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404" r:id="rId3"/>
    <p:sldId id="342" r:id="rId4"/>
    <p:sldId id="401" r:id="rId5"/>
    <p:sldId id="349" r:id="rId6"/>
    <p:sldId id="362" r:id="rId7"/>
    <p:sldId id="365" r:id="rId8"/>
    <p:sldId id="368" r:id="rId9"/>
    <p:sldId id="405" r:id="rId10"/>
    <p:sldId id="406" r:id="rId11"/>
    <p:sldId id="407" r:id="rId12"/>
    <p:sldId id="370" r:id="rId13"/>
    <p:sldId id="408" r:id="rId14"/>
    <p:sldId id="397" r:id="rId15"/>
    <p:sldId id="400" r:id="rId16"/>
    <p:sldId id="392" r:id="rId17"/>
    <p:sldId id="393" r:id="rId18"/>
    <p:sldId id="399" r:id="rId19"/>
    <p:sldId id="398" r:id="rId20"/>
    <p:sldId id="395" r:id="rId21"/>
    <p:sldId id="396" r:id="rId22"/>
    <p:sldId id="402" r:id="rId23"/>
    <p:sldId id="403" r:id="rId24"/>
    <p:sldId id="391" r:id="rId25"/>
    <p:sldId id="350" r:id="rId26"/>
    <p:sldId id="351" r:id="rId27"/>
    <p:sldId id="352" r:id="rId28"/>
    <p:sldId id="353" r:id="rId29"/>
    <p:sldId id="354" r:id="rId30"/>
    <p:sldId id="357" r:id="rId31"/>
    <p:sldId id="355" r:id="rId32"/>
    <p:sldId id="358" r:id="rId33"/>
    <p:sldId id="359" r:id="rId34"/>
    <p:sldId id="348" r:id="rId35"/>
    <p:sldId id="345" r:id="rId36"/>
    <p:sldId id="360" r:id="rId37"/>
    <p:sldId id="347" r:id="rId38"/>
    <p:sldId id="361" r:id="rId39"/>
    <p:sldId id="346" r:id="rId40"/>
    <p:sldId id="330" r:id="rId41"/>
    <p:sldId id="344" r:id="rId42"/>
    <p:sldId id="323" r:id="rId43"/>
    <p:sldId id="331" r:id="rId44"/>
    <p:sldId id="332" r:id="rId45"/>
    <p:sldId id="333" r:id="rId46"/>
    <p:sldId id="334" r:id="rId47"/>
    <p:sldId id="335" r:id="rId48"/>
    <p:sldId id="338" r:id="rId49"/>
    <p:sldId id="339" r:id="rId50"/>
    <p:sldId id="340" r:id="rId51"/>
    <p:sldId id="260" r:id="rId52"/>
    <p:sldId id="305" r:id="rId53"/>
    <p:sldId id="306" r:id="rId54"/>
    <p:sldId id="307" r:id="rId55"/>
    <p:sldId id="308" r:id="rId56"/>
    <p:sldId id="309" r:id="rId57"/>
    <p:sldId id="310" r:id="rId58"/>
    <p:sldId id="311" r:id="rId59"/>
    <p:sldId id="313" r:id="rId60"/>
    <p:sldId id="312" r:id="rId61"/>
    <p:sldId id="263" r:id="rId62"/>
    <p:sldId id="272" r:id="rId63"/>
    <p:sldId id="273" r:id="rId64"/>
    <p:sldId id="274" r:id="rId65"/>
    <p:sldId id="275" r:id="rId66"/>
    <p:sldId id="278" r:id="rId67"/>
    <p:sldId id="283" r:id="rId68"/>
    <p:sldId id="343" r:id="rId69"/>
    <p:sldId id="264" r:id="rId70"/>
    <p:sldId id="281" r:id="rId71"/>
    <p:sldId id="282" r:id="rId72"/>
    <p:sldId id="279" r:id="rId73"/>
    <p:sldId id="265" r:id="rId74"/>
    <p:sldId id="284" r:id="rId75"/>
    <p:sldId id="285" r:id="rId76"/>
    <p:sldId id="286" r:id="rId77"/>
    <p:sldId id="287" r:id="rId78"/>
    <p:sldId id="280" r:id="rId79"/>
    <p:sldId id="266" r:id="rId80"/>
    <p:sldId id="288" r:id="rId81"/>
    <p:sldId id="289" r:id="rId82"/>
    <p:sldId id="291" r:id="rId8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 ziyang" initials="lz" lastIdx="4" clrIdx="0">
    <p:extLst>
      <p:ext uri="{19B8F6BF-5375-455C-9EA6-DF929625EA0E}">
        <p15:presenceInfo xmlns:p15="http://schemas.microsoft.com/office/powerpoint/2012/main" userId="c8235f322bdd9ca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50A2"/>
    <a:srgbClr val="F9FA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112" d="100"/>
          <a:sy n="112" d="100"/>
        </p:scale>
        <p:origin x="859" y="110"/>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07T17:21:48.942" idx="1">
    <p:pos x="10" y="10"/>
    <p:text>our proposal has a 4.6x shorter end-to-end latency than the 75-ms cloud offloading case from 1,090 ms to 237 ms</p:text>
    <p:extLst>
      <p:ext uri="{C676402C-5697-4E1C-873F-D02D1690AC5C}">
        <p15:threadingInfo xmlns:p15="http://schemas.microsoft.com/office/powerpoint/2012/main" timeZoneBias="-480"/>
      </p:ext>
    </p:extLst>
  </p:cm>
  <p:cm authorId="1" dt="2022-10-07T17:22:20.488" idx="2">
    <p:pos x="146" y="146"/>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2DC08-2AE8-46B0-917E-430D38BA02D0}" type="datetimeFigureOut">
              <a:rPr lang="zh-CN" altLang="en-US" smtClean="0"/>
              <a:t>2023/6/7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8C9D3B-1585-4470-A608-E707EC646F9A}" type="slidenum">
              <a:rPr lang="zh-CN" altLang="en-US" smtClean="0"/>
              <a:t>‹#›</a:t>
            </a:fld>
            <a:endParaRPr lang="zh-CN" altLang="en-US"/>
          </a:p>
        </p:txBody>
      </p:sp>
    </p:spTree>
    <p:extLst>
      <p:ext uri="{BB962C8B-B14F-4D97-AF65-F5344CB8AC3E}">
        <p14:creationId xmlns:p14="http://schemas.microsoft.com/office/powerpoint/2010/main" val="211731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大家好，我是孟子洋，今天给大家分享的是</a:t>
            </a:r>
            <a:r>
              <a:rPr lang="en-US" altLang="zh-CN" dirty="0"/>
              <a:t>FPGA</a:t>
            </a:r>
            <a:r>
              <a:rPr lang="zh-CN" altLang="en-US" dirty="0"/>
              <a:t>设备在当前边缘计算中的应用，以及当下该领域最新的发展情况。</a:t>
            </a:r>
          </a:p>
        </p:txBody>
      </p:sp>
      <p:sp>
        <p:nvSpPr>
          <p:cNvPr id="4" name="灯片编号占位符 3"/>
          <p:cNvSpPr>
            <a:spLocks noGrp="1"/>
          </p:cNvSpPr>
          <p:nvPr>
            <p:ph type="sldNum" sz="quarter" idx="5"/>
          </p:nvPr>
        </p:nvSpPr>
        <p:spPr/>
        <p:txBody>
          <a:bodyPr/>
          <a:lstStyle/>
          <a:p>
            <a:fld id="{3D8C9D3B-1585-4470-A608-E707EC646F9A}" type="slidenum">
              <a:rPr lang="zh-CN" altLang="en-US" smtClean="0"/>
              <a:t>1</a:t>
            </a:fld>
            <a:endParaRPr lang="zh-CN" altLang="en-US"/>
          </a:p>
        </p:txBody>
      </p:sp>
    </p:spTree>
    <p:extLst>
      <p:ext uri="{BB962C8B-B14F-4D97-AF65-F5344CB8AC3E}">
        <p14:creationId xmlns:p14="http://schemas.microsoft.com/office/powerpoint/2010/main" val="1476752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8C9D3B-1585-4470-A608-E707EC646F9A}" type="slidenum">
              <a:rPr lang="zh-CN" altLang="en-US" smtClean="0"/>
              <a:t>24</a:t>
            </a:fld>
            <a:endParaRPr lang="zh-CN" altLang="en-US"/>
          </a:p>
        </p:txBody>
      </p:sp>
    </p:spTree>
    <p:extLst>
      <p:ext uri="{BB962C8B-B14F-4D97-AF65-F5344CB8AC3E}">
        <p14:creationId xmlns:p14="http://schemas.microsoft.com/office/powerpoint/2010/main" val="3793035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our proposal has a 4.6x shorter end-to-end latency than the 75-ms cloud offloading case from 1,090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to 237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D8C9D3B-1585-4470-A608-E707EC646F9A}" type="slidenum">
              <a:rPr lang="zh-CN" altLang="en-US" smtClean="0"/>
              <a:t>46</a:t>
            </a:fld>
            <a:endParaRPr lang="zh-CN" altLang="en-US"/>
          </a:p>
        </p:txBody>
      </p:sp>
    </p:spTree>
    <p:extLst>
      <p:ext uri="{BB962C8B-B14F-4D97-AF65-F5344CB8AC3E}">
        <p14:creationId xmlns:p14="http://schemas.microsoft.com/office/powerpoint/2010/main" val="1267714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FPGA-based offloading solution still outperforms the CPU-based offloading one, achieving 2.04x (41.63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versus 85.12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and 6.96x (13.99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versus 99.47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shorter execution time for Object and Face applications respectively</a:t>
            </a:r>
          </a:p>
          <a:p>
            <a:endParaRPr lang="zh-CN" altLang="en-US" dirty="0"/>
          </a:p>
        </p:txBody>
      </p:sp>
      <p:sp>
        <p:nvSpPr>
          <p:cNvPr id="4" name="灯片编号占位符 3"/>
          <p:cNvSpPr>
            <a:spLocks noGrp="1"/>
          </p:cNvSpPr>
          <p:nvPr>
            <p:ph type="sldNum" sz="quarter" idx="5"/>
          </p:nvPr>
        </p:nvSpPr>
        <p:spPr/>
        <p:txBody>
          <a:bodyPr/>
          <a:lstStyle/>
          <a:p>
            <a:fld id="{3D8C9D3B-1585-4470-A608-E707EC646F9A}" type="slidenum">
              <a:rPr lang="zh-CN" altLang="en-US" smtClean="0"/>
              <a:t>47</a:t>
            </a:fld>
            <a:endParaRPr lang="zh-CN" altLang="en-US"/>
          </a:p>
        </p:txBody>
      </p:sp>
    </p:spTree>
    <p:extLst>
      <p:ext uri="{BB962C8B-B14F-4D97-AF65-F5344CB8AC3E}">
        <p14:creationId xmlns:p14="http://schemas.microsoft.com/office/powerpoint/2010/main" val="133592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our proposal has a 4.6x shorter end-to-end latency than the 75-ms cloud offloading case from 1,090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to 237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D8C9D3B-1585-4470-A608-E707EC646F9A}" type="slidenum">
              <a:rPr lang="zh-CN" altLang="en-US" smtClean="0"/>
              <a:t>48</a:t>
            </a:fld>
            <a:endParaRPr lang="zh-CN" altLang="en-US"/>
          </a:p>
        </p:txBody>
      </p:sp>
    </p:spTree>
    <p:extLst>
      <p:ext uri="{BB962C8B-B14F-4D97-AF65-F5344CB8AC3E}">
        <p14:creationId xmlns:p14="http://schemas.microsoft.com/office/powerpoint/2010/main" val="84811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our proposal has a 4.6x shorter end-to-end latency than the 75-ms cloud offloading case from 1,090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to 237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D8C9D3B-1585-4470-A608-E707EC646F9A}" type="slidenum">
              <a:rPr lang="zh-CN" altLang="en-US" smtClean="0"/>
              <a:t>49</a:t>
            </a:fld>
            <a:endParaRPr lang="zh-CN" altLang="en-US"/>
          </a:p>
        </p:txBody>
      </p:sp>
    </p:spTree>
    <p:extLst>
      <p:ext uri="{BB962C8B-B14F-4D97-AF65-F5344CB8AC3E}">
        <p14:creationId xmlns:p14="http://schemas.microsoft.com/office/powerpoint/2010/main" val="2512216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our proposal has a 4.6x shorter end-to-end latency than the 75-ms cloud offloading case from 1,090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to 237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D8C9D3B-1585-4470-A608-E707EC646F9A}" type="slidenum">
              <a:rPr lang="zh-CN" altLang="en-US" smtClean="0"/>
              <a:t>50</a:t>
            </a:fld>
            <a:endParaRPr lang="zh-CN" altLang="en-US"/>
          </a:p>
        </p:txBody>
      </p:sp>
    </p:spTree>
    <p:extLst>
      <p:ext uri="{BB962C8B-B14F-4D97-AF65-F5344CB8AC3E}">
        <p14:creationId xmlns:p14="http://schemas.microsoft.com/office/powerpoint/2010/main" val="3227631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2023/6/7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11" name="矩形 10"/>
          <p:cNvSpPr/>
          <p:nvPr userDrawn="1"/>
        </p:nvSpPr>
        <p:spPr>
          <a:xfrm>
            <a:off x="8504843" y="4357396"/>
            <a:ext cx="775136" cy="230832"/>
          </a:xfrm>
          <a:prstGeom prst="rect">
            <a:avLst/>
          </a:prstGeom>
        </p:spPr>
        <p:txBody>
          <a:bodyPr wrap="square">
            <a:spAutoFit/>
          </a:bodyPr>
          <a:lstStyle/>
          <a:p>
            <a:r>
              <a:rPr lang="en-US" altLang="zh-CN" sz="100" dirty="0">
                <a:solidFill>
                  <a:prstClr val="white"/>
                </a:solidFill>
                <a:ea typeface="宋体"/>
              </a:rPr>
              <a:t>PPT</a:t>
            </a:r>
            <a:r>
              <a:rPr lang="zh-CN" altLang="en-US" sz="100" dirty="0">
                <a:solidFill>
                  <a:prstClr val="white"/>
                </a:solidFill>
                <a:ea typeface="宋体"/>
              </a:rPr>
              <a:t>模板下载：</a:t>
            </a:r>
            <a:r>
              <a:rPr lang="en-US" altLang="zh-CN" sz="100" dirty="0">
                <a:solidFill>
                  <a:prstClr val="white"/>
                </a:solidFill>
                <a:ea typeface="宋体"/>
              </a:rPr>
              <a:t>www.1ppt.com/moban/          </a:t>
            </a:r>
            <a:r>
              <a:rPr lang="zh-CN" altLang="en-US" sz="100" dirty="0">
                <a:solidFill>
                  <a:prstClr val="white"/>
                </a:solidFill>
                <a:ea typeface="宋体"/>
              </a:rPr>
              <a:t>行业</a:t>
            </a:r>
            <a:r>
              <a:rPr lang="en-US" altLang="zh-CN" sz="100" dirty="0">
                <a:solidFill>
                  <a:prstClr val="white"/>
                </a:solidFill>
                <a:ea typeface="宋体"/>
              </a:rPr>
              <a:t>PPT</a:t>
            </a:r>
            <a:r>
              <a:rPr lang="zh-CN" altLang="en-US" sz="100" dirty="0">
                <a:solidFill>
                  <a:prstClr val="white"/>
                </a:solidFill>
                <a:ea typeface="宋体"/>
              </a:rPr>
              <a:t>模板：</a:t>
            </a:r>
            <a:r>
              <a:rPr lang="en-US" altLang="zh-CN" sz="100" dirty="0">
                <a:solidFill>
                  <a:prstClr val="white"/>
                </a:solidFill>
                <a:ea typeface="宋体"/>
              </a:rPr>
              <a:t>www.1ppt.com/hangye/ </a:t>
            </a:r>
          </a:p>
          <a:p>
            <a:r>
              <a:rPr lang="zh-CN" altLang="en-US" sz="100" dirty="0">
                <a:solidFill>
                  <a:prstClr val="white"/>
                </a:solidFill>
                <a:ea typeface="宋体"/>
              </a:rPr>
              <a:t>节日</a:t>
            </a:r>
            <a:r>
              <a:rPr lang="en-US" altLang="zh-CN" sz="100" dirty="0">
                <a:solidFill>
                  <a:prstClr val="white"/>
                </a:solidFill>
                <a:ea typeface="宋体"/>
              </a:rPr>
              <a:t>PPT</a:t>
            </a:r>
            <a:r>
              <a:rPr lang="zh-CN" altLang="en-US" sz="100" dirty="0">
                <a:solidFill>
                  <a:prstClr val="white"/>
                </a:solidFill>
                <a:ea typeface="宋体"/>
              </a:rPr>
              <a:t>模板：</a:t>
            </a:r>
            <a:r>
              <a:rPr lang="en-US" altLang="zh-CN" sz="100" dirty="0">
                <a:solidFill>
                  <a:prstClr val="white"/>
                </a:solidFill>
                <a:ea typeface="宋体"/>
              </a:rPr>
              <a:t>www.1ppt.com/jieri/          PPT</a:t>
            </a:r>
            <a:r>
              <a:rPr lang="zh-CN" altLang="en-US" sz="100" dirty="0">
                <a:solidFill>
                  <a:prstClr val="white"/>
                </a:solidFill>
                <a:ea typeface="宋体"/>
              </a:rPr>
              <a:t>素材：</a:t>
            </a:r>
            <a:r>
              <a:rPr lang="en-US" altLang="zh-CN" sz="100" dirty="0">
                <a:solidFill>
                  <a:prstClr val="white"/>
                </a:solidFill>
                <a:ea typeface="宋体"/>
              </a:rPr>
              <a:t>www.1ppt.com/sucai/</a:t>
            </a:r>
          </a:p>
          <a:p>
            <a:r>
              <a:rPr lang="en-US" altLang="zh-CN" sz="100" dirty="0">
                <a:solidFill>
                  <a:prstClr val="white"/>
                </a:solidFill>
                <a:ea typeface="宋体"/>
              </a:rPr>
              <a:t>PPT</a:t>
            </a:r>
            <a:r>
              <a:rPr lang="zh-CN" altLang="en-US" sz="100" dirty="0">
                <a:solidFill>
                  <a:prstClr val="white"/>
                </a:solidFill>
                <a:ea typeface="宋体"/>
              </a:rPr>
              <a:t>背景图片：</a:t>
            </a:r>
            <a:r>
              <a:rPr lang="en-US" altLang="zh-CN" sz="100" dirty="0">
                <a:solidFill>
                  <a:prstClr val="white"/>
                </a:solidFill>
                <a:ea typeface="宋体"/>
              </a:rPr>
              <a:t>www.1ppt.com/beijing/        PPT</a:t>
            </a:r>
            <a:r>
              <a:rPr lang="zh-CN" altLang="en-US" sz="100" dirty="0">
                <a:solidFill>
                  <a:prstClr val="white"/>
                </a:solidFill>
                <a:ea typeface="宋体"/>
              </a:rPr>
              <a:t>图表：</a:t>
            </a:r>
            <a:r>
              <a:rPr lang="en-US" altLang="zh-CN" sz="100" dirty="0">
                <a:solidFill>
                  <a:prstClr val="white"/>
                </a:solidFill>
                <a:ea typeface="宋体"/>
              </a:rPr>
              <a:t>www.1ppt.com/tubiao/      </a:t>
            </a:r>
          </a:p>
          <a:p>
            <a:r>
              <a:rPr lang="zh-CN" altLang="en-US" sz="100" dirty="0">
                <a:solidFill>
                  <a:prstClr val="white"/>
                </a:solidFill>
                <a:ea typeface="宋体"/>
              </a:rPr>
              <a:t>精美</a:t>
            </a:r>
            <a:r>
              <a:rPr lang="en-US" altLang="zh-CN" sz="100" dirty="0">
                <a:solidFill>
                  <a:prstClr val="white"/>
                </a:solidFill>
                <a:ea typeface="宋体"/>
              </a:rPr>
              <a:t>PPT</a:t>
            </a:r>
            <a:r>
              <a:rPr lang="zh-CN" altLang="en-US" sz="100" dirty="0">
                <a:solidFill>
                  <a:prstClr val="white"/>
                </a:solidFill>
                <a:ea typeface="宋体"/>
              </a:rPr>
              <a:t>下载：</a:t>
            </a:r>
            <a:r>
              <a:rPr lang="en-US" altLang="zh-CN" sz="100" dirty="0">
                <a:solidFill>
                  <a:prstClr val="white"/>
                </a:solidFill>
                <a:ea typeface="宋体"/>
              </a:rPr>
              <a:t>www.1ppt.com/xiazai/         PPT</a:t>
            </a:r>
            <a:r>
              <a:rPr lang="zh-CN" altLang="en-US" sz="100" dirty="0">
                <a:solidFill>
                  <a:prstClr val="white"/>
                </a:solidFill>
                <a:ea typeface="宋体"/>
              </a:rPr>
              <a:t>教程： </a:t>
            </a:r>
            <a:r>
              <a:rPr lang="en-US" altLang="zh-CN" sz="100" dirty="0">
                <a:solidFill>
                  <a:prstClr val="white"/>
                </a:solidFill>
                <a:ea typeface="宋体"/>
              </a:rPr>
              <a:t>www.1ppt.com/powerpoint/      </a:t>
            </a:r>
          </a:p>
          <a:p>
            <a:r>
              <a:rPr lang="en-US" altLang="zh-CN" sz="100" dirty="0">
                <a:solidFill>
                  <a:prstClr val="white"/>
                </a:solidFill>
                <a:ea typeface="宋体"/>
              </a:rPr>
              <a:t>PPT</a:t>
            </a:r>
            <a:r>
              <a:rPr lang="zh-CN" altLang="en-US" sz="100" dirty="0">
                <a:solidFill>
                  <a:prstClr val="white"/>
                </a:solidFill>
                <a:ea typeface="宋体"/>
              </a:rPr>
              <a:t>课件：</a:t>
            </a:r>
            <a:r>
              <a:rPr lang="en-US" altLang="zh-CN" sz="100" dirty="0">
                <a:solidFill>
                  <a:prstClr val="white"/>
                </a:solidFill>
                <a:ea typeface="宋体"/>
              </a:rPr>
              <a:t>www.1ppt.com/kejian/             </a:t>
            </a:r>
            <a:r>
              <a:rPr lang="zh-CN" altLang="en-US" sz="100" dirty="0">
                <a:solidFill>
                  <a:prstClr val="white"/>
                </a:solidFill>
                <a:ea typeface="宋体"/>
              </a:rPr>
              <a:t>字体下载：</a:t>
            </a:r>
            <a:r>
              <a:rPr lang="en-US" altLang="zh-CN" sz="100" dirty="0">
                <a:solidFill>
                  <a:prstClr val="white"/>
                </a:solidFill>
                <a:ea typeface="宋体"/>
              </a:rPr>
              <a:t>www.1ppt.com/ziti/</a:t>
            </a:r>
          </a:p>
          <a:p>
            <a:r>
              <a:rPr lang="zh-CN" altLang="en-US" sz="100" dirty="0">
                <a:solidFill>
                  <a:prstClr val="white"/>
                </a:solidFill>
                <a:ea typeface="宋体"/>
              </a:rPr>
              <a:t>工作总结</a:t>
            </a:r>
            <a:r>
              <a:rPr lang="en-US" altLang="zh-CN" sz="100" dirty="0">
                <a:solidFill>
                  <a:prstClr val="white"/>
                </a:solidFill>
                <a:ea typeface="宋体"/>
              </a:rPr>
              <a:t>PPT</a:t>
            </a:r>
            <a:r>
              <a:rPr lang="zh-CN" altLang="en-US" sz="100" dirty="0">
                <a:solidFill>
                  <a:prstClr val="white"/>
                </a:solidFill>
                <a:ea typeface="宋体"/>
              </a:rPr>
              <a:t>：</a:t>
            </a:r>
            <a:r>
              <a:rPr lang="en-US" altLang="zh-CN" sz="100" dirty="0">
                <a:solidFill>
                  <a:prstClr val="white"/>
                </a:solidFill>
                <a:ea typeface="宋体"/>
              </a:rPr>
              <a:t>www.1ppt.com/xiazai/zongjie/ </a:t>
            </a:r>
            <a:r>
              <a:rPr lang="zh-CN" altLang="en-US" sz="100" dirty="0">
                <a:solidFill>
                  <a:prstClr val="white"/>
                </a:solidFill>
                <a:ea typeface="宋体"/>
              </a:rPr>
              <a:t>工作计划：</a:t>
            </a:r>
            <a:r>
              <a:rPr lang="en-US" altLang="zh-CN" sz="100" dirty="0">
                <a:solidFill>
                  <a:prstClr val="white"/>
                </a:solidFill>
                <a:ea typeface="宋体"/>
              </a:rPr>
              <a:t>www.1ppt.com/xiazai/jihua/</a:t>
            </a:r>
          </a:p>
          <a:p>
            <a:r>
              <a:rPr lang="zh-CN" altLang="en-US" sz="100" dirty="0">
                <a:solidFill>
                  <a:prstClr val="white"/>
                </a:solidFill>
                <a:ea typeface="宋体"/>
              </a:rPr>
              <a:t>商务</a:t>
            </a:r>
            <a:r>
              <a:rPr lang="en-US" altLang="zh-CN" sz="100" dirty="0">
                <a:solidFill>
                  <a:prstClr val="white"/>
                </a:solidFill>
                <a:ea typeface="宋体"/>
              </a:rPr>
              <a:t>PPT</a:t>
            </a:r>
            <a:r>
              <a:rPr lang="zh-CN" altLang="en-US" sz="100" dirty="0">
                <a:solidFill>
                  <a:prstClr val="white"/>
                </a:solidFill>
                <a:ea typeface="宋体"/>
              </a:rPr>
              <a:t>模板：</a:t>
            </a:r>
            <a:r>
              <a:rPr lang="en-US" altLang="zh-CN" sz="100" dirty="0">
                <a:solidFill>
                  <a:prstClr val="white"/>
                </a:solidFill>
                <a:ea typeface="宋体"/>
              </a:rPr>
              <a:t>www.1ppt.com/moban/shangwu/  </a:t>
            </a:r>
            <a:r>
              <a:rPr lang="zh-CN" altLang="en-US" sz="100" dirty="0">
                <a:solidFill>
                  <a:prstClr val="white"/>
                </a:solidFill>
                <a:ea typeface="宋体"/>
              </a:rPr>
              <a:t>个人简历</a:t>
            </a:r>
            <a:r>
              <a:rPr lang="en-US" altLang="zh-CN" sz="100" dirty="0">
                <a:solidFill>
                  <a:prstClr val="white"/>
                </a:solidFill>
                <a:ea typeface="宋体"/>
              </a:rPr>
              <a:t>PPT</a:t>
            </a:r>
            <a:r>
              <a:rPr lang="zh-CN" altLang="en-US" sz="100" dirty="0">
                <a:solidFill>
                  <a:prstClr val="white"/>
                </a:solidFill>
                <a:ea typeface="宋体"/>
              </a:rPr>
              <a:t>：</a:t>
            </a:r>
            <a:r>
              <a:rPr lang="en-US" altLang="zh-CN" sz="100" dirty="0">
                <a:solidFill>
                  <a:prstClr val="white"/>
                </a:solidFill>
                <a:ea typeface="宋体"/>
              </a:rPr>
              <a:t>www.1ppt.com/xiazai/jianli/  </a:t>
            </a:r>
          </a:p>
          <a:p>
            <a:r>
              <a:rPr lang="zh-CN" altLang="en-US" sz="100" dirty="0">
                <a:solidFill>
                  <a:prstClr val="white"/>
                </a:solidFill>
                <a:ea typeface="宋体"/>
              </a:rPr>
              <a:t>毕业答辩</a:t>
            </a:r>
            <a:r>
              <a:rPr lang="en-US" altLang="zh-CN" sz="100" dirty="0">
                <a:solidFill>
                  <a:prstClr val="white"/>
                </a:solidFill>
                <a:ea typeface="宋体"/>
              </a:rPr>
              <a:t>PPT</a:t>
            </a:r>
            <a:r>
              <a:rPr lang="zh-CN" altLang="en-US" sz="100" dirty="0">
                <a:solidFill>
                  <a:prstClr val="white"/>
                </a:solidFill>
                <a:ea typeface="宋体"/>
              </a:rPr>
              <a:t>：</a:t>
            </a:r>
            <a:r>
              <a:rPr lang="en-US" altLang="zh-CN" sz="100" dirty="0">
                <a:solidFill>
                  <a:prstClr val="white"/>
                </a:solidFill>
                <a:ea typeface="宋体"/>
              </a:rPr>
              <a:t>www.1ppt.com/xiazai/dabian/  </a:t>
            </a:r>
            <a:r>
              <a:rPr lang="zh-CN" altLang="en-US" sz="100" dirty="0">
                <a:solidFill>
                  <a:prstClr val="white"/>
                </a:solidFill>
                <a:ea typeface="宋体"/>
              </a:rPr>
              <a:t>工作汇报</a:t>
            </a:r>
            <a:r>
              <a:rPr lang="en-US" altLang="zh-CN" sz="100" dirty="0">
                <a:solidFill>
                  <a:prstClr val="white"/>
                </a:solidFill>
                <a:ea typeface="宋体"/>
              </a:rPr>
              <a:t>PPT</a:t>
            </a:r>
            <a:r>
              <a:rPr lang="zh-CN" altLang="en-US" sz="100" dirty="0">
                <a:solidFill>
                  <a:prstClr val="white"/>
                </a:solidFill>
                <a:ea typeface="宋体"/>
              </a:rPr>
              <a:t>：</a:t>
            </a:r>
            <a:r>
              <a:rPr lang="en-US" altLang="zh-CN" sz="100" dirty="0">
                <a:solidFill>
                  <a:prstClr val="white"/>
                </a:solidFill>
                <a:ea typeface="宋体"/>
              </a:rPr>
              <a:t>www.1ppt.com/xiazai/huibao/    </a:t>
            </a:r>
          </a:p>
          <a:p>
            <a:r>
              <a:rPr lang="en-US" altLang="zh-CN" sz="100" dirty="0">
                <a:solidFill>
                  <a:prstClr val="white"/>
                </a:solidFill>
                <a:ea typeface="宋体"/>
              </a:rPr>
              <a:t> </a:t>
            </a:r>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2023/6/7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2023/6/7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2023/6/7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hyperlink" Target="https://www.achronix.com/"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hyperlink" Target="https://www.youtube.com/watch?v=tQezG9H9qb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achronix.com/"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hyperlink" Target="https://www.youtube.com/watch?v=tQezG9H9qbE"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477967" y="1871774"/>
            <a:ext cx="9890617" cy="869469"/>
          </a:xfrm>
          <a:prstGeom prst="rect">
            <a:avLst/>
          </a:prstGeom>
        </p:spPr>
        <p:txBody>
          <a:bodyPr wrap="squar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lang="en-US" altLang="zh-CN" sz="3200" b="1" dirty="0">
                <a:solidFill>
                  <a:srgbClr val="1C50A2"/>
                </a:solidFill>
                <a:latin typeface="微软雅黑" panose="020B0503020204020204" pitchFamily="34" charset="-122"/>
                <a:ea typeface="微软雅黑" panose="020B0503020204020204" pitchFamily="34" charset="-122"/>
              </a:rPr>
              <a:t>How Much Does Attention Actually Attend?</a:t>
            </a:r>
          </a:p>
          <a:p>
            <a:pPr marL="0" marR="0" lvl="0" indent="0" algn="l" defTabSz="342900" rtl="0" eaLnBrk="1" fontAlgn="auto" latinLnBrk="0" hangingPunct="1">
              <a:lnSpc>
                <a:spcPct val="100000"/>
              </a:lnSpc>
              <a:spcBef>
                <a:spcPts val="0"/>
              </a:spcBef>
              <a:spcAft>
                <a:spcPts val="0"/>
              </a:spcAft>
              <a:buClrTx/>
              <a:buSzTx/>
              <a:buFontTx/>
              <a:buNone/>
              <a:defRPr/>
            </a:pPr>
            <a:r>
              <a:rPr lang="en-US" altLang="zh-CN" sz="2000" b="1" dirty="0">
                <a:solidFill>
                  <a:srgbClr val="1C50A2"/>
                </a:solidFill>
                <a:latin typeface="微软雅黑" panose="020B0503020204020204" pitchFamily="34" charset="-122"/>
                <a:ea typeface="微软雅黑" panose="020B0503020204020204" pitchFamily="34" charset="-122"/>
              </a:rPr>
              <a:t>Questioning the Importance of Attention in Pretrained Transformers</a:t>
            </a:r>
            <a:endParaRPr kumimoji="0" lang="zh-CN" altLang="en-US" sz="2000" b="1" i="0" u="none" strike="noStrike" kern="1200" cap="none" spc="0" normalizeH="0" baseline="0" noProof="0" dirty="0">
              <a:ln>
                <a:noFill/>
              </a:ln>
              <a:solidFill>
                <a:srgbClr val="1C50A2"/>
              </a:solidFill>
              <a:effectLst/>
              <a:uLnTx/>
              <a:uFillTx/>
              <a:latin typeface="微软雅黑" panose="020B0503020204020204" pitchFamily="34" charset="-122"/>
              <a:ea typeface="微软雅黑" panose="020B0503020204020204" pitchFamily="34" charset="-122"/>
              <a:cs typeface="+mn-cs"/>
            </a:endParaRPr>
          </a:p>
        </p:txBody>
      </p:sp>
      <p:cxnSp>
        <p:nvCxnSpPr>
          <p:cNvPr id="8" name="直接连接符 7"/>
          <p:cNvCxnSpPr>
            <a:cxnSpLocks/>
          </p:cNvCxnSpPr>
          <p:nvPr/>
        </p:nvCxnSpPr>
        <p:spPr>
          <a:xfrm flipH="1">
            <a:off x="1633082" y="3024771"/>
            <a:ext cx="8814279" cy="0"/>
          </a:xfrm>
          <a:prstGeom prst="line">
            <a:avLst/>
          </a:prstGeom>
          <a:ln w="28575">
            <a:solidFill>
              <a:srgbClr val="1C50A2"/>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64E52B2A-872C-454F-B10B-870816319921}"/>
              </a:ext>
            </a:extLst>
          </p:cNvPr>
          <p:cNvGrpSpPr/>
          <p:nvPr/>
        </p:nvGrpSpPr>
        <p:grpSpPr>
          <a:xfrm>
            <a:off x="1716248" y="3661964"/>
            <a:ext cx="2260239" cy="370765"/>
            <a:chOff x="4654427" y="4718860"/>
            <a:chExt cx="1688201" cy="276971"/>
          </a:xfrm>
        </p:grpSpPr>
        <p:grpSp>
          <p:nvGrpSpPr>
            <p:cNvPr id="33" name="组合 32">
              <a:extLst>
                <a:ext uri="{FF2B5EF4-FFF2-40B4-BE49-F238E27FC236}">
                  <a16:creationId xmlns:a16="http://schemas.microsoft.com/office/drawing/2014/main" id="{26B13E1A-3A79-4A1F-ADAB-84E1FFC1B2D2}"/>
                </a:ext>
              </a:extLst>
            </p:cNvPr>
            <p:cNvGrpSpPr/>
            <p:nvPr/>
          </p:nvGrpSpPr>
          <p:grpSpPr>
            <a:xfrm>
              <a:off x="4654427" y="4718860"/>
              <a:ext cx="276971" cy="276971"/>
              <a:chOff x="3725237" y="4930504"/>
              <a:chExt cx="531780" cy="531780"/>
            </a:xfrm>
          </p:grpSpPr>
          <p:sp>
            <p:nvSpPr>
              <p:cNvPr id="35" name="圆角矩形 2">
                <a:extLst>
                  <a:ext uri="{FF2B5EF4-FFF2-40B4-BE49-F238E27FC236}">
                    <a16:creationId xmlns:a16="http://schemas.microsoft.com/office/drawing/2014/main" id="{F02A4B25-07FD-4272-9F7A-4EE134CFEB68}"/>
                  </a:ext>
                </a:extLst>
              </p:cNvPr>
              <p:cNvSpPr/>
              <p:nvPr/>
            </p:nvSpPr>
            <p:spPr>
              <a:xfrm>
                <a:off x="3725237" y="4930504"/>
                <a:ext cx="531780" cy="531780"/>
              </a:xfrm>
              <a:prstGeom prst="ellipse">
                <a:avLst/>
              </a:prstGeom>
              <a:solidFill>
                <a:srgbClr val="1C50A2"/>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i="0" u="none" strike="noStrike" kern="1200" cap="none" spc="0" normalizeH="0" baseline="0" noProof="0">
                  <a:ln>
                    <a:noFill/>
                  </a:ln>
                  <a:solidFill>
                    <a:srgbClr val="1C50A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36" name="student-graduation-cap-shape_52041">
                <a:extLst>
                  <a:ext uri="{FF2B5EF4-FFF2-40B4-BE49-F238E27FC236}">
                    <a16:creationId xmlns:a16="http://schemas.microsoft.com/office/drawing/2014/main" id="{57A24C6A-D994-4F73-A642-B7BD4CA4CC72}"/>
                  </a:ext>
                </a:extLst>
              </p:cNvPr>
              <p:cNvSpPr>
                <a:spLocks noChangeAspect="1"/>
              </p:cNvSpPr>
              <p:nvPr/>
            </p:nvSpPr>
            <p:spPr bwMode="auto">
              <a:xfrm>
                <a:off x="3875605" y="5054575"/>
                <a:ext cx="219840" cy="26480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solidFill>
                <a:sysClr val="window" lastClr="FFFFFF"/>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grpSp>
        <p:sp>
          <p:nvSpPr>
            <p:cNvPr id="34" name="文本框 22">
              <a:extLst>
                <a:ext uri="{FF2B5EF4-FFF2-40B4-BE49-F238E27FC236}">
                  <a16:creationId xmlns:a16="http://schemas.microsoft.com/office/drawing/2014/main" id="{1451D549-B5C3-4205-8B03-97CC3429FAE8}"/>
                </a:ext>
              </a:extLst>
            </p:cNvPr>
            <p:cNvSpPr txBox="1"/>
            <p:nvPr/>
          </p:nvSpPr>
          <p:spPr>
            <a:xfrm>
              <a:off x="4949955" y="4733682"/>
              <a:ext cx="1392673" cy="252909"/>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rPr>
                <a:t>汇报人</a:t>
              </a:r>
              <a:r>
                <a:rPr lang="zh-CN" altLang="en-US" sz="1600" dirty="0">
                  <a:solidFill>
                    <a:sysClr val="windowText" lastClr="000000">
                      <a:lumMod val="75000"/>
                      <a:lumOff val="25000"/>
                    </a:sysClr>
                  </a:solidFill>
                  <a:latin typeface="Arial" panose="020B0604020202020204"/>
                  <a:cs typeface="微软雅黑" panose="020B0503020204020204" pitchFamily="34" charset="-122"/>
                  <a:sym typeface="Arial" panose="020B0604020202020204" pitchFamily="34" charset="0"/>
                </a:rPr>
                <a:t>：孟子洋</a:t>
              </a:r>
              <a:endParaRPr kumimoji="0" lang="zh-CN" altLang="en-US" sz="160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091589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395254"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Experiment</a:t>
            </a:r>
            <a:endParaRPr lang="zh-CN" altLang="en-US" sz="1800" b="1" dirty="0">
              <a:solidFill>
                <a:srgbClr val="1C50A2"/>
              </a:solidFill>
              <a:latin typeface="Arial" panose="020B0604020202020204"/>
            </a:endParaRPr>
          </a:p>
        </p:txBody>
      </p:sp>
      <p:pic>
        <p:nvPicPr>
          <p:cNvPr id="15" name="图片 14">
            <a:extLst>
              <a:ext uri="{FF2B5EF4-FFF2-40B4-BE49-F238E27FC236}">
                <a16:creationId xmlns:a16="http://schemas.microsoft.com/office/drawing/2014/main" id="{EF515C64-C43F-424F-A9F0-B868F4C1F56A}"/>
              </a:ext>
            </a:extLst>
          </p:cNvPr>
          <p:cNvPicPr>
            <a:picLocks noChangeAspect="1"/>
          </p:cNvPicPr>
          <p:nvPr/>
        </p:nvPicPr>
        <p:blipFill>
          <a:blip r:embed="rId2"/>
          <a:stretch>
            <a:fillRect/>
          </a:stretch>
        </p:blipFill>
        <p:spPr>
          <a:xfrm>
            <a:off x="6096000" y="1511024"/>
            <a:ext cx="5296359" cy="2880610"/>
          </a:xfrm>
          <a:prstGeom prst="rect">
            <a:avLst/>
          </a:prstGeom>
        </p:spPr>
      </p:pic>
      <p:sp>
        <p:nvSpPr>
          <p:cNvPr id="18" name="文本框 17">
            <a:extLst>
              <a:ext uri="{FF2B5EF4-FFF2-40B4-BE49-F238E27FC236}">
                <a16:creationId xmlns:a16="http://schemas.microsoft.com/office/drawing/2014/main" id="{2DD3F62B-1787-4A14-9B9E-8AAE72DA958A}"/>
              </a:ext>
            </a:extLst>
          </p:cNvPr>
          <p:cNvSpPr txBox="1"/>
          <p:nvPr/>
        </p:nvSpPr>
        <p:spPr>
          <a:xfrm>
            <a:off x="1199297" y="1900787"/>
            <a:ext cx="4519115" cy="1169551"/>
          </a:xfrm>
          <a:prstGeom prst="rect">
            <a:avLst/>
          </a:prstGeom>
          <a:noFill/>
        </p:spPr>
        <p:txBody>
          <a:bodyPr wrap="square">
            <a:spAutoFit/>
          </a:bodyPr>
          <a:lstStyle/>
          <a:p>
            <a:pPr algn="just"/>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Stronger-performing PLMs use their attention capability more. y-axis: original model average performance; x-axis: relative reduced score when all attention matrices are replaced with constant ones</a:t>
            </a:r>
          </a:p>
        </p:txBody>
      </p:sp>
    </p:spTree>
    <p:extLst>
      <p:ext uri="{BB962C8B-B14F-4D97-AF65-F5344CB8AC3E}">
        <p14:creationId xmlns:p14="http://schemas.microsoft.com/office/powerpoint/2010/main" val="3540579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5695534"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Further Analysis Patterns of the Constant Matrices</a:t>
            </a:r>
            <a:endParaRPr lang="zh-CN" altLang="en-US" sz="1800" b="1" dirty="0">
              <a:solidFill>
                <a:srgbClr val="1C50A2"/>
              </a:solidFill>
              <a:latin typeface="Arial" panose="020B0604020202020204"/>
            </a:endParaRPr>
          </a:p>
        </p:txBody>
      </p:sp>
      <p:pic>
        <p:nvPicPr>
          <p:cNvPr id="15" name="图片 14">
            <a:extLst>
              <a:ext uri="{FF2B5EF4-FFF2-40B4-BE49-F238E27FC236}">
                <a16:creationId xmlns:a16="http://schemas.microsoft.com/office/drawing/2014/main" id="{F3485BFA-E58C-490D-AEB4-F5682A9B6C78}"/>
              </a:ext>
            </a:extLst>
          </p:cNvPr>
          <p:cNvPicPr>
            <a:picLocks noChangeAspect="1"/>
          </p:cNvPicPr>
          <p:nvPr/>
        </p:nvPicPr>
        <p:blipFill>
          <a:blip r:embed="rId2"/>
          <a:stretch>
            <a:fillRect/>
          </a:stretch>
        </p:blipFill>
        <p:spPr>
          <a:xfrm>
            <a:off x="922179" y="3475437"/>
            <a:ext cx="6593516" cy="2313177"/>
          </a:xfrm>
          <a:prstGeom prst="rect">
            <a:avLst/>
          </a:prstGeom>
        </p:spPr>
      </p:pic>
      <p:sp>
        <p:nvSpPr>
          <p:cNvPr id="24" name="文本框 23">
            <a:extLst>
              <a:ext uri="{FF2B5EF4-FFF2-40B4-BE49-F238E27FC236}">
                <a16:creationId xmlns:a16="http://schemas.microsoft.com/office/drawing/2014/main" id="{5962B7EF-9D29-4C26-9F32-3C9BF252C5B5}"/>
              </a:ext>
            </a:extLst>
          </p:cNvPr>
          <p:cNvSpPr txBox="1"/>
          <p:nvPr/>
        </p:nvSpPr>
        <p:spPr>
          <a:xfrm>
            <a:off x="1247064" y="1487311"/>
            <a:ext cx="7999294" cy="738664"/>
          </a:xfrm>
          <a:prstGeom prst="rect">
            <a:avLst/>
          </a:prstGeom>
          <a:noFill/>
        </p:spPr>
        <p:txBody>
          <a:bodyPr wrap="square">
            <a:spAutoFit/>
          </a:bodyPr>
          <a:lstStyle/>
          <a:p>
            <a:pPr algn="just"/>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This pattern is observed in about 90% of the constant matrices produced by PAPA. Second, about 40% of the heads put most of their weight mass on the [CLS] and/or [SEP] tokens (perhaps in combination with the diagonal pattern described above)</a:t>
            </a:r>
          </a:p>
        </p:txBody>
      </p:sp>
      <p:sp>
        <p:nvSpPr>
          <p:cNvPr id="25" name="文本框 24">
            <a:extLst>
              <a:ext uri="{FF2B5EF4-FFF2-40B4-BE49-F238E27FC236}">
                <a16:creationId xmlns:a16="http://schemas.microsoft.com/office/drawing/2014/main" id="{6FC683BD-AE2C-4E01-A2B6-ACA37E2384DF}"/>
              </a:ext>
            </a:extLst>
          </p:cNvPr>
          <p:cNvSpPr txBox="1"/>
          <p:nvPr/>
        </p:nvSpPr>
        <p:spPr>
          <a:xfrm>
            <a:off x="1247063" y="2665097"/>
            <a:ext cx="8088005" cy="523220"/>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many of the attention heads mostly focus on fixed patterns that can also be captured by a constant matrix</a:t>
            </a:r>
          </a:p>
        </p:txBody>
      </p:sp>
    </p:spTree>
    <p:extLst>
      <p:ext uri="{BB962C8B-B14F-4D97-AF65-F5344CB8AC3E}">
        <p14:creationId xmlns:p14="http://schemas.microsoft.com/office/powerpoint/2010/main" val="1048051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5263749"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Further Analysis Alternative Constant Matrices</a:t>
            </a:r>
            <a:endParaRPr lang="zh-CN" altLang="en-US" sz="1800" b="1" dirty="0">
              <a:solidFill>
                <a:srgbClr val="1C50A2"/>
              </a:solidFill>
              <a:latin typeface="Arial" panose="020B0604020202020204"/>
            </a:endParaRPr>
          </a:p>
        </p:txBody>
      </p:sp>
      <p:sp>
        <p:nvSpPr>
          <p:cNvPr id="24" name="文本框 23">
            <a:extLst>
              <a:ext uri="{FF2B5EF4-FFF2-40B4-BE49-F238E27FC236}">
                <a16:creationId xmlns:a16="http://schemas.microsoft.com/office/drawing/2014/main" id="{5962B7EF-9D29-4C26-9F32-3C9BF252C5B5}"/>
              </a:ext>
            </a:extLst>
          </p:cNvPr>
          <p:cNvSpPr txBox="1"/>
          <p:nvPr/>
        </p:nvSpPr>
        <p:spPr>
          <a:xfrm>
            <a:off x="1092078" y="1272691"/>
            <a:ext cx="7999294" cy="307777"/>
          </a:xfrm>
          <a:prstGeom prst="rect">
            <a:avLst/>
          </a:prstGeom>
          <a:noFill/>
        </p:spPr>
        <p:txBody>
          <a:bodyPr wrap="square">
            <a:spAutoFit/>
          </a:bodyPr>
          <a:lstStyle/>
          <a:p>
            <a:pPr algn="just"/>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data-free matrices</a:t>
            </a:r>
            <a:endPar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0FA4019B-5098-4158-B8DF-831EAADFB094}"/>
              </a:ext>
            </a:extLst>
          </p:cNvPr>
          <p:cNvSpPr txBox="1"/>
          <p:nvPr/>
        </p:nvSpPr>
        <p:spPr>
          <a:xfrm>
            <a:off x="1170368" y="1605505"/>
            <a:ext cx="9785723" cy="646331"/>
          </a:xfrm>
          <a:prstGeom prst="rect">
            <a:avLst/>
          </a:prstGeom>
          <a:noFill/>
        </p:spPr>
        <p:txBody>
          <a:bodyPr wrap="square">
            <a:spAutoFit/>
          </a:bodyPr>
          <a:lstStyle/>
          <a:p>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rPr>
              <a:t>Identity matrix</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each token attends only to itself</a:t>
            </a:r>
          </a:p>
          <a:p>
            <a:r>
              <a:rPr lang="en-US" altLang="zh-CN" sz="1200" b="1" dirty="0">
                <a:solidFill>
                  <a:schemeClr val="tx1">
                    <a:lumMod val="50000"/>
                    <a:lumOff val="50000"/>
                  </a:schemeClr>
                </a:solidFill>
                <a:latin typeface="微软雅黑" panose="020B0503020204020204" pitchFamily="34" charset="-122"/>
                <a:ea typeface="微软雅黑" panose="020B0503020204020204" pitchFamily="34" charset="-122"/>
              </a:rPr>
              <a:t>Toeplitz matrix</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the weight mass is on the current token, and it decreases as the  attended token is further from the current one</a:t>
            </a:r>
          </a:p>
          <a:p>
            <a:r>
              <a:rPr lang="en-US" altLang="zh-CN" sz="1200" b="1" dirty="0">
                <a:solidFill>
                  <a:schemeClr val="tx1">
                    <a:lumMod val="50000"/>
                    <a:lumOff val="50000"/>
                  </a:schemeClr>
                </a:solidFill>
                <a:latin typeface="微软雅黑" panose="020B0503020204020204" pitchFamily="34" charset="-122"/>
                <a:ea typeface="微软雅黑" panose="020B0503020204020204" pitchFamily="34" charset="-122"/>
              </a:rPr>
              <a:t>Zeros matrix:     </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essentially pruning the heads.</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105DF6E5-7F55-4561-B215-4E869934EADD}"/>
              </a:ext>
            </a:extLst>
          </p:cNvPr>
          <p:cNvSpPr txBox="1"/>
          <p:nvPr/>
        </p:nvSpPr>
        <p:spPr>
          <a:xfrm>
            <a:off x="1092078" y="2544906"/>
            <a:ext cx="6097136" cy="307777"/>
          </a:xfrm>
          <a:prstGeom prst="rect">
            <a:avLst/>
          </a:prstGeom>
          <a:noFill/>
        </p:spPr>
        <p:txBody>
          <a:bodyPr wrap="square">
            <a:spAutoFit/>
          </a:bodyPr>
          <a:lstStyle/>
          <a:p>
            <a:pPr algn="just"/>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labeled matrices</a:t>
            </a:r>
            <a:endPar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1124BBD1-6E88-48F1-A787-F07A9A69F74B}"/>
              </a:ext>
            </a:extLst>
          </p:cNvPr>
          <p:cNvSpPr txBox="1"/>
          <p:nvPr/>
        </p:nvSpPr>
        <p:spPr>
          <a:xfrm>
            <a:off x="1170368" y="2914920"/>
            <a:ext cx="6097136" cy="461665"/>
          </a:xfrm>
          <a:prstGeom prst="rect">
            <a:avLst/>
          </a:prstGeom>
          <a:noFill/>
        </p:spPr>
        <p:txBody>
          <a:bodyPr wrap="square">
            <a:spAutoFit/>
          </a:bodyPr>
          <a:lstStyle/>
          <a:p>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initialized as the Toeplitz matrices</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initialized as our average matrices</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 </a:t>
            </a:r>
          </a:p>
        </p:txBody>
      </p:sp>
      <p:pic>
        <p:nvPicPr>
          <p:cNvPr id="36" name="图片 35">
            <a:extLst>
              <a:ext uri="{FF2B5EF4-FFF2-40B4-BE49-F238E27FC236}">
                <a16:creationId xmlns:a16="http://schemas.microsoft.com/office/drawing/2014/main" id="{63725BB7-F542-4D9C-9D00-BB5A68563E23}"/>
              </a:ext>
            </a:extLst>
          </p:cNvPr>
          <p:cNvPicPr>
            <a:picLocks noChangeAspect="1"/>
          </p:cNvPicPr>
          <p:nvPr/>
        </p:nvPicPr>
        <p:blipFill>
          <a:blip r:embed="rId2"/>
          <a:stretch>
            <a:fillRect/>
          </a:stretch>
        </p:blipFill>
        <p:spPr>
          <a:xfrm>
            <a:off x="4626237" y="2544906"/>
            <a:ext cx="6473685" cy="2562640"/>
          </a:xfrm>
          <a:prstGeom prst="rect">
            <a:avLst/>
          </a:prstGeom>
        </p:spPr>
      </p:pic>
    </p:spTree>
    <p:extLst>
      <p:ext uri="{BB962C8B-B14F-4D97-AF65-F5344CB8AC3E}">
        <p14:creationId xmlns:p14="http://schemas.microsoft.com/office/powerpoint/2010/main" val="958734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9480450" cy="346249"/>
          </a:xfrm>
          <a:prstGeom prst="rect">
            <a:avLst/>
          </a:prstGeom>
        </p:spPr>
        <p:txBody>
          <a:bodyPr wrap="squar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Further Analysis Are the Constant Matrices Data-Dependent?</a:t>
            </a:r>
            <a:endParaRPr lang="zh-CN" altLang="en-US" sz="1800" b="1" dirty="0">
              <a:solidFill>
                <a:srgbClr val="1C50A2"/>
              </a:solidFill>
              <a:latin typeface="Arial" panose="020B0604020202020204"/>
            </a:endParaRPr>
          </a:p>
        </p:txBody>
      </p:sp>
      <p:sp>
        <p:nvSpPr>
          <p:cNvPr id="20" name="文本框 19">
            <a:extLst>
              <a:ext uri="{FF2B5EF4-FFF2-40B4-BE49-F238E27FC236}">
                <a16:creationId xmlns:a16="http://schemas.microsoft.com/office/drawing/2014/main" id="{21948024-B102-4F8A-B6B6-B53448CCA3CF}"/>
              </a:ext>
            </a:extLst>
          </p:cNvPr>
          <p:cNvSpPr txBox="1"/>
          <p:nvPr/>
        </p:nvSpPr>
        <p:spPr>
          <a:xfrm>
            <a:off x="1146766" y="1893964"/>
            <a:ext cx="5003922" cy="954107"/>
          </a:xfrm>
          <a:prstGeom prst="rect">
            <a:avLst/>
          </a:prstGeom>
          <a:noFill/>
        </p:spPr>
        <p:txBody>
          <a:bodyPr wrap="square">
            <a:spAutoFit/>
          </a:bodyPr>
          <a:lstStyle/>
          <a:p>
            <a:pPr algn="just"/>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Here examine the importance of this experimental choice by generating Ch using a different dataset—the MNLI training set, which is out of distribution for the other tasks</a:t>
            </a:r>
          </a:p>
        </p:txBody>
      </p:sp>
      <p:pic>
        <p:nvPicPr>
          <p:cNvPr id="15" name="图片 14">
            <a:extLst>
              <a:ext uri="{FF2B5EF4-FFF2-40B4-BE49-F238E27FC236}">
                <a16:creationId xmlns:a16="http://schemas.microsoft.com/office/drawing/2014/main" id="{4F4D1579-074A-4F0E-B2B8-9B6AD530275A}"/>
              </a:ext>
            </a:extLst>
          </p:cNvPr>
          <p:cNvPicPr>
            <a:picLocks noChangeAspect="1"/>
          </p:cNvPicPr>
          <p:nvPr/>
        </p:nvPicPr>
        <p:blipFill>
          <a:blip r:embed="rId2"/>
          <a:stretch>
            <a:fillRect/>
          </a:stretch>
        </p:blipFill>
        <p:spPr>
          <a:xfrm>
            <a:off x="6698713" y="1807535"/>
            <a:ext cx="3612193" cy="2560542"/>
          </a:xfrm>
          <a:prstGeom prst="rect">
            <a:avLst/>
          </a:prstGeom>
        </p:spPr>
      </p:pic>
    </p:spTree>
    <p:extLst>
      <p:ext uri="{BB962C8B-B14F-4D97-AF65-F5344CB8AC3E}">
        <p14:creationId xmlns:p14="http://schemas.microsoft.com/office/powerpoint/2010/main" val="882709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2126288"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GPT-Preliminaries</a:t>
            </a:r>
            <a:endParaRPr lang="zh-CN" altLang="en-US" sz="1800" b="1" dirty="0">
              <a:solidFill>
                <a:srgbClr val="1C50A2"/>
              </a:solidFill>
              <a:latin typeface="Arial" panose="020B0604020202020204"/>
            </a:endParaRPr>
          </a:p>
        </p:txBody>
      </p:sp>
    </p:spTree>
    <p:extLst>
      <p:ext uri="{BB962C8B-B14F-4D97-AF65-F5344CB8AC3E}">
        <p14:creationId xmlns:p14="http://schemas.microsoft.com/office/powerpoint/2010/main" val="2580455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997983"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Embedding layer</a:t>
            </a:r>
            <a:endParaRPr lang="zh-CN" altLang="en-US" sz="1800" b="1" dirty="0">
              <a:solidFill>
                <a:srgbClr val="1C50A2"/>
              </a:solidFill>
              <a:latin typeface="Arial" panose="020B0604020202020204"/>
            </a:endParaRPr>
          </a:p>
        </p:txBody>
      </p:sp>
      <p:pic>
        <p:nvPicPr>
          <p:cNvPr id="14" name="图片 13">
            <a:extLst>
              <a:ext uri="{FF2B5EF4-FFF2-40B4-BE49-F238E27FC236}">
                <a16:creationId xmlns:a16="http://schemas.microsoft.com/office/drawing/2014/main" id="{AA93E5D6-F5FF-4646-ACFE-487FA465681B}"/>
              </a:ext>
            </a:extLst>
          </p:cNvPr>
          <p:cNvPicPr>
            <a:picLocks noChangeAspect="1"/>
          </p:cNvPicPr>
          <p:nvPr/>
        </p:nvPicPr>
        <p:blipFill>
          <a:blip r:embed="rId2"/>
          <a:stretch>
            <a:fillRect/>
          </a:stretch>
        </p:blipFill>
        <p:spPr>
          <a:xfrm>
            <a:off x="2814028" y="1485630"/>
            <a:ext cx="5867908" cy="3627434"/>
          </a:xfrm>
          <a:prstGeom prst="rect">
            <a:avLst/>
          </a:prstGeom>
        </p:spPr>
      </p:pic>
    </p:spTree>
    <p:extLst>
      <p:ext uri="{BB962C8B-B14F-4D97-AF65-F5344CB8AC3E}">
        <p14:creationId xmlns:p14="http://schemas.microsoft.com/office/powerpoint/2010/main" val="2712908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997983"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Embedding layer</a:t>
            </a:r>
            <a:endParaRPr lang="zh-CN" altLang="en-US" sz="1800" b="1" dirty="0">
              <a:solidFill>
                <a:srgbClr val="1C50A2"/>
              </a:solidFill>
              <a:latin typeface="Arial" panose="020B0604020202020204"/>
            </a:endParaRPr>
          </a:p>
        </p:txBody>
      </p:sp>
      <p:sp>
        <p:nvSpPr>
          <p:cNvPr id="26" name="文本框 25">
            <a:extLst>
              <a:ext uri="{FF2B5EF4-FFF2-40B4-BE49-F238E27FC236}">
                <a16:creationId xmlns:a16="http://schemas.microsoft.com/office/drawing/2014/main" id="{1B86683B-3527-4CE8-B2CB-22C8F7156E9A}"/>
              </a:ext>
            </a:extLst>
          </p:cNvPr>
          <p:cNvSpPr txBox="1"/>
          <p:nvPr/>
        </p:nvSpPr>
        <p:spPr>
          <a:xfrm>
            <a:off x="1340254" y="2327440"/>
            <a:ext cx="4193154" cy="1169551"/>
          </a:xfrm>
          <a:prstGeom prst="rect">
            <a:avLst/>
          </a:prstGeom>
          <a:noFill/>
        </p:spPr>
        <p:txBody>
          <a:bodyPr wrap="square">
            <a:spAutoFit/>
          </a:bodyPr>
          <a:lstStyle/>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We define                            and                           </a:t>
            </a: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70C5083B-AC57-4241-9572-CC3511CDF1E9}"/>
              </a:ext>
            </a:extLst>
          </p:cNvPr>
          <p:cNvPicPr>
            <a:picLocks noChangeAspect="1"/>
          </p:cNvPicPr>
          <p:nvPr/>
        </p:nvPicPr>
        <p:blipFill>
          <a:blip r:embed="rId2"/>
          <a:stretch>
            <a:fillRect/>
          </a:stretch>
        </p:blipFill>
        <p:spPr>
          <a:xfrm>
            <a:off x="2394060" y="2759893"/>
            <a:ext cx="1341236" cy="220999"/>
          </a:xfrm>
          <a:prstGeom prst="rect">
            <a:avLst/>
          </a:prstGeom>
        </p:spPr>
      </p:pic>
      <p:pic>
        <p:nvPicPr>
          <p:cNvPr id="19" name="图片 18">
            <a:extLst>
              <a:ext uri="{FF2B5EF4-FFF2-40B4-BE49-F238E27FC236}">
                <a16:creationId xmlns:a16="http://schemas.microsoft.com/office/drawing/2014/main" id="{887EA84E-525B-4B2C-8AEA-EA54E30763FF}"/>
              </a:ext>
            </a:extLst>
          </p:cNvPr>
          <p:cNvPicPr>
            <a:picLocks noChangeAspect="1"/>
          </p:cNvPicPr>
          <p:nvPr/>
        </p:nvPicPr>
        <p:blipFill>
          <a:blip r:embed="rId3"/>
          <a:stretch>
            <a:fillRect/>
          </a:stretch>
        </p:blipFill>
        <p:spPr>
          <a:xfrm>
            <a:off x="4137683" y="2759893"/>
            <a:ext cx="1143099" cy="251482"/>
          </a:xfrm>
          <a:prstGeom prst="rect">
            <a:avLst/>
          </a:prstGeom>
        </p:spPr>
      </p:pic>
      <p:pic>
        <p:nvPicPr>
          <p:cNvPr id="22" name="图片 21">
            <a:extLst>
              <a:ext uri="{FF2B5EF4-FFF2-40B4-BE49-F238E27FC236}">
                <a16:creationId xmlns:a16="http://schemas.microsoft.com/office/drawing/2014/main" id="{19DB48D0-F349-4819-8517-6A8349B0E774}"/>
              </a:ext>
            </a:extLst>
          </p:cNvPr>
          <p:cNvPicPr>
            <a:picLocks noChangeAspect="1"/>
          </p:cNvPicPr>
          <p:nvPr/>
        </p:nvPicPr>
        <p:blipFill>
          <a:blip r:embed="rId4"/>
          <a:stretch>
            <a:fillRect/>
          </a:stretch>
        </p:blipFill>
        <p:spPr>
          <a:xfrm>
            <a:off x="1304616" y="3413345"/>
            <a:ext cx="3314987" cy="609653"/>
          </a:xfrm>
          <a:prstGeom prst="rect">
            <a:avLst/>
          </a:prstGeom>
        </p:spPr>
      </p:pic>
      <p:sp>
        <p:nvSpPr>
          <p:cNvPr id="27" name="文本框 26">
            <a:extLst>
              <a:ext uri="{FF2B5EF4-FFF2-40B4-BE49-F238E27FC236}">
                <a16:creationId xmlns:a16="http://schemas.microsoft.com/office/drawing/2014/main" id="{617050DF-BC09-47AE-9161-82C68EE292D3}"/>
              </a:ext>
            </a:extLst>
          </p:cNvPr>
          <p:cNvSpPr txBox="1"/>
          <p:nvPr/>
        </p:nvSpPr>
        <p:spPr>
          <a:xfrm>
            <a:off x="1340254" y="1550340"/>
            <a:ext cx="6561799" cy="1169551"/>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 ∈ I Rm1×n1 and B ∈ I Rm2×n</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W = A ⊗ B and m = m1m2, n = n1n2. </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1AB93730-D6CF-4FAE-883E-FC4EC68CDAE7}"/>
              </a:ext>
            </a:extLst>
          </p:cNvPr>
          <p:cNvPicPr>
            <a:picLocks noChangeAspect="1"/>
          </p:cNvPicPr>
          <p:nvPr/>
        </p:nvPicPr>
        <p:blipFill>
          <a:blip r:embed="rId5"/>
          <a:stretch>
            <a:fillRect/>
          </a:stretch>
        </p:blipFill>
        <p:spPr>
          <a:xfrm>
            <a:off x="6522692" y="974760"/>
            <a:ext cx="4640982" cy="3490262"/>
          </a:xfrm>
          <a:prstGeom prst="rect">
            <a:avLst/>
          </a:prstGeom>
        </p:spPr>
      </p:pic>
      <p:sp>
        <p:nvSpPr>
          <p:cNvPr id="24" name="文本框 23">
            <a:extLst>
              <a:ext uri="{FF2B5EF4-FFF2-40B4-BE49-F238E27FC236}">
                <a16:creationId xmlns:a16="http://schemas.microsoft.com/office/drawing/2014/main" id="{A07E9ADA-2AB0-47BD-8A87-26F641089409}"/>
              </a:ext>
            </a:extLst>
          </p:cNvPr>
          <p:cNvSpPr txBox="1"/>
          <p:nvPr/>
        </p:nvSpPr>
        <p:spPr>
          <a:xfrm>
            <a:off x="1340254" y="4859011"/>
            <a:ext cx="6097136" cy="738664"/>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For example, assume that size of W is 1024 × 1024, we can represent it by two matrices of sizes 512 × 512 and 2 × 2 for which the compression factor will be roughly equal to 4.</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5791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2087816"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Transformer layer</a:t>
            </a:r>
            <a:endParaRPr lang="zh-CN" altLang="en-US" sz="1800" b="1" dirty="0">
              <a:solidFill>
                <a:srgbClr val="1C50A2"/>
              </a:solidFill>
              <a:latin typeface="Arial" panose="020B0604020202020204"/>
            </a:endParaRPr>
          </a:p>
        </p:txBody>
      </p:sp>
      <p:pic>
        <p:nvPicPr>
          <p:cNvPr id="15" name="图片 14">
            <a:extLst>
              <a:ext uri="{FF2B5EF4-FFF2-40B4-BE49-F238E27FC236}">
                <a16:creationId xmlns:a16="http://schemas.microsoft.com/office/drawing/2014/main" id="{EA2E1B92-F59D-4532-87E6-DB965AB0D82B}"/>
              </a:ext>
            </a:extLst>
          </p:cNvPr>
          <p:cNvPicPr>
            <a:picLocks noChangeAspect="1"/>
          </p:cNvPicPr>
          <p:nvPr/>
        </p:nvPicPr>
        <p:blipFill>
          <a:blip r:embed="rId2"/>
          <a:stretch>
            <a:fillRect/>
          </a:stretch>
        </p:blipFill>
        <p:spPr>
          <a:xfrm>
            <a:off x="1495429" y="1629331"/>
            <a:ext cx="5391417" cy="3289333"/>
          </a:xfrm>
          <a:prstGeom prst="rect">
            <a:avLst/>
          </a:prstGeom>
        </p:spPr>
      </p:pic>
    </p:spTree>
    <p:extLst>
      <p:ext uri="{BB962C8B-B14F-4D97-AF65-F5344CB8AC3E}">
        <p14:creationId xmlns:p14="http://schemas.microsoft.com/office/powerpoint/2010/main" val="1478841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2087816"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Transformer layer</a:t>
            </a:r>
            <a:endParaRPr lang="zh-CN" altLang="en-US" sz="1800" b="1" dirty="0">
              <a:solidFill>
                <a:srgbClr val="1C50A2"/>
              </a:solidFill>
              <a:latin typeface="Arial" panose="020B0604020202020204"/>
            </a:endParaRPr>
          </a:p>
        </p:txBody>
      </p:sp>
      <p:sp>
        <p:nvSpPr>
          <p:cNvPr id="26" name="文本框 25">
            <a:extLst>
              <a:ext uri="{FF2B5EF4-FFF2-40B4-BE49-F238E27FC236}">
                <a16:creationId xmlns:a16="http://schemas.microsoft.com/office/drawing/2014/main" id="{1B86683B-3527-4CE8-B2CB-22C8F7156E9A}"/>
              </a:ext>
            </a:extLst>
          </p:cNvPr>
          <p:cNvSpPr txBox="1"/>
          <p:nvPr/>
        </p:nvSpPr>
        <p:spPr>
          <a:xfrm>
            <a:off x="1403187" y="1365406"/>
            <a:ext cx="7324555" cy="1815882"/>
          </a:xfrm>
          <a:prstGeom prst="rect">
            <a:avLst/>
          </a:prstGeom>
          <a:noFill/>
        </p:spPr>
        <p:txBody>
          <a:bodyPr wrap="square">
            <a:spAutoFit/>
          </a:bodyPr>
          <a:lstStyle/>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The transformer architecture is composed of N identical layers each having MHA followed by FFN</a:t>
            </a: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In the MHA module Query, Key and Value by multiplying the input vector by</a:t>
            </a: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a:t>
            </a: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In the FFN module, there are two fully connected layers that can be represented as</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19DB48D0-F349-4819-8517-6A8349B0E774}"/>
              </a:ext>
            </a:extLst>
          </p:cNvPr>
          <p:cNvPicPr>
            <a:picLocks noChangeAspect="1"/>
          </p:cNvPicPr>
          <p:nvPr/>
        </p:nvPicPr>
        <p:blipFill>
          <a:blip r:embed="rId2"/>
          <a:stretch>
            <a:fillRect/>
          </a:stretch>
        </p:blipFill>
        <p:spPr>
          <a:xfrm>
            <a:off x="1362260" y="4014882"/>
            <a:ext cx="3314987" cy="609653"/>
          </a:xfrm>
          <a:prstGeom prst="rect">
            <a:avLst/>
          </a:prstGeom>
        </p:spPr>
      </p:pic>
      <p:pic>
        <p:nvPicPr>
          <p:cNvPr id="14" name="图片 13">
            <a:extLst>
              <a:ext uri="{FF2B5EF4-FFF2-40B4-BE49-F238E27FC236}">
                <a16:creationId xmlns:a16="http://schemas.microsoft.com/office/drawing/2014/main" id="{D0F25253-1B02-4151-8758-CAC5A78FFF15}"/>
              </a:ext>
            </a:extLst>
          </p:cNvPr>
          <p:cNvPicPr>
            <a:picLocks noChangeAspect="1"/>
          </p:cNvPicPr>
          <p:nvPr/>
        </p:nvPicPr>
        <p:blipFill>
          <a:blip r:embed="rId3"/>
          <a:stretch>
            <a:fillRect/>
          </a:stretch>
        </p:blipFill>
        <p:spPr>
          <a:xfrm>
            <a:off x="1521276" y="2451310"/>
            <a:ext cx="1440305" cy="251482"/>
          </a:xfrm>
          <a:prstGeom prst="rect">
            <a:avLst/>
          </a:prstGeom>
        </p:spPr>
      </p:pic>
      <p:pic>
        <p:nvPicPr>
          <p:cNvPr id="17" name="图片 16">
            <a:extLst>
              <a:ext uri="{FF2B5EF4-FFF2-40B4-BE49-F238E27FC236}">
                <a16:creationId xmlns:a16="http://schemas.microsoft.com/office/drawing/2014/main" id="{590FD647-DC73-45B4-BBD7-7A5FAB5274B2}"/>
              </a:ext>
            </a:extLst>
          </p:cNvPr>
          <p:cNvPicPr>
            <a:picLocks noChangeAspect="1"/>
          </p:cNvPicPr>
          <p:nvPr/>
        </p:nvPicPr>
        <p:blipFill>
          <a:blip r:embed="rId4"/>
          <a:stretch>
            <a:fillRect/>
          </a:stretch>
        </p:blipFill>
        <p:spPr>
          <a:xfrm>
            <a:off x="8621703" y="1220574"/>
            <a:ext cx="2370025" cy="2461473"/>
          </a:xfrm>
          <a:prstGeom prst="rect">
            <a:avLst/>
          </a:prstGeom>
        </p:spPr>
      </p:pic>
      <p:pic>
        <p:nvPicPr>
          <p:cNvPr id="20" name="图片 19">
            <a:extLst>
              <a:ext uri="{FF2B5EF4-FFF2-40B4-BE49-F238E27FC236}">
                <a16:creationId xmlns:a16="http://schemas.microsoft.com/office/drawing/2014/main" id="{870F14F0-7AA8-4B29-8471-5403A8274754}"/>
              </a:ext>
            </a:extLst>
          </p:cNvPr>
          <p:cNvPicPr>
            <a:picLocks noChangeAspect="1"/>
          </p:cNvPicPr>
          <p:nvPr/>
        </p:nvPicPr>
        <p:blipFill rotWithShape="1">
          <a:blip r:embed="rId5"/>
          <a:srcRect r="5023" b="-3990"/>
          <a:stretch/>
        </p:blipFill>
        <p:spPr>
          <a:xfrm>
            <a:off x="1543871" y="3320078"/>
            <a:ext cx="528363" cy="269441"/>
          </a:xfrm>
          <a:prstGeom prst="rect">
            <a:avLst/>
          </a:prstGeom>
        </p:spPr>
      </p:pic>
      <p:pic>
        <p:nvPicPr>
          <p:cNvPr id="24" name="图片 23">
            <a:extLst>
              <a:ext uri="{FF2B5EF4-FFF2-40B4-BE49-F238E27FC236}">
                <a16:creationId xmlns:a16="http://schemas.microsoft.com/office/drawing/2014/main" id="{AA786508-7142-40DD-8AA9-C5DB09FC0C23}"/>
              </a:ext>
            </a:extLst>
          </p:cNvPr>
          <p:cNvPicPr>
            <a:picLocks noChangeAspect="1"/>
          </p:cNvPicPr>
          <p:nvPr/>
        </p:nvPicPr>
        <p:blipFill>
          <a:blip r:embed="rId6"/>
          <a:stretch>
            <a:fillRect/>
          </a:stretch>
        </p:blipFill>
        <p:spPr>
          <a:xfrm>
            <a:off x="2161042" y="3340488"/>
            <a:ext cx="541067" cy="228620"/>
          </a:xfrm>
          <a:prstGeom prst="rect">
            <a:avLst/>
          </a:prstGeom>
        </p:spPr>
      </p:pic>
    </p:spTree>
    <p:extLst>
      <p:ext uri="{BB962C8B-B14F-4D97-AF65-F5344CB8AC3E}">
        <p14:creationId xmlns:p14="http://schemas.microsoft.com/office/powerpoint/2010/main" val="1616867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2677656"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Knowledge Distillation</a:t>
            </a:r>
            <a:endParaRPr lang="zh-CN" altLang="en-US" sz="1800" b="1" dirty="0">
              <a:solidFill>
                <a:srgbClr val="1C50A2"/>
              </a:solidFill>
              <a:latin typeface="Arial" panose="020B0604020202020204"/>
            </a:endParaRPr>
          </a:p>
        </p:txBody>
      </p:sp>
      <p:pic>
        <p:nvPicPr>
          <p:cNvPr id="27" name="图片 26">
            <a:extLst>
              <a:ext uri="{FF2B5EF4-FFF2-40B4-BE49-F238E27FC236}">
                <a16:creationId xmlns:a16="http://schemas.microsoft.com/office/drawing/2014/main" id="{17A535C5-5F53-4769-86B7-7D0D288033A0}"/>
              </a:ext>
            </a:extLst>
          </p:cNvPr>
          <p:cNvPicPr>
            <a:picLocks noChangeAspect="1"/>
          </p:cNvPicPr>
          <p:nvPr/>
        </p:nvPicPr>
        <p:blipFill>
          <a:blip r:embed="rId2"/>
          <a:stretch>
            <a:fillRect/>
          </a:stretch>
        </p:blipFill>
        <p:spPr>
          <a:xfrm>
            <a:off x="1596440" y="1665808"/>
            <a:ext cx="2419724" cy="275538"/>
          </a:xfrm>
          <a:prstGeom prst="rect">
            <a:avLst/>
          </a:prstGeom>
        </p:spPr>
      </p:pic>
      <p:pic>
        <p:nvPicPr>
          <p:cNvPr id="29" name="图片 28">
            <a:extLst>
              <a:ext uri="{FF2B5EF4-FFF2-40B4-BE49-F238E27FC236}">
                <a16:creationId xmlns:a16="http://schemas.microsoft.com/office/drawing/2014/main" id="{B8F5D46C-F4A0-4648-91DC-43DF5B2476EE}"/>
              </a:ext>
            </a:extLst>
          </p:cNvPr>
          <p:cNvPicPr>
            <a:picLocks noChangeAspect="1"/>
          </p:cNvPicPr>
          <p:nvPr/>
        </p:nvPicPr>
        <p:blipFill>
          <a:blip r:embed="rId3"/>
          <a:stretch>
            <a:fillRect/>
          </a:stretch>
        </p:blipFill>
        <p:spPr>
          <a:xfrm>
            <a:off x="1590029" y="2109530"/>
            <a:ext cx="2479842" cy="355695"/>
          </a:xfrm>
          <a:prstGeom prst="rect">
            <a:avLst/>
          </a:prstGeom>
        </p:spPr>
      </p:pic>
      <p:pic>
        <p:nvPicPr>
          <p:cNvPr id="31" name="图片 30">
            <a:extLst>
              <a:ext uri="{FF2B5EF4-FFF2-40B4-BE49-F238E27FC236}">
                <a16:creationId xmlns:a16="http://schemas.microsoft.com/office/drawing/2014/main" id="{455A95D8-7088-49C2-9B72-C9C78DB99908}"/>
              </a:ext>
            </a:extLst>
          </p:cNvPr>
          <p:cNvPicPr>
            <a:picLocks noChangeAspect="1"/>
          </p:cNvPicPr>
          <p:nvPr/>
        </p:nvPicPr>
        <p:blipFill>
          <a:blip r:embed="rId4"/>
          <a:stretch>
            <a:fillRect/>
          </a:stretch>
        </p:blipFill>
        <p:spPr>
          <a:xfrm>
            <a:off x="1576574" y="2625096"/>
            <a:ext cx="2665203" cy="290567"/>
          </a:xfrm>
          <a:prstGeom prst="rect">
            <a:avLst/>
          </a:prstGeom>
        </p:spPr>
      </p:pic>
      <p:pic>
        <p:nvPicPr>
          <p:cNvPr id="33" name="图片 32">
            <a:extLst>
              <a:ext uri="{FF2B5EF4-FFF2-40B4-BE49-F238E27FC236}">
                <a16:creationId xmlns:a16="http://schemas.microsoft.com/office/drawing/2014/main" id="{89317513-CFE5-49E6-B6C1-69A0F0BFFF0A}"/>
              </a:ext>
            </a:extLst>
          </p:cNvPr>
          <p:cNvPicPr>
            <a:picLocks noChangeAspect="1"/>
          </p:cNvPicPr>
          <p:nvPr/>
        </p:nvPicPr>
        <p:blipFill>
          <a:blip r:embed="rId5"/>
          <a:stretch>
            <a:fillRect/>
          </a:stretch>
        </p:blipFill>
        <p:spPr>
          <a:xfrm>
            <a:off x="872179" y="3429000"/>
            <a:ext cx="5340427" cy="420821"/>
          </a:xfrm>
          <a:prstGeom prst="rect">
            <a:avLst/>
          </a:prstGeom>
        </p:spPr>
      </p:pic>
      <p:pic>
        <p:nvPicPr>
          <p:cNvPr id="14" name="图片 13">
            <a:extLst>
              <a:ext uri="{FF2B5EF4-FFF2-40B4-BE49-F238E27FC236}">
                <a16:creationId xmlns:a16="http://schemas.microsoft.com/office/drawing/2014/main" id="{CF096B70-37D8-4E1E-A573-CC6560C944B0}"/>
              </a:ext>
            </a:extLst>
          </p:cNvPr>
          <p:cNvPicPr>
            <a:picLocks noChangeAspect="1"/>
          </p:cNvPicPr>
          <p:nvPr/>
        </p:nvPicPr>
        <p:blipFill rotWithShape="1">
          <a:blip r:embed="rId6"/>
          <a:srcRect l="6678" t="6463"/>
          <a:stretch/>
        </p:blipFill>
        <p:spPr>
          <a:xfrm>
            <a:off x="6325774" y="1372546"/>
            <a:ext cx="5682330" cy="4112907"/>
          </a:xfrm>
          <a:prstGeom prst="rect">
            <a:avLst/>
          </a:prstGeom>
        </p:spPr>
      </p:pic>
    </p:spTree>
    <p:extLst>
      <p:ext uri="{BB962C8B-B14F-4D97-AF65-F5344CB8AC3E}">
        <p14:creationId xmlns:p14="http://schemas.microsoft.com/office/powerpoint/2010/main" val="2806430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459374"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background</a:t>
            </a:r>
            <a:endParaRPr lang="zh-CN" altLang="en-US" sz="1800" b="1" dirty="0">
              <a:solidFill>
                <a:srgbClr val="1C50A2"/>
              </a:solidFill>
              <a:latin typeface="Arial" panose="020B0604020202020204"/>
            </a:endParaRPr>
          </a:p>
        </p:txBody>
      </p:sp>
      <p:sp>
        <p:nvSpPr>
          <p:cNvPr id="26" name="文本框 25">
            <a:extLst>
              <a:ext uri="{FF2B5EF4-FFF2-40B4-BE49-F238E27FC236}">
                <a16:creationId xmlns:a16="http://schemas.microsoft.com/office/drawing/2014/main" id="{79E01768-D199-4112-B7FE-D756834834DA}"/>
              </a:ext>
            </a:extLst>
          </p:cNvPr>
          <p:cNvSpPr txBox="1"/>
          <p:nvPr/>
        </p:nvSpPr>
        <p:spPr>
          <a:xfrm>
            <a:off x="782288" y="1328448"/>
            <a:ext cx="10133463" cy="830997"/>
          </a:xfrm>
          <a:prstGeom prst="rect">
            <a:avLst/>
          </a:prstGeom>
          <a:noFill/>
        </p:spPr>
        <p:txBody>
          <a:bodyPr wrap="square">
            <a:spAutoFit/>
          </a:bodyPr>
          <a:lstStyle/>
          <a:p>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The attention mechanism is considered the backbone of the widely-used Transformer architecture</a:t>
            </a:r>
          </a:p>
          <a:p>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94A2E97C-9303-46D8-984C-76C3C0C9DF87}"/>
              </a:ext>
            </a:extLst>
          </p:cNvPr>
          <p:cNvPicPr>
            <a:picLocks noChangeAspect="1"/>
          </p:cNvPicPr>
          <p:nvPr/>
        </p:nvPicPr>
        <p:blipFill>
          <a:blip r:embed="rId2"/>
          <a:stretch>
            <a:fillRect/>
          </a:stretch>
        </p:blipFill>
        <p:spPr>
          <a:xfrm>
            <a:off x="6342981" y="1936209"/>
            <a:ext cx="5390865" cy="2013236"/>
          </a:xfrm>
          <a:prstGeom prst="rect">
            <a:avLst/>
          </a:prstGeom>
        </p:spPr>
      </p:pic>
      <p:pic>
        <p:nvPicPr>
          <p:cNvPr id="16" name="图片 15">
            <a:extLst>
              <a:ext uri="{FF2B5EF4-FFF2-40B4-BE49-F238E27FC236}">
                <a16:creationId xmlns:a16="http://schemas.microsoft.com/office/drawing/2014/main" id="{57A552B7-0C01-4DA7-A653-3AE9AE8565B3}"/>
              </a:ext>
            </a:extLst>
          </p:cNvPr>
          <p:cNvPicPr>
            <a:picLocks noChangeAspect="1"/>
          </p:cNvPicPr>
          <p:nvPr/>
        </p:nvPicPr>
        <p:blipFill>
          <a:blip r:embed="rId3"/>
          <a:stretch>
            <a:fillRect/>
          </a:stretch>
        </p:blipFill>
        <p:spPr>
          <a:xfrm>
            <a:off x="458154" y="2181821"/>
            <a:ext cx="5994155" cy="3120334"/>
          </a:xfrm>
          <a:prstGeom prst="rect">
            <a:avLst/>
          </a:prstGeom>
        </p:spPr>
      </p:pic>
    </p:spTree>
    <p:extLst>
      <p:ext uri="{BB962C8B-B14F-4D97-AF65-F5344CB8AC3E}">
        <p14:creationId xmlns:p14="http://schemas.microsoft.com/office/powerpoint/2010/main" val="2527895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843821"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a:solidFill>
                  <a:srgbClr val="1C50A2"/>
                </a:solidFill>
                <a:latin typeface="Arial" panose="020B0604020202020204"/>
              </a:rPr>
              <a:t>Result</a:t>
            </a:r>
          </a:p>
        </p:txBody>
      </p:sp>
      <p:pic>
        <p:nvPicPr>
          <p:cNvPr id="14" name="图片 13">
            <a:extLst>
              <a:ext uri="{FF2B5EF4-FFF2-40B4-BE49-F238E27FC236}">
                <a16:creationId xmlns:a16="http://schemas.microsoft.com/office/drawing/2014/main" id="{203A9920-2A1F-4121-BAED-06033289F466}"/>
              </a:ext>
            </a:extLst>
          </p:cNvPr>
          <p:cNvPicPr>
            <a:picLocks noChangeAspect="1"/>
          </p:cNvPicPr>
          <p:nvPr/>
        </p:nvPicPr>
        <p:blipFill>
          <a:blip r:embed="rId2"/>
          <a:stretch>
            <a:fillRect/>
          </a:stretch>
        </p:blipFill>
        <p:spPr>
          <a:xfrm>
            <a:off x="1017713" y="1983302"/>
            <a:ext cx="5494496" cy="1333616"/>
          </a:xfrm>
          <a:prstGeom prst="rect">
            <a:avLst/>
          </a:prstGeom>
        </p:spPr>
      </p:pic>
      <p:sp>
        <p:nvSpPr>
          <p:cNvPr id="22" name="文本框 21">
            <a:extLst>
              <a:ext uri="{FF2B5EF4-FFF2-40B4-BE49-F238E27FC236}">
                <a16:creationId xmlns:a16="http://schemas.microsoft.com/office/drawing/2014/main" id="{44C43B67-BC41-4F87-BB3E-624F6A9DCC47}"/>
              </a:ext>
            </a:extLst>
          </p:cNvPr>
          <p:cNvSpPr txBox="1"/>
          <p:nvPr/>
        </p:nvSpPr>
        <p:spPr>
          <a:xfrm>
            <a:off x="1092078" y="1308473"/>
            <a:ext cx="7349062" cy="646331"/>
          </a:xfrm>
          <a:prstGeom prst="rect">
            <a:avLst/>
          </a:prstGeom>
          <a:noFill/>
        </p:spPr>
        <p:txBody>
          <a:bodyPr wrap="square">
            <a:spAutoFit/>
          </a:bodyPr>
          <a:lstStyle/>
          <a:p>
            <a:pPr algn="just"/>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Training details for GPT-2 compression. Note that number of parameters of the models are reported excluding the output embedding layer in language modelling which is not compressed, is equal to row Parameters</a:t>
            </a:r>
          </a:p>
        </p:txBody>
      </p:sp>
      <p:pic>
        <p:nvPicPr>
          <p:cNvPr id="17" name="图片 16">
            <a:extLst>
              <a:ext uri="{FF2B5EF4-FFF2-40B4-BE49-F238E27FC236}">
                <a16:creationId xmlns:a16="http://schemas.microsoft.com/office/drawing/2014/main" id="{3BC89AA8-DAC5-45D9-BB7F-A04980FCA4A7}"/>
              </a:ext>
            </a:extLst>
          </p:cNvPr>
          <p:cNvPicPr>
            <a:picLocks noChangeAspect="1"/>
          </p:cNvPicPr>
          <p:nvPr/>
        </p:nvPicPr>
        <p:blipFill>
          <a:blip r:embed="rId3"/>
          <a:stretch>
            <a:fillRect/>
          </a:stretch>
        </p:blipFill>
        <p:spPr>
          <a:xfrm>
            <a:off x="1092078" y="4196207"/>
            <a:ext cx="4770533" cy="792549"/>
          </a:xfrm>
          <a:prstGeom prst="rect">
            <a:avLst/>
          </a:prstGeom>
        </p:spPr>
      </p:pic>
      <p:sp>
        <p:nvSpPr>
          <p:cNvPr id="25" name="文本框 24">
            <a:extLst>
              <a:ext uri="{FF2B5EF4-FFF2-40B4-BE49-F238E27FC236}">
                <a16:creationId xmlns:a16="http://schemas.microsoft.com/office/drawing/2014/main" id="{9159F7DA-963B-48C8-AFB6-326E2F367297}"/>
              </a:ext>
            </a:extLst>
          </p:cNvPr>
          <p:cNvSpPr txBox="1"/>
          <p:nvPr/>
        </p:nvSpPr>
        <p:spPr>
          <a:xfrm>
            <a:off x="1077654" y="3634920"/>
            <a:ext cx="6097136" cy="276999"/>
          </a:xfrm>
          <a:prstGeom prst="rect">
            <a:avLst/>
          </a:prstGeom>
          <a:noFill/>
        </p:spPr>
        <p:txBody>
          <a:bodyPr wrap="square">
            <a:spAutoFit/>
          </a:bodyPr>
          <a:lstStyle/>
          <a:p>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Test Perplexity on WikiText-103</a:t>
            </a:r>
          </a:p>
        </p:txBody>
      </p:sp>
    </p:spTree>
    <p:extLst>
      <p:ext uri="{BB962C8B-B14F-4D97-AF65-F5344CB8AC3E}">
        <p14:creationId xmlns:p14="http://schemas.microsoft.com/office/powerpoint/2010/main" val="1636112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843821"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Result</a:t>
            </a:r>
          </a:p>
        </p:txBody>
      </p:sp>
      <p:pic>
        <p:nvPicPr>
          <p:cNvPr id="15" name="图片 14">
            <a:extLst>
              <a:ext uri="{FF2B5EF4-FFF2-40B4-BE49-F238E27FC236}">
                <a16:creationId xmlns:a16="http://schemas.microsoft.com/office/drawing/2014/main" id="{A811E727-4CC2-41A5-82A3-3DE02F0EF6D5}"/>
              </a:ext>
            </a:extLst>
          </p:cNvPr>
          <p:cNvPicPr>
            <a:picLocks noChangeAspect="1"/>
          </p:cNvPicPr>
          <p:nvPr/>
        </p:nvPicPr>
        <p:blipFill>
          <a:blip r:embed="rId2"/>
          <a:stretch>
            <a:fillRect/>
          </a:stretch>
        </p:blipFill>
        <p:spPr>
          <a:xfrm>
            <a:off x="1058700" y="1937591"/>
            <a:ext cx="6609376" cy="1521976"/>
          </a:xfrm>
          <a:prstGeom prst="rect">
            <a:avLst/>
          </a:prstGeom>
        </p:spPr>
      </p:pic>
      <p:pic>
        <p:nvPicPr>
          <p:cNvPr id="18" name="图片 17">
            <a:extLst>
              <a:ext uri="{FF2B5EF4-FFF2-40B4-BE49-F238E27FC236}">
                <a16:creationId xmlns:a16="http://schemas.microsoft.com/office/drawing/2014/main" id="{42C7CDD4-E8CB-4F7C-9936-700F2CC5DB69}"/>
              </a:ext>
            </a:extLst>
          </p:cNvPr>
          <p:cNvPicPr>
            <a:picLocks noChangeAspect="1"/>
          </p:cNvPicPr>
          <p:nvPr/>
        </p:nvPicPr>
        <p:blipFill>
          <a:blip r:embed="rId3"/>
          <a:stretch>
            <a:fillRect/>
          </a:stretch>
        </p:blipFill>
        <p:spPr>
          <a:xfrm>
            <a:off x="1139845" y="4398756"/>
            <a:ext cx="6609377" cy="1470820"/>
          </a:xfrm>
          <a:prstGeom prst="rect">
            <a:avLst/>
          </a:prstGeom>
        </p:spPr>
      </p:pic>
      <p:sp>
        <p:nvSpPr>
          <p:cNvPr id="23" name="文本框 22">
            <a:extLst>
              <a:ext uri="{FF2B5EF4-FFF2-40B4-BE49-F238E27FC236}">
                <a16:creationId xmlns:a16="http://schemas.microsoft.com/office/drawing/2014/main" id="{29EEE15D-08C0-4F39-9D03-984FDD0FD7F7}"/>
              </a:ext>
            </a:extLst>
          </p:cNvPr>
          <p:cNvSpPr txBox="1"/>
          <p:nvPr/>
        </p:nvSpPr>
        <p:spPr>
          <a:xfrm>
            <a:off x="1081137" y="1429679"/>
            <a:ext cx="6097136" cy="461665"/>
          </a:xfrm>
          <a:prstGeom prst="rect">
            <a:avLst/>
          </a:prstGeom>
          <a:noFill/>
        </p:spPr>
        <p:txBody>
          <a:bodyPr wrap="square">
            <a:spAutoFit/>
          </a:bodyPr>
          <a:lstStyle/>
          <a:p>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This table shows performance of the models on dev set of GLUE tasks. Note that GPT-2Small is used as teacher for KD</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F4CD32D1-3201-41D7-8249-C1686D53011F}"/>
              </a:ext>
            </a:extLst>
          </p:cNvPr>
          <p:cNvSpPr txBox="1"/>
          <p:nvPr/>
        </p:nvSpPr>
        <p:spPr>
          <a:xfrm>
            <a:off x="1092078" y="3817961"/>
            <a:ext cx="6097136" cy="461665"/>
          </a:xfrm>
          <a:prstGeom prst="rect">
            <a:avLst/>
          </a:prstGeom>
          <a:noFill/>
        </p:spPr>
        <p:txBody>
          <a:bodyPr wrap="square">
            <a:spAutoFit/>
          </a:bodyPr>
          <a:lstStyle/>
          <a:p>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This table shows performance of the models on test set of GLUE tasks. Note that GPT-2Small is used as teacher for KD</a:t>
            </a:r>
          </a:p>
        </p:txBody>
      </p:sp>
    </p:spTree>
    <p:extLst>
      <p:ext uri="{BB962C8B-B14F-4D97-AF65-F5344CB8AC3E}">
        <p14:creationId xmlns:p14="http://schemas.microsoft.com/office/powerpoint/2010/main" val="711420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843821"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Result</a:t>
            </a:r>
          </a:p>
        </p:txBody>
      </p:sp>
      <p:pic>
        <p:nvPicPr>
          <p:cNvPr id="14" name="图片 13">
            <a:extLst>
              <a:ext uri="{FF2B5EF4-FFF2-40B4-BE49-F238E27FC236}">
                <a16:creationId xmlns:a16="http://schemas.microsoft.com/office/drawing/2014/main" id="{8ECE36EA-B6A8-4358-A421-288C1775DF7A}"/>
              </a:ext>
            </a:extLst>
          </p:cNvPr>
          <p:cNvPicPr>
            <a:picLocks noChangeAspect="1"/>
          </p:cNvPicPr>
          <p:nvPr/>
        </p:nvPicPr>
        <p:blipFill>
          <a:blip r:embed="rId2"/>
          <a:stretch>
            <a:fillRect/>
          </a:stretch>
        </p:blipFill>
        <p:spPr>
          <a:xfrm>
            <a:off x="1244533" y="1911099"/>
            <a:ext cx="6111770" cy="1790855"/>
          </a:xfrm>
          <a:prstGeom prst="rect">
            <a:avLst/>
          </a:prstGeom>
        </p:spPr>
      </p:pic>
      <p:sp>
        <p:nvSpPr>
          <p:cNvPr id="22" name="文本框 21">
            <a:extLst>
              <a:ext uri="{FF2B5EF4-FFF2-40B4-BE49-F238E27FC236}">
                <a16:creationId xmlns:a16="http://schemas.microsoft.com/office/drawing/2014/main" id="{4141F24F-5108-4AC4-A1EF-27129FE6FA8E}"/>
              </a:ext>
            </a:extLst>
          </p:cNvPr>
          <p:cNvSpPr txBox="1"/>
          <p:nvPr/>
        </p:nvSpPr>
        <p:spPr>
          <a:xfrm>
            <a:off x="1259167" y="1347285"/>
            <a:ext cx="6097136" cy="307777"/>
          </a:xfrm>
          <a:prstGeom prst="rect">
            <a:avLst/>
          </a:prstGeom>
          <a:noFill/>
        </p:spPr>
        <p:txBody>
          <a:bodyPr wrap="square">
            <a:spAutoFit/>
          </a:bodyPr>
          <a:lstStyle/>
          <a:p>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KronA</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Parameter Efficient Tuning with Kronecker Adapter</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CF420914-464F-46FB-8BF6-5A9521E923D9}"/>
              </a:ext>
            </a:extLst>
          </p:cNvPr>
          <p:cNvPicPr>
            <a:picLocks noChangeAspect="1"/>
          </p:cNvPicPr>
          <p:nvPr/>
        </p:nvPicPr>
        <p:blipFill>
          <a:blip r:embed="rId3"/>
          <a:stretch>
            <a:fillRect/>
          </a:stretch>
        </p:blipFill>
        <p:spPr>
          <a:xfrm>
            <a:off x="1354702" y="3897837"/>
            <a:ext cx="2821514" cy="318954"/>
          </a:xfrm>
          <a:prstGeom prst="rect">
            <a:avLst/>
          </a:prstGeom>
        </p:spPr>
      </p:pic>
      <p:pic>
        <p:nvPicPr>
          <p:cNvPr id="24" name="图片 23">
            <a:extLst>
              <a:ext uri="{FF2B5EF4-FFF2-40B4-BE49-F238E27FC236}">
                <a16:creationId xmlns:a16="http://schemas.microsoft.com/office/drawing/2014/main" id="{977D504C-55F2-4FF5-B4AB-B054DA29B0B8}"/>
              </a:ext>
            </a:extLst>
          </p:cNvPr>
          <p:cNvPicPr>
            <a:picLocks noChangeAspect="1"/>
          </p:cNvPicPr>
          <p:nvPr/>
        </p:nvPicPr>
        <p:blipFill>
          <a:blip r:embed="rId4"/>
          <a:stretch>
            <a:fillRect/>
          </a:stretch>
        </p:blipFill>
        <p:spPr>
          <a:xfrm>
            <a:off x="1353185" y="4216791"/>
            <a:ext cx="2221998" cy="330831"/>
          </a:xfrm>
          <a:prstGeom prst="rect">
            <a:avLst/>
          </a:prstGeom>
        </p:spPr>
      </p:pic>
      <p:pic>
        <p:nvPicPr>
          <p:cNvPr id="27" name="图片 26">
            <a:extLst>
              <a:ext uri="{FF2B5EF4-FFF2-40B4-BE49-F238E27FC236}">
                <a16:creationId xmlns:a16="http://schemas.microsoft.com/office/drawing/2014/main" id="{89D02709-A7A2-4533-8DC0-309931F8F82B}"/>
              </a:ext>
            </a:extLst>
          </p:cNvPr>
          <p:cNvPicPr>
            <a:picLocks noChangeAspect="1"/>
          </p:cNvPicPr>
          <p:nvPr/>
        </p:nvPicPr>
        <p:blipFill>
          <a:blip r:embed="rId5"/>
          <a:stretch>
            <a:fillRect/>
          </a:stretch>
        </p:blipFill>
        <p:spPr>
          <a:xfrm>
            <a:off x="1450236" y="4579909"/>
            <a:ext cx="1888934" cy="286667"/>
          </a:xfrm>
          <a:prstGeom prst="rect">
            <a:avLst/>
          </a:prstGeom>
        </p:spPr>
      </p:pic>
      <p:pic>
        <p:nvPicPr>
          <p:cNvPr id="29" name="图片 28">
            <a:extLst>
              <a:ext uri="{FF2B5EF4-FFF2-40B4-BE49-F238E27FC236}">
                <a16:creationId xmlns:a16="http://schemas.microsoft.com/office/drawing/2014/main" id="{EBC68802-3300-47B0-9479-963E12B03431}"/>
              </a:ext>
            </a:extLst>
          </p:cNvPr>
          <p:cNvPicPr>
            <a:picLocks noChangeAspect="1"/>
          </p:cNvPicPr>
          <p:nvPr/>
        </p:nvPicPr>
        <p:blipFill>
          <a:blip r:embed="rId6"/>
          <a:stretch>
            <a:fillRect/>
          </a:stretch>
        </p:blipFill>
        <p:spPr>
          <a:xfrm>
            <a:off x="1450236" y="4898863"/>
            <a:ext cx="1702397" cy="241048"/>
          </a:xfrm>
          <a:prstGeom prst="rect">
            <a:avLst/>
          </a:prstGeom>
        </p:spPr>
      </p:pic>
    </p:spTree>
    <p:extLst>
      <p:ext uri="{BB962C8B-B14F-4D97-AF65-F5344CB8AC3E}">
        <p14:creationId xmlns:p14="http://schemas.microsoft.com/office/powerpoint/2010/main" val="742259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843821"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Result</a:t>
            </a:r>
          </a:p>
        </p:txBody>
      </p:sp>
      <p:pic>
        <p:nvPicPr>
          <p:cNvPr id="15" name="图片 14">
            <a:extLst>
              <a:ext uri="{FF2B5EF4-FFF2-40B4-BE49-F238E27FC236}">
                <a16:creationId xmlns:a16="http://schemas.microsoft.com/office/drawing/2014/main" id="{B523405C-01CA-4222-907D-286C565E53DF}"/>
              </a:ext>
            </a:extLst>
          </p:cNvPr>
          <p:cNvPicPr>
            <a:picLocks noChangeAspect="1"/>
          </p:cNvPicPr>
          <p:nvPr/>
        </p:nvPicPr>
        <p:blipFill>
          <a:blip r:embed="rId2"/>
          <a:stretch>
            <a:fillRect/>
          </a:stretch>
        </p:blipFill>
        <p:spPr>
          <a:xfrm>
            <a:off x="1228718" y="1529910"/>
            <a:ext cx="7553617" cy="1062676"/>
          </a:xfrm>
          <a:prstGeom prst="rect">
            <a:avLst/>
          </a:prstGeom>
        </p:spPr>
      </p:pic>
      <p:pic>
        <p:nvPicPr>
          <p:cNvPr id="17" name="图片 16">
            <a:extLst>
              <a:ext uri="{FF2B5EF4-FFF2-40B4-BE49-F238E27FC236}">
                <a16:creationId xmlns:a16="http://schemas.microsoft.com/office/drawing/2014/main" id="{27B5F931-730B-4AE4-B371-B98D13C854D9}"/>
              </a:ext>
            </a:extLst>
          </p:cNvPr>
          <p:cNvPicPr>
            <a:picLocks noChangeAspect="1"/>
          </p:cNvPicPr>
          <p:nvPr/>
        </p:nvPicPr>
        <p:blipFill>
          <a:blip r:embed="rId3"/>
          <a:stretch>
            <a:fillRect/>
          </a:stretch>
        </p:blipFill>
        <p:spPr>
          <a:xfrm>
            <a:off x="1228718" y="2716370"/>
            <a:ext cx="7553617" cy="2666982"/>
          </a:xfrm>
          <a:prstGeom prst="rect">
            <a:avLst/>
          </a:prstGeom>
        </p:spPr>
      </p:pic>
    </p:spTree>
    <p:extLst>
      <p:ext uri="{BB962C8B-B14F-4D97-AF65-F5344CB8AC3E}">
        <p14:creationId xmlns:p14="http://schemas.microsoft.com/office/powerpoint/2010/main" val="75269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45" name="文本框 44">
            <a:extLst>
              <a:ext uri="{FF2B5EF4-FFF2-40B4-BE49-F238E27FC236}">
                <a16:creationId xmlns:a16="http://schemas.microsoft.com/office/drawing/2014/main" id="{2BB554B7-7218-4F3B-858B-3856152EFB0D}"/>
              </a:ext>
            </a:extLst>
          </p:cNvPr>
          <p:cNvSpPr txBox="1"/>
          <p:nvPr/>
        </p:nvSpPr>
        <p:spPr>
          <a:xfrm>
            <a:off x="4664738" y="3551535"/>
            <a:ext cx="415498" cy="369332"/>
          </a:xfrm>
          <a:prstGeom prst="rect">
            <a:avLst/>
          </a:prstGeom>
          <a:noFill/>
        </p:spPr>
        <p:txBody>
          <a:bodyPr wrap="none" rtlCol="0">
            <a:spAutoFit/>
          </a:bodyPr>
          <a:lstStyle/>
          <a:p>
            <a:r>
              <a:rPr lang="zh-CN" altLang="en-US" dirty="0"/>
              <a:t>＝</a:t>
            </a:r>
          </a:p>
        </p:txBody>
      </p:sp>
      <p:sp>
        <p:nvSpPr>
          <p:cNvPr id="52" name="立方体 51">
            <a:extLst>
              <a:ext uri="{FF2B5EF4-FFF2-40B4-BE49-F238E27FC236}">
                <a16:creationId xmlns:a16="http://schemas.microsoft.com/office/drawing/2014/main" id="{0236F7BA-38F8-4EF1-A16F-1772A3CD1165}"/>
              </a:ext>
            </a:extLst>
          </p:cNvPr>
          <p:cNvSpPr/>
          <p:nvPr/>
        </p:nvSpPr>
        <p:spPr>
          <a:xfrm>
            <a:off x="2812963" y="1069307"/>
            <a:ext cx="1734149" cy="1523997"/>
          </a:xfrm>
          <a:prstGeom prst="cube">
            <a:avLst>
              <a:gd name="adj" fmla="val 26333"/>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立方体 52">
            <a:extLst>
              <a:ext uri="{FF2B5EF4-FFF2-40B4-BE49-F238E27FC236}">
                <a16:creationId xmlns:a16="http://schemas.microsoft.com/office/drawing/2014/main" id="{28580D18-C7FB-4A7D-8BB8-DB20A14F2B3B}"/>
              </a:ext>
            </a:extLst>
          </p:cNvPr>
          <p:cNvSpPr/>
          <p:nvPr/>
        </p:nvSpPr>
        <p:spPr>
          <a:xfrm>
            <a:off x="3166962" y="105719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立方体 53">
            <a:extLst>
              <a:ext uri="{FF2B5EF4-FFF2-40B4-BE49-F238E27FC236}">
                <a16:creationId xmlns:a16="http://schemas.microsoft.com/office/drawing/2014/main" id="{9490FA89-9F8E-4D73-A40A-0BEBFAE2B7A5}"/>
              </a:ext>
            </a:extLst>
          </p:cNvPr>
          <p:cNvSpPr/>
          <p:nvPr/>
        </p:nvSpPr>
        <p:spPr>
          <a:xfrm>
            <a:off x="3111058" y="111544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立方体 54">
            <a:extLst>
              <a:ext uri="{FF2B5EF4-FFF2-40B4-BE49-F238E27FC236}">
                <a16:creationId xmlns:a16="http://schemas.microsoft.com/office/drawing/2014/main" id="{E9300215-134E-4E3C-A4C1-AFD42FA3BD42}"/>
              </a:ext>
            </a:extLst>
          </p:cNvPr>
          <p:cNvSpPr/>
          <p:nvPr/>
        </p:nvSpPr>
        <p:spPr>
          <a:xfrm>
            <a:off x="3038919" y="119696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立方体 55">
            <a:extLst>
              <a:ext uri="{FF2B5EF4-FFF2-40B4-BE49-F238E27FC236}">
                <a16:creationId xmlns:a16="http://schemas.microsoft.com/office/drawing/2014/main" id="{DD42AA03-9F46-42DA-AFCB-18E0C7DF9970}"/>
              </a:ext>
            </a:extLst>
          </p:cNvPr>
          <p:cNvSpPr/>
          <p:nvPr/>
        </p:nvSpPr>
        <p:spPr>
          <a:xfrm>
            <a:off x="2948739" y="127848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立方体 56">
            <a:extLst>
              <a:ext uri="{FF2B5EF4-FFF2-40B4-BE49-F238E27FC236}">
                <a16:creationId xmlns:a16="http://schemas.microsoft.com/office/drawing/2014/main" id="{50B92CB3-6B6A-4D21-BFD1-6B8C94AF6538}"/>
              </a:ext>
            </a:extLst>
          </p:cNvPr>
          <p:cNvSpPr/>
          <p:nvPr/>
        </p:nvSpPr>
        <p:spPr>
          <a:xfrm>
            <a:off x="2870846" y="134936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立方体 71">
            <a:extLst>
              <a:ext uri="{FF2B5EF4-FFF2-40B4-BE49-F238E27FC236}">
                <a16:creationId xmlns:a16="http://schemas.microsoft.com/office/drawing/2014/main" id="{757C159E-8EB2-4BC5-8C76-85A740057C8F}"/>
              </a:ext>
            </a:extLst>
          </p:cNvPr>
          <p:cNvSpPr/>
          <p:nvPr/>
        </p:nvSpPr>
        <p:spPr>
          <a:xfrm>
            <a:off x="2910860" y="3220756"/>
            <a:ext cx="1734149" cy="1523997"/>
          </a:xfrm>
          <a:prstGeom prst="cube">
            <a:avLst>
              <a:gd name="adj" fmla="val 26333"/>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立方体 72">
            <a:extLst>
              <a:ext uri="{FF2B5EF4-FFF2-40B4-BE49-F238E27FC236}">
                <a16:creationId xmlns:a16="http://schemas.microsoft.com/office/drawing/2014/main" id="{1007650B-DADE-455C-9169-197A307158A1}"/>
              </a:ext>
            </a:extLst>
          </p:cNvPr>
          <p:cNvSpPr/>
          <p:nvPr/>
        </p:nvSpPr>
        <p:spPr>
          <a:xfrm>
            <a:off x="2910862" y="3542463"/>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立方体 73">
            <a:extLst>
              <a:ext uri="{FF2B5EF4-FFF2-40B4-BE49-F238E27FC236}">
                <a16:creationId xmlns:a16="http://schemas.microsoft.com/office/drawing/2014/main" id="{F9570DDF-99C1-46E2-AA93-2A0E86F1B0F7}"/>
              </a:ext>
            </a:extLst>
          </p:cNvPr>
          <p:cNvSpPr/>
          <p:nvPr/>
        </p:nvSpPr>
        <p:spPr>
          <a:xfrm>
            <a:off x="3182806" y="3538174"/>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立方体 74">
            <a:extLst>
              <a:ext uri="{FF2B5EF4-FFF2-40B4-BE49-F238E27FC236}">
                <a16:creationId xmlns:a16="http://schemas.microsoft.com/office/drawing/2014/main" id="{2AA388B3-DC43-47CB-9B24-EDBC0050D958}"/>
              </a:ext>
            </a:extLst>
          </p:cNvPr>
          <p:cNvSpPr/>
          <p:nvPr/>
        </p:nvSpPr>
        <p:spPr>
          <a:xfrm>
            <a:off x="3449376" y="3538174"/>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立方体 75">
            <a:extLst>
              <a:ext uri="{FF2B5EF4-FFF2-40B4-BE49-F238E27FC236}">
                <a16:creationId xmlns:a16="http://schemas.microsoft.com/office/drawing/2014/main" id="{83CEBCC3-31A5-4AAB-8727-7CC763AEB438}"/>
              </a:ext>
            </a:extLst>
          </p:cNvPr>
          <p:cNvSpPr/>
          <p:nvPr/>
        </p:nvSpPr>
        <p:spPr>
          <a:xfrm>
            <a:off x="3711927" y="3538174"/>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立方体 76">
            <a:extLst>
              <a:ext uri="{FF2B5EF4-FFF2-40B4-BE49-F238E27FC236}">
                <a16:creationId xmlns:a16="http://schemas.microsoft.com/office/drawing/2014/main" id="{7E4F704D-1F5D-41E5-8BA2-1B8F390EE00B}"/>
              </a:ext>
            </a:extLst>
          </p:cNvPr>
          <p:cNvSpPr/>
          <p:nvPr/>
        </p:nvSpPr>
        <p:spPr>
          <a:xfrm>
            <a:off x="3983871" y="3538174"/>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立方体 42">
            <a:extLst>
              <a:ext uri="{FF2B5EF4-FFF2-40B4-BE49-F238E27FC236}">
                <a16:creationId xmlns:a16="http://schemas.microsoft.com/office/drawing/2014/main" id="{81BF08F9-786B-466E-8A68-1319E8BB3761}"/>
              </a:ext>
            </a:extLst>
          </p:cNvPr>
          <p:cNvSpPr/>
          <p:nvPr/>
        </p:nvSpPr>
        <p:spPr>
          <a:xfrm>
            <a:off x="2788935" y="143088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立方体 45">
            <a:extLst>
              <a:ext uri="{FF2B5EF4-FFF2-40B4-BE49-F238E27FC236}">
                <a16:creationId xmlns:a16="http://schemas.microsoft.com/office/drawing/2014/main" id="{4E1578AE-F1A8-4CC0-8B87-982451FC09CD}"/>
              </a:ext>
            </a:extLst>
          </p:cNvPr>
          <p:cNvSpPr/>
          <p:nvPr/>
        </p:nvSpPr>
        <p:spPr>
          <a:xfrm>
            <a:off x="1449310" y="1110704"/>
            <a:ext cx="352383" cy="304800"/>
          </a:xfrm>
          <a:prstGeom prst="cube">
            <a:avLst/>
          </a:prstGeom>
          <a:solidFill>
            <a:schemeClr val="accent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立方体 46">
            <a:extLst>
              <a:ext uri="{FF2B5EF4-FFF2-40B4-BE49-F238E27FC236}">
                <a16:creationId xmlns:a16="http://schemas.microsoft.com/office/drawing/2014/main" id="{1A08F29A-999C-478E-B96B-4018BE5A1C46}"/>
              </a:ext>
            </a:extLst>
          </p:cNvPr>
          <p:cNvSpPr/>
          <p:nvPr/>
        </p:nvSpPr>
        <p:spPr>
          <a:xfrm>
            <a:off x="1385266" y="1180259"/>
            <a:ext cx="352383" cy="304800"/>
          </a:xfrm>
          <a:prstGeom prst="cube">
            <a:avLst/>
          </a:prstGeom>
          <a:solidFill>
            <a:schemeClr val="accent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立方体 47">
            <a:extLst>
              <a:ext uri="{FF2B5EF4-FFF2-40B4-BE49-F238E27FC236}">
                <a16:creationId xmlns:a16="http://schemas.microsoft.com/office/drawing/2014/main" id="{09E77B0E-5422-43FA-9746-AF152CA280B0}"/>
              </a:ext>
            </a:extLst>
          </p:cNvPr>
          <p:cNvSpPr/>
          <p:nvPr/>
        </p:nvSpPr>
        <p:spPr>
          <a:xfrm>
            <a:off x="1331306" y="1231659"/>
            <a:ext cx="352383" cy="304800"/>
          </a:xfrm>
          <a:prstGeom prst="cube">
            <a:avLst/>
          </a:prstGeom>
          <a:solidFill>
            <a:schemeClr val="accent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立方体 48">
            <a:extLst>
              <a:ext uri="{FF2B5EF4-FFF2-40B4-BE49-F238E27FC236}">
                <a16:creationId xmlns:a16="http://schemas.microsoft.com/office/drawing/2014/main" id="{01EEB4B2-A5FE-4CD1-9453-EC9DC0B5E54F}"/>
              </a:ext>
            </a:extLst>
          </p:cNvPr>
          <p:cNvSpPr/>
          <p:nvPr/>
        </p:nvSpPr>
        <p:spPr>
          <a:xfrm>
            <a:off x="1250898" y="1302539"/>
            <a:ext cx="352383" cy="304800"/>
          </a:xfrm>
          <a:prstGeom prst="cube">
            <a:avLst/>
          </a:prstGeom>
          <a:solidFill>
            <a:schemeClr val="accent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立方体 57">
            <a:extLst>
              <a:ext uri="{FF2B5EF4-FFF2-40B4-BE49-F238E27FC236}">
                <a16:creationId xmlns:a16="http://schemas.microsoft.com/office/drawing/2014/main" id="{9693A9AA-C07B-4943-AC33-F55F5E956532}"/>
              </a:ext>
            </a:extLst>
          </p:cNvPr>
          <p:cNvSpPr/>
          <p:nvPr/>
        </p:nvSpPr>
        <p:spPr>
          <a:xfrm>
            <a:off x="1173005" y="1373419"/>
            <a:ext cx="352383" cy="304800"/>
          </a:xfrm>
          <a:prstGeom prst="cube">
            <a:avLst/>
          </a:prstGeom>
          <a:solidFill>
            <a:schemeClr val="accent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立方体 59">
            <a:extLst>
              <a:ext uri="{FF2B5EF4-FFF2-40B4-BE49-F238E27FC236}">
                <a16:creationId xmlns:a16="http://schemas.microsoft.com/office/drawing/2014/main" id="{3E834344-6004-4555-B11F-8453CAFEA277}"/>
              </a:ext>
            </a:extLst>
          </p:cNvPr>
          <p:cNvSpPr/>
          <p:nvPr/>
        </p:nvSpPr>
        <p:spPr>
          <a:xfrm>
            <a:off x="1091094" y="1454939"/>
            <a:ext cx="352383" cy="304800"/>
          </a:xfrm>
          <a:prstGeom prst="cube">
            <a:avLst/>
          </a:prstGeom>
          <a:solidFill>
            <a:schemeClr val="accent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14E87205-4742-4339-BA54-48313C83AEBA}"/>
              </a:ext>
            </a:extLst>
          </p:cNvPr>
          <p:cNvSpPr txBox="1"/>
          <p:nvPr/>
        </p:nvSpPr>
        <p:spPr>
          <a:xfrm>
            <a:off x="2064306" y="1159958"/>
            <a:ext cx="356188" cy="369332"/>
          </a:xfrm>
          <a:prstGeom prst="rect">
            <a:avLst/>
          </a:prstGeom>
          <a:noFill/>
        </p:spPr>
        <p:txBody>
          <a:bodyPr wrap="none" rtlCol="0">
            <a:spAutoFit/>
          </a:bodyPr>
          <a:lstStyle/>
          <a:p>
            <a:r>
              <a:rPr lang="en-US" altLang="zh-CN" dirty="0"/>
              <a:t>×</a:t>
            </a:r>
            <a:endParaRPr lang="zh-CN" altLang="en-US" dirty="0"/>
          </a:p>
        </p:txBody>
      </p:sp>
      <p:sp>
        <p:nvSpPr>
          <p:cNvPr id="68" name="文本框 67">
            <a:extLst>
              <a:ext uri="{FF2B5EF4-FFF2-40B4-BE49-F238E27FC236}">
                <a16:creationId xmlns:a16="http://schemas.microsoft.com/office/drawing/2014/main" id="{CBF7A012-6044-461A-9427-56767D1CE984}"/>
              </a:ext>
            </a:extLst>
          </p:cNvPr>
          <p:cNvSpPr txBox="1"/>
          <p:nvPr/>
        </p:nvSpPr>
        <p:spPr>
          <a:xfrm>
            <a:off x="4621912" y="1128564"/>
            <a:ext cx="415498" cy="369332"/>
          </a:xfrm>
          <a:prstGeom prst="rect">
            <a:avLst/>
          </a:prstGeom>
          <a:noFill/>
        </p:spPr>
        <p:txBody>
          <a:bodyPr wrap="none" rtlCol="0">
            <a:spAutoFit/>
          </a:bodyPr>
          <a:lstStyle/>
          <a:p>
            <a:r>
              <a:rPr lang="zh-CN" altLang="en-US" dirty="0"/>
              <a:t>＝</a:t>
            </a:r>
          </a:p>
        </p:txBody>
      </p:sp>
      <p:sp>
        <p:nvSpPr>
          <p:cNvPr id="69" name="立方体 68">
            <a:extLst>
              <a:ext uri="{FF2B5EF4-FFF2-40B4-BE49-F238E27FC236}">
                <a16:creationId xmlns:a16="http://schemas.microsoft.com/office/drawing/2014/main" id="{134558C4-ACAE-4B9F-8B34-4DE0C0F651EC}"/>
              </a:ext>
            </a:extLst>
          </p:cNvPr>
          <p:cNvSpPr/>
          <p:nvPr/>
        </p:nvSpPr>
        <p:spPr>
          <a:xfrm>
            <a:off x="5330528" y="1007920"/>
            <a:ext cx="1734149" cy="1523997"/>
          </a:xfrm>
          <a:prstGeom prst="cube">
            <a:avLst>
              <a:gd name="adj" fmla="val 26333"/>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立方体 69">
            <a:extLst>
              <a:ext uri="{FF2B5EF4-FFF2-40B4-BE49-F238E27FC236}">
                <a16:creationId xmlns:a16="http://schemas.microsoft.com/office/drawing/2014/main" id="{F8BC9050-C7A7-405F-ABB5-0CA2CB721622}"/>
              </a:ext>
            </a:extLst>
          </p:cNvPr>
          <p:cNvSpPr/>
          <p:nvPr/>
        </p:nvSpPr>
        <p:spPr>
          <a:xfrm>
            <a:off x="5634253" y="102055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立方体 70">
            <a:extLst>
              <a:ext uri="{FF2B5EF4-FFF2-40B4-BE49-F238E27FC236}">
                <a16:creationId xmlns:a16="http://schemas.microsoft.com/office/drawing/2014/main" id="{2F949AA2-D148-457F-8846-CB6F326BD7E0}"/>
              </a:ext>
            </a:extLst>
          </p:cNvPr>
          <p:cNvSpPr/>
          <p:nvPr/>
        </p:nvSpPr>
        <p:spPr>
          <a:xfrm>
            <a:off x="5578349" y="107880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立方体 77">
            <a:extLst>
              <a:ext uri="{FF2B5EF4-FFF2-40B4-BE49-F238E27FC236}">
                <a16:creationId xmlns:a16="http://schemas.microsoft.com/office/drawing/2014/main" id="{88C0BA1D-4772-4537-9E83-8447A679E01B}"/>
              </a:ext>
            </a:extLst>
          </p:cNvPr>
          <p:cNvSpPr/>
          <p:nvPr/>
        </p:nvSpPr>
        <p:spPr>
          <a:xfrm>
            <a:off x="5506210" y="116032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立方体 78">
            <a:extLst>
              <a:ext uri="{FF2B5EF4-FFF2-40B4-BE49-F238E27FC236}">
                <a16:creationId xmlns:a16="http://schemas.microsoft.com/office/drawing/2014/main" id="{B1435E32-6665-4F50-8F59-D8F18D59BE50}"/>
              </a:ext>
            </a:extLst>
          </p:cNvPr>
          <p:cNvSpPr/>
          <p:nvPr/>
        </p:nvSpPr>
        <p:spPr>
          <a:xfrm>
            <a:off x="5416030" y="124184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立方体 79">
            <a:extLst>
              <a:ext uri="{FF2B5EF4-FFF2-40B4-BE49-F238E27FC236}">
                <a16:creationId xmlns:a16="http://schemas.microsoft.com/office/drawing/2014/main" id="{BF243696-1787-4FFF-B33D-ED13AB7F4299}"/>
              </a:ext>
            </a:extLst>
          </p:cNvPr>
          <p:cNvSpPr/>
          <p:nvPr/>
        </p:nvSpPr>
        <p:spPr>
          <a:xfrm>
            <a:off x="5338137" y="131272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立方体 82">
            <a:extLst>
              <a:ext uri="{FF2B5EF4-FFF2-40B4-BE49-F238E27FC236}">
                <a16:creationId xmlns:a16="http://schemas.microsoft.com/office/drawing/2014/main" id="{9B6F7873-919F-4C45-8582-5D39EEECB6D9}"/>
              </a:ext>
            </a:extLst>
          </p:cNvPr>
          <p:cNvSpPr/>
          <p:nvPr/>
        </p:nvSpPr>
        <p:spPr>
          <a:xfrm>
            <a:off x="401224" y="3719420"/>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立方体 83">
            <a:extLst>
              <a:ext uri="{FF2B5EF4-FFF2-40B4-BE49-F238E27FC236}">
                <a16:creationId xmlns:a16="http://schemas.microsoft.com/office/drawing/2014/main" id="{8FB989AE-5902-4E7B-8A23-18337E431C08}"/>
              </a:ext>
            </a:extLst>
          </p:cNvPr>
          <p:cNvSpPr/>
          <p:nvPr/>
        </p:nvSpPr>
        <p:spPr>
          <a:xfrm>
            <a:off x="673168" y="3725291"/>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立方体 84">
            <a:extLst>
              <a:ext uri="{FF2B5EF4-FFF2-40B4-BE49-F238E27FC236}">
                <a16:creationId xmlns:a16="http://schemas.microsoft.com/office/drawing/2014/main" id="{7C68C2CE-E740-4AC6-974B-63438B1B9210}"/>
              </a:ext>
            </a:extLst>
          </p:cNvPr>
          <p:cNvSpPr/>
          <p:nvPr/>
        </p:nvSpPr>
        <p:spPr>
          <a:xfrm>
            <a:off x="939738" y="3725291"/>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立方体 85">
            <a:extLst>
              <a:ext uri="{FF2B5EF4-FFF2-40B4-BE49-F238E27FC236}">
                <a16:creationId xmlns:a16="http://schemas.microsoft.com/office/drawing/2014/main" id="{AD33662C-26CC-47E5-95CA-4B6904EF6819}"/>
              </a:ext>
            </a:extLst>
          </p:cNvPr>
          <p:cNvSpPr/>
          <p:nvPr/>
        </p:nvSpPr>
        <p:spPr>
          <a:xfrm>
            <a:off x="1202289" y="3725291"/>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立方体 86">
            <a:extLst>
              <a:ext uri="{FF2B5EF4-FFF2-40B4-BE49-F238E27FC236}">
                <a16:creationId xmlns:a16="http://schemas.microsoft.com/office/drawing/2014/main" id="{8DBA46B4-9A8B-4CC0-9B4E-B800CC847881}"/>
              </a:ext>
            </a:extLst>
          </p:cNvPr>
          <p:cNvSpPr/>
          <p:nvPr/>
        </p:nvSpPr>
        <p:spPr>
          <a:xfrm>
            <a:off x="1474233" y="3725291"/>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a:extLst>
              <a:ext uri="{FF2B5EF4-FFF2-40B4-BE49-F238E27FC236}">
                <a16:creationId xmlns:a16="http://schemas.microsoft.com/office/drawing/2014/main" id="{B311E1CC-8301-4D5B-A8C2-95EE805FBCE1}"/>
              </a:ext>
            </a:extLst>
          </p:cNvPr>
          <p:cNvSpPr txBox="1"/>
          <p:nvPr/>
        </p:nvSpPr>
        <p:spPr>
          <a:xfrm>
            <a:off x="2101803" y="3719420"/>
            <a:ext cx="356188" cy="369332"/>
          </a:xfrm>
          <a:prstGeom prst="rect">
            <a:avLst/>
          </a:prstGeom>
          <a:noFill/>
        </p:spPr>
        <p:txBody>
          <a:bodyPr wrap="none" rtlCol="0">
            <a:spAutoFit/>
          </a:bodyPr>
          <a:lstStyle/>
          <a:p>
            <a:r>
              <a:rPr lang="en-US" altLang="zh-CN" dirty="0"/>
              <a:t>×</a:t>
            </a:r>
            <a:endParaRPr lang="zh-CN" altLang="en-US" dirty="0"/>
          </a:p>
        </p:txBody>
      </p:sp>
      <p:sp>
        <p:nvSpPr>
          <p:cNvPr id="89" name="立方体 88">
            <a:extLst>
              <a:ext uri="{FF2B5EF4-FFF2-40B4-BE49-F238E27FC236}">
                <a16:creationId xmlns:a16="http://schemas.microsoft.com/office/drawing/2014/main" id="{F5E194D7-0474-4898-B0E1-9E552DBADF89}"/>
              </a:ext>
            </a:extLst>
          </p:cNvPr>
          <p:cNvSpPr/>
          <p:nvPr/>
        </p:nvSpPr>
        <p:spPr>
          <a:xfrm>
            <a:off x="5361686" y="3167882"/>
            <a:ext cx="684402" cy="1523991"/>
          </a:xfrm>
          <a:prstGeom prst="cube">
            <a:avLst>
              <a:gd name="adj" fmla="val 5791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立方体 89">
            <a:extLst>
              <a:ext uri="{FF2B5EF4-FFF2-40B4-BE49-F238E27FC236}">
                <a16:creationId xmlns:a16="http://schemas.microsoft.com/office/drawing/2014/main" id="{82E8810D-A027-458F-AE46-048DD71D6956}"/>
              </a:ext>
            </a:extLst>
          </p:cNvPr>
          <p:cNvSpPr/>
          <p:nvPr/>
        </p:nvSpPr>
        <p:spPr>
          <a:xfrm>
            <a:off x="5361686" y="3501331"/>
            <a:ext cx="352383" cy="322377"/>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立方体 96">
            <a:extLst>
              <a:ext uri="{FF2B5EF4-FFF2-40B4-BE49-F238E27FC236}">
                <a16:creationId xmlns:a16="http://schemas.microsoft.com/office/drawing/2014/main" id="{049CDAA0-9AB0-44B4-9D11-D5E52E070F85}"/>
              </a:ext>
            </a:extLst>
          </p:cNvPr>
          <p:cNvSpPr/>
          <p:nvPr/>
        </p:nvSpPr>
        <p:spPr>
          <a:xfrm>
            <a:off x="1532810" y="6300372"/>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立方体 97">
            <a:extLst>
              <a:ext uri="{FF2B5EF4-FFF2-40B4-BE49-F238E27FC236}">
                <a16:creationId xmlns:a16="http://schemas.microsoft.com/office/drawing/2014/main" id="{89B71738-3C96-4998-93A7-821174CF432A}"/>
              </a:ext>
            </a:extLst>
          </p:cNvPr>
          <p:cNvSpPr/>
          <p:nvPr/>
        </p:nvSpPr>
        <p:spPr>
          <a:xfrm>
            <a:off x="1532810" y="6069045"/>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立方体 98">
            <a:extLst>
              <a:ext uri="{FF2B5EF4-FFF2-40B4-BE49-F238E27FC236}">
                <a16:creationId xmlns:a16="http://schemas.microsoft.com/office/drawing/2014/main" id="{D4F44048-C4E5-4F50-B10B-FA4843E10869}"/>
              </a:ext>
            </a:extLst>
          </p:cNvPr>
          <p:cNvSpPr/>
          <p:nvPr/>
        </p:nvSpPr>
        <p:spPr>
          <a:xfrm>
            <a:off x="1532811" y="5842305"/>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EF880812-CD48-4A09-9555-041FAFD68319}"/>
              </a:ext>
            </a:extLst>
          </p:cNvPr>
          <p:cNvSpPr/>
          <p:nvPr/>
        </p:nvSpPr>
        <p:spPr>
          <a:xfrm>
            <a:off x="1532811" y="5615565"/>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立方体 100">
            <a:extLst>
              <a:ext uri="{FF2B5EF4-FFF2-40B4-BE49-F238E27FC236}">
                <a16:creationId xmlns:a16="http://schemas.microsoft.com/office/drawing/2014/main" id="{0218DE9F-20DC-4041-9C95-1615CF8E194B}"/>
              </a:ext>
            </a:extLst>
          </p:cNvPr>
          <p:cNvSpPr/>
          <p:nvPr/>
        </p:nvSpPr>
        <p:spPr>
          <a:xfrm>
            <a:off x="1532811" y="5388825"/>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立方体 101">
            <a:extLst>
              <a:ext uri="{FF2B5EF4-FFF2-40B4-BE49-F238E27FC236}">
                <a16:creationId xmlns:a16="http://schemas.microsoft.com/office/drawing/2014/main" id="{DA895101-6AB9-4B62-81CD-71C8C0CF81D1}"/>
              </a:ext>
            </a:extLst>
          </p:cNvPr>
          <p:cNvSpPr/>
          <p:nvPr/>
        </p:nvSpPr>
        <p:spPr>
          <a:xfrm>
            <a:off x="2910860" y="5233581"/>
            <a:ext cx="684402" cy="1523991"/>
          </a:xfrm>
          <a:prstGeom prst="cube">
            <a:avLst>
              <a:gd name="adj" fmla="val 5791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立方体 102">
            <a:extLst>
              <a:ext uri="{FF2B5EF4-FFF2-40B4-BE49-F238E27FC236}">
                <a16:creationId xmlns:a16="http://schemas.microsoft.com/office/drawing/2014/main" id="{57802140-A59E-4E0D-8198-33E385825E78}"/>
              </a:ext>
            </a:extLst>
          </p:cNvPr>
          <p:cNvSpPr/>
          <p:nvPr/>
        </p:nvSpPr>
        <p:spPr>
          <a:xfrm>
            <a:off x="2911942" y="6452772"/>
            <a:ext cx="352383" cy="304800"/>
          </a:xfrm>
          <a:prstGeom prst="cub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立方体 103">
            <a:extLst>
              <a:ext uri="{FF2B5EF4-FFF2-40B4-BE49-F238E27FC236}">
                <a16:creationId xmlns:a16="http://schemas.microsoft.com/office/drawing/2014/main" id="{8637BF71-B180-4771-AEE3-37A93C29E28E}"/>
              </a:ext>
            </a:extLst>
          </p:cNvPr>
          <p:cNvSpPr/>
          <p:nvPr/>
        </p:nvSpPr>
        <p:spPr>
          <a:xfrm>
            <a:off x="2911942" y="6221445"/>
            <a:ext cx="352383" cy="304800"/>
          </a:xfrm>
          <a:prstGeom prst="cub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立方体 104">
            <a:extLst>
              <a:ext uri="{FF2B5EF4-FFF2-40B4-BE49-F238E27FC236}">
                <a16:creationId xmlns:a16="http://schemas.microsoft.com/office/drawing/2014/main" id="{5B6B9FE4-F82E-4373-AB43-9BB8301D8399}"/>
              </a:ext>
            </a:extLst>
          </p:cNvPr>
          <p:cNvSpPr/>
          <p:nvPr/>
        </p:nvSpPr>
        <p:spPr>
          <a:xfrm>
            <a:off x="2911943" y="5994705"/>
            <a:ext cx="352383" cy="304800"/>
          </a:xfrm>
          <a:prstGeom prst="cub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立方体 105">
            <a:extLst>
              <a:ext uri="{FF2B5EF4-FFF2-40B4-BE49-F238E27FC236}">
                <a16:creationId xmlns:a16="http://schemas.microsoft.com/office/drawing/2014/main" id="{D5DFC27C-CBA5-4859-9279-5FE0520356C6}"/>
              </a:ext>
            </a:extLst>
          </p:cNvPr>
          <p:cNvSpPr/>
          <p:nvPr/>
        </p:nvSpPr>
        <p:spPr>
          <a:xfrm>
            <a:off x="2911943" y="5767965"/>
            <a:ext cx="352383" cy="304800"/>
          </a:xfrm>
          <a:prstGeom prst="cub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立方体 106">
            <a:extLst>
              <a:ext uri="{FF2B5EF4-FFF2-40B4-BE49-F238E27FC236}">
                <a16:creationId xmlns:a16="http://schemas.microsoft.com/office/drawing/2014/main" id="{5764B8F0-C4BE-4A4F-A1D2-B440E7C84E5F}"/>
              </a:ext>
            </a:extLst>
          </p:cNvPr>
          <p:cNvSpPr/>
          <p:nvPr/>
        </p:nvSpPr>
        <p:spPr>
          <a:xfrm>
            <a:off x="2911943" y="5547655"/>
            <a:ext cx="352383" cy="298369"/>
          </a:xfrm>
          <a:prstGeom prst="cub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a:extLst>
              <a:ext uri="{FF2B5EF4-FFF2-40B4-BE49-F238E27FC236}">
                <a16:creationId xmlns:a16="http://schemas.microsoft.com/office/drawing/2014/main" id="{221FCF4C-7D12-4B45-B06E-AF03A1813005}"/>
              </a:ext>
            </a:extLst>
          </p:cNvPr>
          <p:cNvSpPr txBox="1"/>
          <p:nvPr/>
        </p:nvSpPr>
        <p:spPr>
          <a:xfrm>
            <a:off x="2166419" y="5393034"/>
            <a:ext cx="356188" cy="369332"/>
          </a:xfrm>
          <a:prstGeom prst="rect">
            <a:avLst/>
          </a:prstGeom>
          <a:noFill/>
        </p:spPr>
        <p:txBody>
          <a:bodyPr wrap="none" rtlCol="0">
            <a:spAutoFit/>
          </a:bodyPr>
          <a:lstStyle/>
          <a:p>
            <a:r>
              <a:rPr lang="en-US" altLang="zh-CN" dirty="0"/>
              <a:t>×</a:t>
            </a:r>
            <a:endParaRPr lang="zh-CN" altLang="en-US" dirty="0"/>
          </a:p>
        </p:txBody>
      </p:sp>
      <p:sp>
        <p:nvSpPr>
          <p:cNvPr id="109" name="文本框 108">
            <a:extLst>
              <a:ext uri="{FF2B5EF4-FFF2-40B4-BE49-F238E27FC236}">
                <a16:creationId xmlns:a16="http://schemas.microsoft.com/office/drawing/2014/main" id="{01D3DA09-CFE3-44CE-9657-689554F3B3B2}"/>
              </a:ext>
            </a:extLst>
          </p:cNvPr>
          <p:cNvSpPr txBox="1"/>
          <p:nvPr/>
        </p:nvSpPr>
        <p:spPr>
          <a:xfrm>
            <a:off x="4723257" y="5393034"/>
            <a:ext cx="415498" cy="369332"/>
          </a:xfrm>
          <a:prstGeom prst="rect">
            <a:avLst/>
          </a:prstGeom>
          <a:noFill/>
        </p:spPr>
        <p:txBody>
          <a:bodyPr wrap="none" rtlCol="0">
            <a:spAutoFit/>
          </a:bodyPr>
          <a:lstStyle/>
          <a:p>
            <a:r>
              <a:rPr lang="zh-CN" altLang="en-US" dirty="0"/>
              <a:t>＝</a:t>
            </a:r>
          </a:p>
        </p:txBody>
      </p:sp>
      <p:sp>
        <p:nvSpPr>
          <p:cNvPr id="110" name="立方体 109">
            <a:extLst>
              <a:ext uri="{FF2B5EF4-FFF2-40B4-BE49-F238E27FC236}">
                <a16:creationId xmlns:a16="http://schemas.microsoft.com/office/drawing/2014/main" id="{9D07D56A-4C57-42A4-A2A7-0E4A7A18B7EC}"/>
              </a:ext>
            </a:extLst>
          </p:cNvPr>
          <p:cNvSpPr/>
          <p:nvPr/>
        </p:nvSpPr>
        <p:spPr>
          <a:xfrm>
            <a:off x="5417925" y="5229251"/>
            <a:ext cx="601853" cy="602497"/>
          </a:xfrm>
          <a:prstGeom prst="cube">
            <a:avLst>
              <a:gd name="adj" fmla="val 5791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立方体 110">
            <a:extLst>
              <a:ext uri="{FF2B5EF4-FFF2-40B4-BE49-F238E27FC236}">
                <a16:creationId xmlns:a16="http://schemas.microsoft.com/office/drawing/2014/main" id="{7D5104CA-FF25-4763-9B4A-45E9F22EB152}"/>
              </a:ext>
            </a:extLst>
          </p:cNvPr>
          <p:cNvSpPr/>
          <p:nvPr/>
        </p:nvSpPr>
        <p:spPr>
          <a:xfrm>
            <a:off x="5417925" y="5509372"/>
            <a:ext cx="352383" cy="322377"/>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848783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3293209"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err="1">
                <a:solidFill>
                  <a:srgbClr val="1C50A2"/>
                </a:solidFill>
                <a:latin typeface="Arial" panose="020B0604020202020204"/>
              </a:rPr>
              <a:t>Mobilenet</a:t>
            </a:r>
            <a:r>
              <a:rPr lang="zh-CN" altLang="en-US" sz="1800" b="1" dirty="0">
                <a:solidFill>
                  <a:srgbClr val="1C50A2"/>
                </a:solidFill>
                <a:latin typeface="Arial" panose="020B0604020202020204"/>
              </a:rPr>
              <a:t>深度可分离卷积结构</a:t>
            </a:r>
          </a:p>
        </p:txBody>
      </p:sp>
      <p:pic>
        <p:nvPicPr>
          <p:cNvPr id="15" name="图片 14">
            <a:extLst>
              <a:ext uri="{FF2B5EF4-FFF2-40B4-BE49-F238E27FC236}">
                <a16:creationId xmlns:a16="http://schemas.microsoft.com/office/drawing/2014/main" id="{6A9EAF38-9520-4601-83B2-157E6ACB10EE}"/>
              </a:ext>
            </a:extLst>
          </p:cNvPr>
          <p:cNvPicPr>
            <a:picLocks noChangeAspect="1"/>
          </p:cNvPicPr>
          <p:nvPr/>
        </p:nvPicPr>
        <p:blipFill>
          <a:blip r:embed="rId2"/>
          <a:stretch>
            <a:fillRect/>
          </a:stretch>
        </p:blipFill>
        <p:spPr>
          <a:xfrm>
            <a:off x="1179222" y="1084606"/>
            <a:ext cx="4256377" cy="2134448"/>
          </a:xfrm>
          <a:prstGeom prst="rect">
            <a:avLst/>
          </a:prstGeom>
        </p:spPr>
      </p:pic>
      <p:pic>
        <p:nvPicPr>
          <p:cNvPr id="20" name="图片 19">
            <a:extLst>
              <a:ext uri="{FF2B5EF4-FFF2-40B4-BE49-F238E27FC236}">
                <a16:creationId xmlns:a16="http://schemas.microsoft.com/office/drawing/2014/main" id="{33F32C2F-7B71-42ED-865D-09C24D8D6D3D}"/>
              </a:ext>
            </a:extLst>
          </p:cNvPr>
          <p:cNvPicPr>
            <a:picLocks noChangeAspect="1"/>
          </p:cNvPicPr>
          <p:nvPr/>
        </p:nvPicPr>
        <p:blipFill>
          <a:blip r:embed="rId3"/>
          <a:stretch>
            <a:fillRect/>
          </a:stretch>
        </p:blipFill>
        <p:spPr>
          <a:xfrm>
            <a:off x="5913280" y="3697833"/>
            <a:ext cx="4900234" cy="2075561"/>
          </a:xfrm>
          <a:prstGeom prst="rect">
            <a:avLst/>
          </a:prstGeom>
        </p:spPr>
      </p:pic>
      <p:pic>
        <p:nvPicPr>
          <p:cNvPr id="23" name="图片 22">
            <a:extLst>
              <a:ext uri="{FF2B5EF4-FFF2-40B4-BE49-F238E27FC236}">
                <a16:creationId xmlns:a16="http://schemas.microsoft.com/office/drawing/2014/main" id="{3E40DCB5-9053-4036-B188-73846154486B}"/>
              </a:ext>
            </a:extLst>
          </p:cNvPr>
          <p:cNvPicPr>
            <a:picLocks noChangeAspect="1"/>
          </p:cNvPicPr>
          <p:nvPr/>
        </p:nvPicPr>
        <p:blipFill>
          <a:blip r:embed="rId4"/>
          <a:stretch>
            <a:fillRect/>
          </a:stretch>
        </p:blipFill>
        <p:spPr>
          <a:xfrm>
            <a:off x="5913280" y="1084606"/>
            <a:ext cx="4900234" cy="2137389"/>
          </a:xfrm>
          <a:prstGeom prst="rect">
            <a:avLst/>
          </a:prstGeom>
        </p:spPr>
      </p:pic>
    </p:spTree>
    <p:extLst>
      <p:ext uri="{BB962C8B-B14F-4D97-AF65-F5344CB8AC3E}">
        <p14:creationId xmlns:p14="http://schemas.microsoft.com/office/powerpoint/2010/main" val="901084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600164"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zh-CN" altLang="en-US" sz="1800" b="1" dirty="0">
                <a:solidFill>
                  <a:srgbClr val="1C50A2"/>
                </a:solidFill>
                <a:latin typeface="Arial" panose="020B0604020202020204"/>
              </a:rPr>
              <a:t>方法</a:t>
            </a:r>
          </a:p>
        </p:txBody>
      </p:sp>
      <p:sp>
        <p:nvSpPr>
          <p:cNvPr id="26" name="文本框 25">
            <a:extLst>
              <a:ext uri="{FF2B5EF4-FFF2-40B4-BE49-F238E27FC236}">
                <a16:creationId xmlns:a16="http://schemas.microsoft.com/office/drawing/2014/main" id="{79E01768-D199-4112-B7FE-D756834834DA}"/>
              </a:ext>
            </a:extLst>
          </p:cNvPr>
          <p:cNvSpPr txBox="1"/>
          <p:nvPr/>
        </p:nvSpPr>
        <p:spPr>
          <a:xfrm>
            <a:off x="1160621" y="1486726"/>
            <a:ext cx="6096000" cy="338554"/>
          </a:xfrm>
          <a:prstGeom prst="rect">
            <a:avLst/>
          </a:prstGeom>
          <a:noFill/>
        </p:spPr>
        <p:txBody>
          <a:bodyPr wrap="square">
            <a:spAutoFit/>
          </a:bodyPr>
          <a:lstStyle/>
          <a:p>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Better activation function</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B08968A6-B770-414E-A5A4-5122205EC608}"/>
              </a:ext>
            </a:extLst>
          </p:cNvPr>
          <p:cNvSpPr txBox="1"/>
          <p:nvPr/>
        </p:nvSpPr>
        <p:spPr>
          <a:xfrm>
            <a:off x="1160621" y="1986754"/>
            <a:ext cx="5535487" cy="1169551"/>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近年来，出现了越来越多超越</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ReLU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的激活函数。在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efficiency </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entnet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使用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Swish</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激活函数显示更好的性能后，</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MobileNetV3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的作者将其升级为</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hsish</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，从而避免了大量的指数运算。从那时起，许多轻量级网络也使用这个激活函数。我们还将</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BaseNet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中的激活函数从</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ReLU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替换为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H-Swish</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63CE0FD4-9A15-465D-B12A-084FAB4CDEE4}"/>
              </a:ext>
            </a:extLst>
          </p:cNvPr>
          <p:cNvSpPr txBox="1"/>
          <p:nvPr/>
        </p:nvSpPr>
        <p:spPr>
          <a:xfrm>
            <a:off x="1170113" y="4147596"/>
            <a:ext cx="5535487" cy="1169551"/>
          </a:xfrm>
          <a:prstGeom prst="rect">
            <a:avLst/>
          </a:prstGeom>
          <a:noFill/>
        </p:spPr>
        <p:txBody>
          <a:bodyPr wrap="square">
            <a:spAutoFit/>
          </a:bodyPr>
          <a:lstStyle/>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模块自提出以来已被大量的网络所使用。它可以很好地对网络通道进行加权，以获得更好的特性，它的改进版本也用于许多轻量级网络，例如</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MobileNetV3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。然而，在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Intel CPU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上，</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模块增加了推理时间，因此不能对整个网络使用它。本文通过大量实验，观察到当</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模块位于网络的末端时，它可以发挥更好的作用。</a:t>
            </a:r>
          </a:p>
        </p:txBody>
      </p:sp>
      <p:sp>
        <p:nvSpPr>
          <p:cNvPr id="18" name="文本框 17">
            <a:extLst>
              <a:ext uri="{FF2B5EF4-FFF2-40B4-BE49-F238E27FC236}">
                <a16:creationId xmlns:a16="http://schemas.microsoft.com/office/drawing/2014/main" id="{D021CF13-7A11-4B06-8A46-E37752539496}"/>
              </a:ext>
            </a:extLst>
          </p:cNvPr>
          <p:cNvSpPr txBox="1"/>
          <p:nvPr/>
        </p:nvSpPr>
        <p:spPr>
          <a:xfrm>
            <a:off x="1092078" y="3672370"/>
            <a:ext cx="6096000" cy="338554"/>
          </a:xfrm>
          <a:prstGeom prst="rect">
            <a:avLst/>
          </a:prstGeom>
          <a:noFill/>
        </p:spPr>
        <p:txBody>
          <a:bodyPr wrap="square">
            <a:spAutoFit/>
          </a:bodyPr>
          <a:lstStyle/>
          <a:p>
            <a:r>
              <a:rPr lang="fr-FR" altLang="zh-CN" sz="1600" b="1" dirty="0">
                <a:solidFill>
                  <a:schemeClr val="tx1">
                    <a:lumMod val="50000"/>
                    <a:lumOff val="50000"/>
                  </a:schemeClr>
                </a:solidFill>
                <a:latin typeface="微软雅黑" panose="020B0503020204020204" pitchFamily="34" charset="-122"/>
                <a:ea typeface="微软雅黑" panose="020B0503020204020204" pitchFamily="34" charset="-122"/>
              </a:rPr>
              <a:t>SE modules at appropriate positions</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540F2106-9F8F-4268-BE28-8607BD8F7488}"/>
              </a:ext>
            </a:extLst>
          </p:cNvPr>
          <p:cNvPicPr>
            <a:picLocks noChangeAspect="1"/>
          </p:cNvPicPr>
          <p:nvPr/>
        </p:nvPicPr>
        <p:blipFill>
          <a:blip r:embed="rId2"/>
          <a:stretch>
            <a:fillRect/>
          </a:stretch>
        </p:blipFill>
        <p:spPr>
          <a:xfrm>
            <a:off x="7160395" y="1405560"/>
            <a:ext cx="3861492" cy="1162388"/>
          </a:xfrm>
          <a:prstGeom prst="rect">
            <a:avLst/>
          </a:prstGeom>
        </p:spPr>
      </p:pic>
      <p:pic>
        <p:nvPicPr>
          <p:cNvPr id="19" name="图片 18">
            <a:extLst>
              <a:ext uri="{FF2B5EF4-FFF2-40B4-BE49-F238E27FC236}">
                <a16:creationId xmlns:a16="http://schemas.microsoft.com/office/drawing/2014/main" id="{2ADAD182-A102-4301-AA23-54D1B5AD6292}"/>
              </a:ext>
            </a:extLst>
          </p:cNvPr>
          <p:cNvPicPr>
            <a:picLocks noChangeAspect="1"/>
          </p:cNvPicPr>
          <p:nvPr/>
        </p:nvPicPr>
        <p:blipFill>
          <a:blip r:embed="rId3"/>
          <a:stretch>
            <a:fillRect/>
          </a:stretch>
        </p:blipFill>
        <p:spPr>
          <a:xfrm>
            <a:off x="7160395" y="2567948"/>
            <a:ext cx="3870984" cy="1436010"/>
          </a:xfrm>
          <a:prstGeom prst="rect">
            <a:avLst/>
          </a:prstGeom>
        </p:spPr>
      </p:pic>
      <p:pic>
        <p:nvPicPr>
          <p:cNvPr id="22" name="图片 21">
            <a:extLst>
              <a:ext uri="{FF2B5EF4-FFF2-40B4-BE49-F238E27FC236}">
                <a16:creationId xmlns:a16="http://schemas.microsoft.com/office/drawing/2014/main" id="{958BD5C7-2F81-4E5D-905D-08CF1DF5D453}"/>
              </a:ext>
            </a:extLst>
          </p:cNvPr>
          <p:cNvPicPr>
            <a:picLocks noChangeAspect="1"/>
          </p:cNvPicPr>
          <p:nvPr/>
        </p:nvPicPr>
        <p:blipFill>
          <a:blip r:embed="rId4"/>
          <a:stretch>
            <a:fillRect/>
          </a:stretch>
        </p:blipFill>
        <p:spPr>
          <a:xfrm>
            <a:off x="7188078" y="4147596"/>
            <a:ext cx="3414056" cy="2248095"/>
          </a:xfrm>
          <a:prstGeom prst="rect">
            <a:avLst/>
          </a:prstGeom>
        </p:spPr>
      </p:pic>
    </p:spTree>
    <p:extLst>
      <p:ext uri="{BB962C8B-B14F-4D97-AF65-F5344CB8AC3E}">
        <p14:creationId xmlns:p14="http://schemas.microsoft.com/office/powerpoint/2010/main" val="1224493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600164"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zh-CN" altLang="en-US" sz="1800" b="1" dirty="0">
                <a:solidFill>
                  <a:srgbClr val="1C50A2"/>
                </a:solidFill>
                <a:latin typeface="Arial" panose="020B0604020202020204"/>
              </a:rPr>
              <a:t>方法</a:t>
            </a:r>
          </a:p>
        </p:txBody>
      </p:sp>
      <p:sp>
        <p:nvSpPr>
          <p:cNvPr id="26" name="文本框 25">
            <a:extLst>
              <a:ext uri="{FF2B5EF4-FFF2-40B4-BE49-F238E27FC236}">
                <a16:creationId xmlns:a16="http://schemas.microsoft.com/office/drawing/2014/main" id="{79E01768-D199-4112-B7FE-D756834834DA}"/>
              </a:ext>
            </a:extLst>
          </p:cNvPr>
          <p:cNvSpPr txBox="1"/>
          <p:nvPr/>
        </p:nvSpPr>
        <p:spPr>
          <a:xfrm>
            <a:off x="1170113" y="1336855"/>
            <a:ext cx="6096000" cy="338554"/>
          </a:xfrm>
          <a:prstGeom prst="rect">
            <a:avLst/>
          </a:prstGeom>
          <a:noFill/>
        </p:spPr>
        <p:txBody>
          <a:bodyPr wrap="square">
            <a:spAutoFit/>
          </a:bodyPr>
          <a:lstStyle/>
          <a:p>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Larger convolution kernels</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B08968A6-B770-414E-A5A4-5122205EC608}"/>
              </a:ext>
            </a:extLst>
          </p:cNvPr>
          <p:cNvSpPr txBox="1"/>
          <p:nvPr/>
        </p:nvSpPr>
        <p:spPr>
          <a:xfrm>
            <a:off x="1206961" y="1765948"/>
            <a:ext cx="5823759" cy="1600438"/>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卷积核的大小往往会影响网络的最终性能。在</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MixNet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作者分析了不同大小的卷积核对网络性能的影响，最终在同一层网络中混合了不同大小的卷积核。但是这样的混合会降低模型的推理速度，所以我们尽量在单层中只使用一种大小的卷积核，在低延迟和高精度的情况下保证使用大的卷积核。我们在实验中发现，与</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模块的放置类似，仅用网络尾部的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5 × 5</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卷积核替换</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3 × 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卷积核可以达到替换网络几乎所有层的效果，因此我们只在网络尾部进行了替换操作</a:t>
            </a:r>
          </a:p>
        </p:txBody>
      </p:sp>
      <p:pic>
        <p:nvPicPr>
          <p:cNvPr id="16" name="图片 15">
            <a:extLst>
              <a:ext uri="{FF2B5EF4-FFF2-40B4-BE49-F238E27FC236}">
                <a16:creationId xmlns:a16="http://schemas.microsoft.com/office/drawing/2014/main" id="{BD89FBA9-3ED4-4212-9606-33B7CFE73723}"/>
              </a:ext>
            </a:extLst>
          </p:cNvPr>
          <p:cNvPicPr>
            <a:picLocks noChangeAspect="1"/>
          </p:cNvPicPr>
          <p:nvPr/>
        </p:nvPicPr>
        <p:blipFill>
          <a:blip r:embed="rId2"/>
          <a:stretch>
            <a:fillRect/>
          </a:stretch>
        </p:blipFill>
        <p:spPr>
          <a:xfrm>
            <a:off x="7388793" y="1506132"/>
            <a:ext cx="2979678" cy="2240474"/>
          </a:xfrm>
          <a:prstGeom prst="rect">
            <a:avLst/>
          </a:prstGeom>
        </p:spPr>
      </p:pic>
      <p:pic>
        <p:nvPicPr>
          <p:cNvPr id="23" name="图片 22">
            <a:extLst>
              <a:ext uri="{FF2B5EF4-FFF2-40B4-BE49-F238E27FC236}">
                <a16:creationId xmlns:a16="http://schemas.microsoft.com/office/drawing/2014/main" id="{9F0E53E2-282C-4883-A8BD-482A695927DB}"/>
              </a:ext>
            </a:extLst>
          </p:cNvPr>
          <p:cNvPicPr>
            <a:picLocks noChangeAspect="1"/>
          </p:cNvPicPr>
          <p:nvPr/>
        </p:nvPicPr>
        <p:blipFill>
          <a:blip r:embed="rId3"/>
          <a:stretch>
            <a:fillRect/>
          </a:stretch>
        </p:blipFill>
        <p:spPr>
          <a:xfrm>
            <a:off x="7376160" y="3887812"/>
            <a:ext cx="2992311" cy="2240474"/>
          </a:xfrm>
          <a:prstGeom prst="rect">
            <a:avLst/>
          </a:prstGeom>
        </p:spPr>
      </p:pic>
      <p:pic>
        <p:nvPicPr>
          <p:cNvPr id="25" name="图片 24">
            <a:extLst>
              <a:ext uri="{FF2B5EF4-FFF2-40B4-BE49-F238E27FC236}">
                <a16:creationId xmlns:a16="http://schemas.microsoft.com/office/drawing/2014/main" id="{FEACD56E-9FAE-4FC5-9A22-07FD21385F07}"/>
              </a:ext>
            </a:extLst>
          </p:cNvPr>
          <p:cNvPicPr>
            <a:picLocks noChangeAspect="1"/>
          </p:cNvPicPr>
          <p:nvPr/>
        </p:nvPicPr>
        <p:blipFill>
          <a:blip r:embed="rId4"/>
          <a:stretch>
            <a:fillRect/>
          </a:stretch>
        </p:blipFill>
        <p:spPr>
          <a:xfrm>
            <a:off x="1252877" y="3887812"/>
            <a:ext cx="5686403" cy="1939378"/>
          </a:xfrm>
          <a:prstGeom prst="rect">
            <a:avLst/>
          </a:prstGeom>
        </p:spPr>
      </p:pic>
    </p:spTree>
    <p:extLst>
      <p:ext uri="{BB962C8B-B14F-4D97-AF65-F5344CB8AC3E}">
        <p14:creationId xmlns:p14="http://schemas.microsoft.com/office/powerpoint/2010/main" val="2916827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600164"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zh-CN" altLang="en-US" sz="1800" b="1" dirty="0">
                <a:solidFill>
                  <a:srgbClr val="1C50A2"/>
                </a:solidFill>
                <a:latin typeface="Arial" panose="020B0604020202020204"/>
              </a:rPr>
              <a:t>方法</a:t>
            </a:r>
          </a:p>
        </p:txBody>
      </p:sp>
      <p:sp>
        <p:nvSpPr>
          <p:cNvPr id="26" name="文本框 25">
            <a:extLst>
              <a:ext uri="{FF2B5EF4-FFF2-40B4-BE49-F238E27FC236}">
                <a16:creationId xmlns:a16="http://schemas.microsoft.com/office/drawing/2014/main" id="{79E01768-D199-4112-B7FE-D756834834DA}"/>
              </a:ext>
            </a:extLst>
          </p:cNvPr>
          <p:cNvSpPr txBox="1"/>
          <p:nvPr/>
        </p:nvSpPr>
        <p:spPr>
          <a:xfrm>
            <a:off x="1058700" y="1400995"/>
            <a:ext cx="6096000" cy="338554"/>
          </a:xfrm>
          <a:prstGeom prst="rect">
            <a:avLst/>
          </a:prstGeom>
          <a:noFill/>
        </p:spPr>
        <p:txBody>
          <a:bodyPr wrap="square">
            <a:spAutoFit/>
          </a:bodyPr>
          <a:lstStyle/>
          <a:p>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 Larger dimensional 1 × 1 conv layer after GAP</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B08968A6-B770-414E-A5A4-5122205EC608}"/>
              </a:ext>
            </a:extLst>
          </p:cNvPr>
          <p:cNvSpPr txBox="1"/>
          <p:nvPr/>
        </p:nvSpPr>
        <p:spPr>
          <a:xfrm>
            <a:off x="1160621" y="1986754"/>
            <a:ext cx="4672842" cy="1169551"/>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在我们的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PP-</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LCNet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中，经过</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GAP</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后的网络输出维数很小。而直接追加最后的分类层会失去特征的组合。为了使网络具有更强的拟合能力，我们在最后的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GAP</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层之后增加了一个</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1280</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维大小为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1 × 1</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conv(</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相当于</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FC</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层</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，这样可以在不增加推断时间的情况下增加更多的模型存储。</a:t>
            </a:r>
          </a:p>
        </p:txBody>
      </p:sp>
      <p:pic>
        <p:nvPicPr>
          <p:cNvPr id="14" name="图片 13">
            <a:extLst>
              <a:ext uri="{FF2B5EF4-FFF2-40B4-BE49-F238E27FC236}">
                <a16:creationId xmlns:a16="http://schemas.microsoft.com/office/drawing/2014/main" id="{CA9FC79B-5181-4024-BD3D-F4BC237013E8}"/>
              </a:ext>
            </a:extLst>
          </p:cNvPr>
          <p:cNvPicPr>
            <a:picLocks noChangeAspect="1"/>
          </p:cNvPicPr>
          <p:nvPr/>
        </p:nvPicPr>
        <p:blipFill>
          <a:blip r:embed="rId2"/>
          <a:stretch>
            <a:fillRect/>
          </a:stretch>
        </p:blipFill>
        <p:spPr>
          <a:xfrm>
            <a:off x="1160621" y="3429000"/>
            <a:ext cx="4672842" cy="2159652"/>
          </a:xfrm>
          <a:prstGeom prst="rect">
            <a:avLst/>
          </a:prstGeom>
        </p:spPr>
      </p:pic>
      <p:pic>
        <p:nvPicPr>
          <p:cNvPr id="16" name="图片 15">
            <a:extLst>
              <a:ext uri="{FF2B5EF4-FFF2-40B4-BE49-F238E27FC236}">
                <a16:creationId xmlns:a16="http://schemas.microsoft.com/office/drawing/2014/main" id="{6F3C3950-418B-4CAB-9BA7-4545ABD3EA11}"/>
              </a:ext>
            </a:extLst>
          </p:cNvPr>
          <p:cNvPicPr>
            <a:picLocks noChangeAspect="1"/>
          </p:cNvPicPr>
          <p:nvPr/>
        </p:nvPicPr>
        <p:blipFill>
          <a:blip r:embed="rId3"/>
          <a:stretch>
            <a:fillRect/>
          </a:stretch>
        </p:blipFill>
        <p:spPr>
          <a:xfrm>
            <a:off x="6096000" y="2574595"/>
            <a:ext cx="4996524" cy="3014057"/>
          </a:xfrm>
          <a:prstGeom prst="rect">
            <a:avLst/>
          </a:prstGeom>
        </p:spPr>
      </p:pic>
    </p:spTree>
    <p:extLst>
      <p:ext uri="{BB962C8B-B14F-4D97-AF65-F5344CB8AC3E}">
        <p14:creationId xmlns:p14="http://schemas.microsoft.com/office/powerpoint/2010/main" val="1415905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600164"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zh-CN" altLang="en-US" sz="1800" b="1" dirty="0">
                <a:solidFill>
                  <a:srgbClr val="1C50A2"/>
                </a:solidFill>
                <a:latin typeface="Arial" panose="020B0604020202020204"/>
              </a:rPr>
              <a:t>方法</a:t>
            </a:r>
          </a:p>
        </p:txBody>
      </p:sp>
      <p:sp>
        <p:nvSpPr>
          <p:cNvPr id="26" name="文本框 25">
            <a:extLst>
              <a:ext uri="{FF2B5EF4-FFF2-40B4-BE49-F238E27FC236}">
                <a16:creationId xmlns:a16="http://schemas.microsoft.com/office/drawing/2014/main" id="{79E01768-D199-4112-B7FE-D756834834DA}"/>
              </a:ext>
            </a:extLst>
          </p:cNvPr>
          <p:cNvSpPr txBox="1"/>
          <p:nvPr/>
        </p:nvSpPr>
        <p:spPr>
          <a:xfrm>
            <a:off x="1160621" y="1486726"/>
            <a:ext cx="6096000" cy="338554"/>
          </a:xfrm>
          <a:prstGeom prst="rect">
            <a:avLst/>
          </a:prstGeom>
          <a:noFill/>
        </p:spPr>
        <p:txBody>
          <a:bodyPr wrap="square">
            <a:spAutoFit/>
          </a:bodyPr>
          <a:lstStyle/>
          <a:p>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 Larger dimensional 1 × 1 conv layer after GAP</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B08968A6-B770-414E-A5A4-5122205EC608}"/>
              </a:ext>
            </a:extLst>
          </p:cNvPr>
          <p:cNvSpPr txBox="1"/>
          <p:nvPr/>
        </p:nvSpPr>
        <p:spPr>
          <a:xfrm>
            <a:off x="1160621" y="1986754"/>
            <a:ext cx="5535487" cy="1169551"/>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近年来，出现了越来越多超越</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ReLU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的激活函数。在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efficiency </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entnet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使用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Swish</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激活函数显示更好的性能后，</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MobileNetV3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的作者将其升级为</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hsish</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，从而避免了大量的指数运算。从那时起，许多轻量级网络也使用这个激活函数。我们还将</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BaseNet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中的激活函数从</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ReLU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替换为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H-Swish</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63CE0FD4-9A15-465D-B12A-084FAB4CDEE4}"/>
              </a:ext>
            </a:extLst>
          </p:cNvPr>
          <p:cNvSpPr txBox="1"/>
          <p:nvPr/>
        </p:nvSpPr>
        <p:spPr>
          <a:xfrm>
            <a:off x="1170113" y="4147596"/>
            <a:ext cx="3798127" cy="1600438"/>
          </a:xfrm>
          <a:prstGeom prst="rect">
            <a:avLst/>
          </a:prstGeom>
          <a:noFill/>
        </p:spPr>
        <p:txBody>
          <a:bodyPr wrap="square">
            <a:spAutoFit/>
          </a:bodyPr>
          <a:lstStyle/>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模块自提出以来已被大量的网络所使用。它可以很好地对网络通道进行加权，以获得更好的特性，它的改进版本也用于许多轻量级网络，例如</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MobileNetV3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。然而，在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Intel CPU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上，</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模块增加了推理时间，因此不能对整个网络使用它。本文通过大量实验，观察到当</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模块位于网络的末端时，它可以发挥更好的作用。</a:t>
            </a:r>
          </a:p>
        </p:txBody>
      </p:sp>
      <p:sp>
        <p:nvSpPr>
          <p:cNvPr id="18" name="文本框 17">
            <a:extLst>
              <a:ext uri="{FF2B5EF4-FFF2-40B4-BE49-F238E27FC236}">
                <a16:creationId xmlns:a16="http://schemas.microsoft.com/office/drawing/2014/main" id="{D021CF13-7A11-4B06-8A46-E37752539496}"/>
              </a:ext>
            </a:extLst>
          </p:cNvPr>
          <p:cNvSpPr txBox="1"/>
          <p:nvPr/>
        </p:nvSpPr>
        <p:spPr>
          <a:xfrm>
            <a:off x="1092078" y="3672370"/>
            <a:ext cx="6096000" cy="338554"/>
          </a:xfrm>
          <a:prstGeom prst="rect">
            <a:avLst/>
          </a:prstGeom>
          <a:noFill/>
        </p:spPr>
        <p:txBody>
          <a:bodyPr wrap="square">
            <a:spAutoFit/>
          </a:bodyPr>
          <a:lstStyle/>
          <a:p>
            <a:r>
              <a:rPr lang="fr-FR" altLang="zh-CN" sz="1600" b="1" dirty="0">
                <a:solidFill>
                  <a:schemeClr val="tx1">
                    <a:lumMod val="50000"/>
                    <a:lumOff val="50000"/>
                  </a:schemeClr>
                </a:solidFill>
                <a:latin typeface="微软雅黑" panose="020B0503020204020204" pitchFamily="34" charset="-122"/>
                <a:ea typeface="微软雅黑" panose="020B0503020204020204" pitchFamily="34" charset="-122"/>
              </a:rPr>
              <a:t>SE modules at appropriate positions</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540F2106-9F8F-4268-BE28-8607BD8F7488}"/>
              </a:ext>
            </a:extLst>
          </p:cNvPr>
          <p:cNvPicPr>
            <a:picLocks noChangeAspect="1"/>
          </p:cNvPicPr>
          <p:nvPr/>
        </p:nvPicPr>
        <p:blipFill>
          <a:blip r:embed="rId2"/>
          <a:stretch>
            <a:fillRect/>
          </a:stretch>
        </p:blipFill>
        <p:spPr>
          <a:xfrm>
            <a:off x="7160395" y="1405560"/>
            <a:ext cx="3861492" cy="1162388"/>
          </a:xfrm>
          <a:prstGeom prst="rect">
            <a:avLst/>
          </a:prstGeom>
        </p:spPr>
      </p:pic>
      <p:pic>
        <p:nvPicPr>
          <p:cNvPr id="19" name="图片 18">
            <a:extLst>
              <a:ext uri="{FF2B5EF4-FFF2-40B4-BE49-F238E27FC236}">
                <a16:creationId xmlns:a16="http://schemas.microsoft.com/office/drawing/2014/main" id="{2ADAD182-A102-4301-AA23-54D1B5AD6292}"/>
              </a:ext>
            </a:extLst>
          </p:cNvPr>
          <p:cNvPicPr>
            <a:picLocks noChangeAspect="1"/>
          </p:cNvPicPr>
          <p:nvPr/>
        </p:nvPicPr>
        <p:blipFill>
          <a:blip r:embed="rId3"/>
          <a:stretch>
            <a:fillRect/>
          </a:stretch>
        </p:blipFill>
        <p:spPr>
          <a:xfrm>
            <a:off x="7160395" y="2567948"/>
            <a:ext cx="3870984" cy="1436010"/>
          </a:xfrm>
          <a:prstGeom prst="rect">
            <a:avLst/>
          </a:prstGeom>
        </p:spPr>
      </p:pic>
      <p:pic>
        <p:nvPicPr>
          <p:cNvPr id="14" name="图片 13">
            <a:extLst>
              <a:ext uri="{FF2B5EF4-FFF2-40B4-BE49-F238E27FC236}">
                <a16:creationId xmlns:a16="http://schemas.microsoft.com/office/drawing/2014/main" id="{0099BA9E-725F-4763-B212-73E8A96C883A}"/>
              </a:ext>
            </a:extLst>
          </p:cNvPr>
          <p:cNvPicPr>
            <a:picLocks noChangeAspect="1"/>
          </p:cNvPicPr>
          <p:nvPr/>
        </p:nvPicPr>
        <p:blipFill>
          <a:blip r:embed="rId4"/>
          <a:stretch>
            <a:fillRect/>
          </a:stretch>
        </p:blipFill>
        <p:spPr>
          <a:xfrm>
            <a:off x="5457764" y="4206170"/>
            <a:ext cx="5560300" cy="2471756"/>
          </a:xfrm>
          <a:prstGeom prst="rect">
            <a:avLst/>
          </a:prstGeom>
        </p:spPr>
      </p:pic>
    </p:spTree>
    <p:extLst>
      <p:ext uri="{BB962C8B-B14F-4D97-AF65-F5344CB8AC3E}">
        <p14:creationId xmlns:p14="http://schemas.microsoft.com/office/powerpoint/2010/main" val="2520829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459374"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background</a:t>
            </a:r>
            <a:endParaRPr lang="zh-CN" altLang="en-US" sz="1800" b="1" dirty="0">
              <a:solidFill>
                <a:srgbClr val="1C50A2"/>
              </a:solidFill>
              <a:latin typeface="Arial" panose="020B0604020202020204"/>
            </a:endParaRPr>
          </a:p>
        </p:txBody>
      </p:sp>
      <p:pic>
        <p:nvPicPr>
          <p:cNvPr id="30" name="图片 29">
            <a:extLst>
              <a:ext uri="{FF2B5EF4-FFF2-40B4-BE49-F238E27FC236}">
                <a16:creationId xmlns:a16="http://schemas.microsoft.com/office/drawing/2014/main" id="{DC98BEA4-B533-429F-AD23-24CC229114C2}"/>
              </a:ext>
            </a:extLst>
          </p:cNvPr>
          <p:cNvPicPr>
            <a:picLocks noChangeAspect="1"/>
          </p:cNvPicPr>
          <p:nvPr/>
        </p:nvPicPr>
        <p:blipFill>
          <a:blip r:embed="rId2"/>
          <a:stretch>
            <a:fillRect/>
          </a:stretch>
        </p:blipFill>
        <p:spPr>
          <a:xfrm>
            <a:off x="5762792" y="4028121"/>
            <a:ext cx="4707269" cy="1884309"/>
          </a:xfrm>
          <a:prstGeom prst="rect">
            <a:avLst/>
          </a:prstGeom>
        </p:spPr>
      </p:pic>
      <p:pic>
        <p:nvPicPr>
          <p:cNvPr id="32" name="图片 31">
            <a:extLst>
              <a:ext uri="{FF2B5EF4-FFF2-40B4-BE49-F238E27FC236}">
                <a16:creationId xmlns:a16="http://schemas.microsoft.com/office/drawing/2014/main" id="{F5BCF912-ACE8-4B36-B41A-3A607BB5DFE3}"/>
              </a:ext>
            </a:extLst>
          </p:cNvPr>
          <p:cNvPicPr>
            <a:picLocks noChangeAspect="1"/>
          </p:cNvPicPr>
          <p:nvPr/>
        </p:nvPicPr>
        <p:blipFill>
          <a:blip r:embed="rId3"/>
          <a:stretch>
            <a:fillRect/>
          </a:stretch>
        </p:blipFill>
        <p:spPr>
          <a:xfrm>
            <a:off x="5675405" y="1124181"/>
            <a:ext cx="4882042" cy="2169796"/>
          </a:xfrm>
          <a:prstGeom prst="rect">
            <a:avLst/>
          </a:prstGeom>
        </p:spPr>
      </p:pic>
      <p:sp>
        <p:nvSpPr>
          <p:cNvPr id="34" name="文本框 33">
            <a:extLst>
              <a:ext uri="{FF2B5EF4-FFF2-40B4-BE49-F238E27FC236}">
                <a16:creationId xmlns:a16="http://schemas.microsoft.com/office/drawing/2014/main" id="{66E169DE-950D-472C-81B1-AA8868DF8C6A}"/>
              </a:ext>
            </a:extLst>
          </p:cNvPr>
          <p:cNvSpPr txBox="1"/>
          <p:nvPr/>
        </p:nvSpPr>
        <p:spPr>
          <a:xfrm>
            <a:off x="860414" y="1231902"/>
            <a:ext cx="3444328" cy="1384995"/>
          </a:xfrm>
          <a:prstGeom prst="rect">
            <a:avLst/>
          </a:prstGeom>
          <a:noFill/>
        </p:spPr>
        <p:txBody>
          <a:bodyPr wrap="square">
            <a:spAutoFit/>
          </a:bodyPr>
          <a:lstStyle/>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Models evaluated include </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BERTbase</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gMLP</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7 and its hybrid version </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aMLP</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with a 64-d single-head self-attention (Figure 6). The data points were collected by varying the model depth by {0.5, 1, 2}× or data by {1, 2, 4, 8}×.</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9C8099B1-8E92-4ED2-AA1D-FC3D239DAD6D}"/>
              </a:ext>
            </a:extLst>
          </p:cNvPr>
          <p:cNvPicPr>
            <a:picLocks noChangeAspect="1"/>
          </p:cNvPicPr>
          <p:nvPr/>
        </p:nvPicPr>
        <p:blipFill>
          <a:blip r:embed="rId4"/>
          <a:stretch>
            <a:fillRect/>
          </a:stretch>
        </p:blipFill>
        <p:spPr>
          <a:xfrm>
            <a:off x="922956" y="2850398"/>
            <a:ext cx="3736627" cy="3062032"/>
          </a:xfrm>
          <a:prstGeom prst="rect">
            <a:avLst/>
          </a:prstGeom>
        </p:spPr>
      </p:pic>
    </p:spTree>
    <p:extLst>
      <p:ext uri="{BB962C8B-B14F-4D97-AF65-F5344CB8AC3E}">
        <p14:creationId xmlns:p14="http://schemas.microsoft.com/office/powerpoint/2010/main" val="1179637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061829"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zh-CN" altLang="en-US" sz="1800" b="1" dirty="0">
                <a:solidFill>
                  <a:srgbClr val="1C50A2"/>
                </a:solidFill>
                <a:latin typeface="Arial" panose="020B0604020202020204"/>
              </a:rPr>
              <a:t>实验验证</a:t>
            </a:r>
          </a:p>
        </p:txBody>
      </p:sp>
      <p:sp>
        <p:nvSpPr>
          <p:cNvPr id="26" name="文本框 25">
            <a:extLst>
              <a:ext uri="{FF2B5EF4-FFF2-40B4-BE49-F238E27FC236}">
                <a16:creationId xmlns:a16="http://schemas.microsoft.com/office/drawing/2014/main" id="{79E01768-D199-4112-B7FE-D756834834DA}"/>
              </a:ext>
            </a:extLst>
          </p:cNvPr>
          <p:cNvSpPr txBox="1"/>
          <p:nvPr/>
        </p:nvSpPr>
        <p:spPr>
          <a:xfrm>
            <a:off x="1160621" y="1209694"/>
            <a:ext cx="6096000" cy="338554"/>
          </a:xfrm>
          <a:prstGeom prst="rect">
            <a:avLst/>
          </a:prstGeom>
          <a:noFill/>
        </p:spPr>
        <p:txBody>
          <a:bodyPr wrap="square">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实验设计</a:t>
            </a:r>
          </a:p>
        </p:txBody>
      </p:sp>
      <p:sp>
        <p:nvSpPr>
          <p:cNvPr id="28" name="文本框 27">
            <a:extLst>
              <a:ext uri="{FF2B5EF4-FFF2-40B4-BE49-F238E27FC236}">
                <a16:creationId xmlns:a16="http://schemas.microsoft.com/office/drawing/2014/main" id="{B08968A6-B770-414E-A5A4-5122205EC608}"/>
              </a:ext>
            </a:extLst>
          </p:cNvPr>
          <p:cNvSpPr txBox="1"/>
          <p:nvPr/>
        </p:nvSpPr>
        <p:spPr>
          <a:xfrm>
            <a:off x="1170113" y="1607217"/>
            <a:ext cx="7801167" cy="738664"/>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通过</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PaddlePaddle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重新实现了</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MobileNetV1[14]</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MobileNetV2</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MobileNetV3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ShuffleNetV2</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PicoDet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和</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Deeplabv3+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的模型。我们在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4</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个</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V100 </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gpu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上训练模型，</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CPU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测试环境基于</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intel </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xeoner</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Gold 6148</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处理器，批大小为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，启用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MKLDNN</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856702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061829"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zh-CN" altLang="en-US" sz="1800" b="1" dirty="0">
                <a:solidFill>
                  <a:srgbClr val="1C50A2"/>
                </a:solidFill>
                <a:latin typeface="Arial" panose="020B0604020202020204"/>
              </a:rPr>
              <a:t>实验结果</a:t>
            </a:r>
          </a:p>
        </p:txBody>
      </p:sp>
      <p:sp>
        <p:nvSpPr>
          <p:cNvPr id="26" name="文本框 25">
            <a:extLst>
              <a:ext uri="{FF2B5EF4-FFF2-40B4-BE49-F238E27FC236}">
                <a16:creationId xmlns:a16="http://schemas.microsoft.com/office/drawing/2014/main" id="{79E01768-D199-4112-B7FE-D756834834DA}"/>
              </a:ext>
            </a:extLst>
          </p:cNvPr>
          <p:cNvSpPr txBox="1"/>
          <p:nvPr/>
        </p:nvSpPr>
        <p:spPr>
          <a:xfrm>
            <a:off x="1170781" y="1098324"/>
            <a:ext cx="6096000" cy="338554"/>
          </a:xfrm>
          <a:prstGeom prst="rect">
            <a:avLst/>
          </a:prstGeom>
          <a:noFill/>
        </p:spPr>
        <p:txBody>
          <a:bodyPr wrap="square">
            <a:spAutoFit/>
          </a:bodyPr>
          <a:lstStyle/>
          <a:p>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Image Classification</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36F39DAF-4DB0-4152-9FE2-9FE1827335DA}"/>
              </a:ext>
            </a:extLst>
          </p:cNvPr>
          <p:cNvPicPr>
            <a:picLocks noChangeAspect="1"/>
          </p:cNvPicPr>
          <p:nvPr/>
        </p:nvPicPr>
        <p:blipFill>
          <a:blip r:embed="rId2"/>
          <a:stretch>
            <a:fillRect/>
          </a:stretch>
        </p:blipFill>
        <p:spPr>
          <a:xfrm>
            <a:off x="4925219" y="1098324"/>
            <a:ext cx="6096000" cy="4940150"/>
          </a:xfrm>
          <a:prstGeom prst="rect">
            <a:avLst/>
          </a:prstGeom>
        </p:spPr>
      </p:pic>
      <p:sp>
        <p:nvSpPr>
          <p:cNvPr id="29" name="文本框 28">
            <a:extLst>
              <a:ext uri="{FF2B5EF4-FFF2-40B4-BE49-F238E27FC236}">
                <a16:creationId xmlns:a16="http://schemas.microsoft.com/office/drawing/2014/main" id="{2A0D6C68-8415-4B28-97EE-9A8EE7B42526}"/>
              </a:ext>
            </a:extLst>
          </p:cNvPr>
          <p:cNvSpPr txBox="1"/>
          <p:nvPr/>
        </p:nvSpPr>
        <p:spPr>
          <a:xfrm>
            <a:off x="1170781" y="1530777"/>
            <a:ext cx="3228499" cy="954107"/>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对于图像分类任务，在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ImageNet-1k[27]</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上对</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PP-</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LCNet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进行训练，</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ImageNet-1k[27]</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包含</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128</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万张训练图像和</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50</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万张</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1000</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类的验证图像。</a:t>
            </a:r>
          </a:p>
        </p:txBody>
      </p:sp>
    </p:spTree>
    <p:extLst>
      <p:ext uri="{BB962C8B-B14F-4D97-AF65-F5344CB8AC3E}">
        <p14:creationId xmlns:p14="http://schemas.microsoft.com/office/powerpoint/2010/main" val="2594058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81137" y="621094"/>
            <a:ext cx="1061829"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zh-CN" altLang="en-US" sz="1800" b="1" dirty="0">
                <a:solidFill>
                  <a:srgbClr val="1C50A2"/>
                </a:solidFill>
                <a:latin typeface="Arial" panose="020B0604020202020204"/>
              </a:rPr>
              <a:t>实验结果</a:t>
            </a:r>
          </a:p>
        </p:txBody>
      </p:sp>
      <p:sp>
        <p:nvSpPr>
          <p:cNvPr id="26" name="文本框 25">
            <a:extLst>
              <a:ext uri="{FF2B5EF4-FFF2-40B4-BE49-F238E27FC236}">
                <a16:creationId xmlns:a16="http://schemas.microsoft.com/office/drawing/2014/main" id="{79E01768-D199-4112-B7FE-D756834834DA}"/>
              </a:ext>
            </a:extLst>
          </p:cNvPr>
          <p:cNvSpPr txBox="1"/>
          <p:nvPr/>
        </p:nvSpPr>
        <p:spPr>
          <a:xfrm>
            <a:off x="1017713" y="1109561"/>
            <a:ext cx="6096000" cy="338554"/>
          </a:xfrm>
          <a:prstGeom prst="rect">
            <a:avLst/>
          </a:prstGeom>
          <a:noFill/>
        </p:spPr>
        <p:txBody>
          <a:bodyPr wrap="square">
            <a:spAutoFit/>
          </a:bodyPr>
          <a:lstStyle/>
          <a:p>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 Object Detection</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2A0D6C68-8415-4B28-97EE-9A8EE7B42526}"/>
              </a:ext>
            </a:extLst>
          </p:cNvPr>
          <p:cNvSpPr txBox="1"/>
          <p:nvPr/>
        </p:nvSpPr>
        <p:spPr>
          <a:xfrm>
            <a:off x="1170781" y="1530777"/>
            <a:ext cx="4122777" cy="954107"/>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对于目标检测任务，表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4</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中的所有模型都在拥有</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80</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类和</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118k</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图像的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COCO-2017</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训练集上进行训练，并在拥有</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5000</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张图像的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COCO-2017</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验证集上使用单一尺度的通用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COCO AP</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度量进行评估。</a:t>
            </a:r>
          </a:p>
        </p:txBody>
      </p:sp>
      <p:pic>
        <p:nvPicPr>
          <p:cNvPr id="14" name="图片 13">
            <a:extLst>
              <a:ext uri="{FF2B5EF4-FFF2-40B4-BE49-F238E27FC236}">
                <a16:creationId xmlns:a16="http://schemas.microsoft.com/office/drawing/2014/main" id="{64DFE100-798E-4C20-8D66-4A70BFA8BDD0}"/>
              </a:ext>
            </a:extLst>
          </p:cNvPr>
          <p:cNvPicPr>
            <a:picLocks noChangeAspect="1"/>
          </p:cNvPicPr>
          <p:nvPr/>
        </p:nvPicPr>
        <p:blipFill>
          <a:blip r:embed="rId2"/>
          <a:stretch>
            <a:fillRect/>
          </a:stretch>
        </p:blipFill>
        <p:spPr>
          <a:xfrm>
            <a:off x="1170781" y="2731675"/>
            <a:ext cx="4122777" cy="2187130"/>
          </a:xfrm>
          <a:prstGeom prst="rect">
            <a:avLst/>
          </a:prstGeom>
        </p:spPr>
      </p:pic>
      <p:sp>
        <p:nvSpPr>
          <p:cNvPr id="19" name="文本框 18">
            <a:extLst>
              <a:ext uri="{FF2B5EF4-FFF2-40B4-BE49-F238E27FC236}">
                <a16:creationId xmlns:a16="http://schemas.microsoft.com/office/drawing/2014/main" id="{B7C04783-209B-4CA7-8FDE-6C31239E6D33}"/>
              </a:ext>
            </a:extLst>
          </p:cNvPr>
          <p:cNvSpPr txBox="1"/>
          <p:nvPr/>
        </p:nvSpPr>
        <p:spPr>
          <a:xfrm>
            <a:off x="5580221" y="1098324"/>
            <a:ext cx="6096000" cy="338554"/>
          </a:xfrm>
          <a:prstGeom prst="rect">
            <a:avLst/>
          </a:prstGeom>
          <a:noFill/>
        </p:spPr>
        <p:txBody>
          <a:bodyPr wrap="square">
            <a:spAutoFit/>
          </a:bodyPr>
          <a:lstStyle/>
          <a:p>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 Semantic Segmentation</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0953093A-EAF4-4788-A22C-104FBACF58CE}"/>
              </a:ext>
            </a:extLst>
          </p:cNvPr>
          <p:cNvSpPr txBox="1"/>
          <p:nvPr/>
        </p:nvSpPr>
        <p:spPr>
          <a:xfrm>
            <a:off x="5691981" y="1557874"/>
            <a:ext cx="4122777" cy="738664"/>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对于语义分割任务，我们还评估了</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PP-</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LCNet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cityscape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数据集</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[31]</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上的能力，该数据集包含</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5000</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张高质量的标记图像。</a:t>
            </a:r>
          </a:p>
        </p:txBody>
      </p:sp>
      <p:pic>
        <p:nvPicPr>
          <p:cNvPr id="16" name="图片 15">
            <a:extLst>
              <a:ext uri="{FF2B5EF4-FFF2-40B4-BE49-F238E27FC236}">
                <a16:creationId xmlns:a16="http://schemas.microsoft.com/office/drawing/2014/main" id="{0C4CA038-BD03-4BBB-8C5A-DFB8336ED8D5}"/>
              </a:ext>
            </a:extLst>
          </p:cNvPr>
          <p:cNvPicPr>
            <a:picLocks noChangeAspect="1"/>
          </p:cNvPicPr>
          <p:nvPr/>
        </p:nvPicPr>
        <p:blipFill>
          <a:blip r:embed="rId3"/>
          <a:stretch>
            <a:fillRect/>
          </a:stretch>
        </p:blipFill>
        <p:spPr>
          <a:xfrm>
            <a:off x="5812617" y="2731675"/>
            <a:ext cx="3290744" cy="2181293"/>
          </a:xfrm>
          <a:prstGeom prst="rect">
            <a:avLst/>
          </a:prstGeom>
        </p:spPr>
      </p:pic>
    </p:spTree>
    <p:extLst>
      <p:ext uri="{BB962C8B-B14F-4D97-AF65-F5344CB8AC3E}">
        <p14:creationId xmlns:p14="http://schemas.microsoft.com/office/powerpoint/2010/main" val="606797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81137" y="621094"/>
            <a:ext cx="1061829"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zh-CN" altLang="en-US" sz="1800" b="1" dirty="0">
                <a:solidFill>
                  <a:srgbClr val="1C50A2"/>
                </a:solidFill>
                <a:latin typeface="Arial" panose="020B0604020202020204"/>
              </a:rPr>
              <a:t>消融实验</a:t>
            </a:r>
          </a:p>
        </p:txBody>
      </p:sp>
      <p:sp>
        <p:nvSpPr>
          <p:cNvPr id="26" name="文本框 25">
            <a:extLst>
              <a:ext uri="{FF2B5EF4-FFF2-40B4-BE49-F238E27FC236}">
                <a16:creationId xmlns:a16="http://schemas.microsoft.com/office/drawing/2014/main" id="{79E01768-D199-4112-B7FE-D756834834DA}"/>
              </a:ext>
            </a:extLst>
          </p:cNvPr>
          <p:cNvSpPr txBox="1"/>
          <p:nvPr/>
        </p:nvSpPr>
        <p:spPr>
          <a:xfrm>
            <a:off x="1003761" y="1098324"/>
            <a:ext cx="6096000" cy="338554"/>
          </a:xfrm>
          <a:prstGeom prst="rect">
            <a:avLst/>
          </a:prstGeom>
          <a:noFill/>
        </p:spPr>
        <p:txBody>
          <a:bodyPr wrap="square">
            <a:spAutoFit/>
          </a:bodyPr>
          <a:lstStyle/>
          <a:p>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 The impact of SE module in different positions</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2A0D6C68-8415-4B28-97EE-9A8EE7B42526}"/>
              </a:ext>
            </a:extLst>
          </p:cNvPr>
          <p:cNvSpPr txBox="1"/>
          <p:nvPr/>
        </p:nvSpPr>
        <p:spPr>
          <a:xfrm>
            <a:off x="1170781" y="1530777"/>
            <a:ext cx="5301139" cy="1169551"/>
          </a:xfrm>
          <a:prstGeom prst="rect">
            <a:avLst/>
          </a:prstGeom>
          <a:noFill/>
        </p:spPr>
        <p:txBody>
          <a:bodyPr wrap="square">
            <a:spAutoFit/>
          </a:bodyPr>
          <a:lstStyle/>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模块是通道之间的注意机制，可以提高模型的准确性。但是，如果盲目增加</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模块的数量，会降低模型的推理速度。通过实验，我们发现</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模块</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[26]</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会对网络尾部产生更大的影响。仅在网络中不同位置添加两个</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模块的结果如表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7</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所示。表格清楚地表明，对于几乎相同的推理时间，添加最后两个块更有利</a:t>
            </a:r>
          </a:p>
        </p:txBody>
      </p:sp>
      <p:sp>
        <p:nvSpPr>
          <p:cNvPr id="19" name="文本框 18">
            <a:extLst>
              <a:ext uri="{FF2B5EF4-FFF2-40B4-BE49-F238E27FC236}">
                <a16:creationId xmlns:a16="http://schemas.microsoft.com/office/drawing/2014/main" id="{B7C04783-209B-4CA7-8FDE-6C31239E6D33}"/>
              </a:ext>
            </a:extLst>
          </p:cNvPr>
          <p:cNvSpPr txBox="1"/>
          <p:nvPr/>
        </p:nvSpPr>
        <p:spPr>
          <a:xfrm>
            <a:off x="1058700" y="2805242"/>
            <a:ext cx="6096000" cy="338554"/>
          </a:xfrm>
          <a:prstGeom prst="rect">
            <a:avLst/>
          </a:prstGeom>
          <a:noFill/>
        </p:spPr>
        <p:txBody>
          <a:bodyPr wrap="square">
            <a:spAutoFit/>
          </a:bodyPr>
          <a:lstStyle/>
          <a:p>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 The impact of large-kernel in different locations.</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0953093A-EAF4-4788-A22C-104FBACF58CE}"/>
              </a:ext>
            </a:extLst>
          </p:cNvPr>
          <p:cNvSpPr txBox="1"/>
          <p:nvPr/>
        </p:nvSpPr>
        <p:spPr>
          <a:xfrm>
            <a:off x="1170781" y="3248710"/>
            <a:ext cx="5433589" cy="1169551"/>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尽管大内核可以提高精确度，但在网络中的所有位置都添加它并不是最好的。通过实验证明了正确添加大核的一般规律。表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8</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显示了</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5 × 5</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深度卷积所增加的位置。</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表示</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DepthSepConv</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中的深度卷积核为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5 × 5, 0</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表示</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DepthSepConv</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中的深度卷积核为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3 × 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。从表中可以看出。</a:t>
            </a:r>
          </a:p>
        </p:txBody>
      </p:sp>
      <p:pic>
        <p:nvPicPr>
          <p:cNvPr id="15" name="图片 14">
            <a:extLst>
              <a:ext uri="{FF2B5EF4-FFF2-40B4-BE49-F238E27FC236}">
                <a16:creationId xmlns:a16="http://schemas.microsoft.com/office/drawing/2014/main" id="{98E5BDCA-5329-4A69-BE1E-741CA74ED0B9}"/>
              </a:ext>
            </a:extLst>
          </p:cNvPr>
          <p:cNvPicPr>
            <a:picLocks noChangeAspect="1"/>
          </p:cNvPicPr>
          <p:nvPr/>
        </p:nvPicPr>
        <p:blipFill>
          <a:blip r:embed="rId2"/>
          <a:stretch>
            <a:fillRect/>
          </a:stretch>
        </p:blipFill>
        <p:spPr>
          <a:xfrm>
            <a:off x="6604370" y="1176196"/>
            <a:ext cx="4198984" cy="1524132"/>
          </a:xfrm>
          <a:prstGeom prst="rect">
            <a:avLst/>
          </a:prstGeom>
        </p:spPr>
      </p:pic>
      <p:pic>
        <p:nvPicPr>
          <p:cNvPr id="18" name="图片 17">
            <a:extLst>
              <a:ext uri="{FF2B5EF4-FFF2-40B4-BE49-F238E27FC236}">
                <a16:creationId xmlns:a16="http://schemas.microsoft.com/office/drawing/2014/main" id="{E9F23691-4DC1-473D-AC23-38E231B8BF64}"/>
              </a:ext>
            </a:extLst>
          </p:cNvPr>
          <p:cNvPicPr>
            <a:picLocks noChangeAspect="1"/>
          </p:cNvPicPr>
          <p:nvPr/>
        </p:nvPicPr>
        <p:blipFill>
          <a:blip r:embed="rId3"/>
          <a:stretch>
            <a:fillRect/>
          </a:stretch>
        </p:blipFill>
        <p:spPr>
          <a:xfrm>
            <a:off x="6622151" y="2955094"/>
            <a:ext cx="4191363" cy="1463167"/>
          </a:xfrm>
          <a:prstGeom prst="rect">
            <a:avLst/>
          </a:prstGeom>
        </p:spPr>
      </p:pic>
      <p:pic>
        <p:nvPicPr>
          <p:cNvPr id="23" name="图片 22">
            <a:extLst>
              <a:ext uri="{FF2B5EF4-FFF2-40B4-BE49-F238E27FC236}">
                <a16:creationId xmlns:a16="http://schemas.microsoft.com/office/drawing/2014/main" id="{8329223B-E6AA-4A48-8C78-C2E0637897A8}"/>
              </a:ext>
            </a:extLst>
          </p:cNvPr>
          <p:cNvPicPr>
            <a:picLocks noChangeAspect="1"/>
          </p:cNvPicPr>
          <p:nvPr/>
        </p:nvPicPr>
        <p:blipFill>
          <a:blip r:embed="rId4"/>
          <a:stretch>
            <a:fillRect/>
          </a:stretch>
        </p:blipFill>
        <p:spPr>
          <a:xfrm>
            <a:off x="4752873" y="4690858"/>
            <a:ext cx="6363251" cy="1684166"/>
          </a:xfrm>
          <a:prstGeom prst="rect">
            <a:avLst/>
          </a:prstGeom>
        </p:spPr>
      </p:pic>
    </p:spTree>
    <p:extLst>
      <p:ext uri="{BB962C8B-B14F-4D97-AF65-F5344CB8AC3E}">
        <p14:creationId xmlns:p14="http://schemas.microsoft.com/office/powerpoint/2010/main" val="1092054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99D5F0E9-96D0-4647-ABC3-195D8BFC1D8D}"/>
              </a:ext>
            </a:extLst>
          </p:cNvPr>
          <p:cNvSpPr txBox="1"/>
          <p:nvPr/>
        </p:nvSpPr>
        <p:spPr>
          <a:xfrm>
            <a:off x="1017713" y="3035638"/>
            <a:ext cx="10048872" cy="2462213"/>
          </a:xfrm>
          <a:prstGeom prst="rect">
            <a:avLst/>
          </a:prstGeom>
          <a:noFill/>
        </p:spPr>
        <p:txBody>
          <a:bodyPr wrap="square">
            <a:spAutoFit/>
          </a:bodyPr>
          <a:lstStyle/>
          <a:p>
            <a:pPr algn="l"/>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Primitives</a:t>
            </a:r>
          </a:p>
          <a:p>
            <a:pPr algn="l"/>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Primitive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MKLDNN</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的核心，也是模型构建的基础。一个</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primitive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封装了一种特定的运算，如卷积、池化、数据变换等，可以认为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primitive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的概念与</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op</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的概念相似，但是两者最不相同的一点是</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primitive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能够能够存储运行时的状态。</a:t>
            </a:r>
          </a:p>
          <a:p>
            <a:pPr algn="l"/>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Engines</a:t>
            </a:r>
          </a:p>
          <a:p>
            <a:pPr algn="l"/>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Engines</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是硬件的抽象概念，如</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CPU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GPU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等。几乎所有的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primitive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在创建后都需要在一个指定的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engine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下进行执行。</a:t>
            </a:r>
          </a:p>
          <a:p>
            <a:pPr algn="l"/>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Streams</a:t>
            </a:r>
          </a:p>
          <a:p>
            <a:pPr algn="l"/>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Streams </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封装了</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engine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在执行时的上下文环境，如</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OpenCL</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命令队列等。</a:t>
            </a:r>
          </a:p>
          <a:p>
            <a:pPr algn="l"/>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4</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Memory</a:t>
            </a:r>
          </a:p>
          <a:p>
            <a:pPr algn="l"/>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Memory</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封装了指定硬件内存、维度、数据格式以及内存格式等的句柄，其实际为索引到内存空间偏移量的映射。在执行时，</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memory</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对象会被传递给</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primitive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p>
          <a:p>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869743"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err="1">
                <a:solidFill>
                  <a:srgbClr val="1C50A2"/>
                </a:solidFill>
                <a:latin typeface="Arial" panose="020B0604020202020204"/>
              </a:rPr>
              <a:t>Mlkdnn</a:t>
            </a:r>
            <a:r>
              <a:rPr lang="zh-CN" altLang="en-US" sz="1800" b="1" dirty="0">
                <a:solidFill>
                  <a:srgbClr val="1C50A2"/>
                </a:solidFill>
                <a:latin typeface="Arial" panose="020B0604020202020204"/>
              </a:rPr>
              <a:t>基本概念</a:t>
            </a:r>
          </a:p>
        </p:txBody>
      </p:sp>
      <p:pic>
        <p:nvPicPr>
          <p:cNvPr id="1028" name="Picture 4">
            <a:extLst>
              <a:ext uri="{FF2B5EF4-FFF2-40B4-BE49-F238E27FC236}">
                <a16:creationId xmlns:a16="http://schemas.microsoft.com/office/drawing/2014/main" id="{D4AF9AD5-6380-4D87-8F3A-693DE8A70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713" y="1179936"/>
            <a:ext cx="5406533" cy="173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627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7460DD59-14EE-49F6-B3E3-D2A2BCAAB3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326" y="1356831"/>
            <a:ext cx="6943725" cy="990600"/>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99D5F0E9-96D0-4647-ABC3-195D8BFC1D8D}"/>
              </a:ext>
            </a:extLst>
          </p:cNvPr>
          <p:cNvSpPr txBox="1"/>
          <p:nvPr/>
        </p:nvSpPr>
        <p:spPr>
          <a:xfrm>
            <a:off x="1028326" y="2647090"/>
            <a:ext cx="8668034" cy="2246769"/>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在计算卷积时，首先判断其能否使用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Winograd</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算法，该算法的使用条件为：</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CPU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需支持</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Intel AVX-512</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和</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Intel DL Boost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）必须为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2D</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卷积；</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）权重必须为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3x3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，且没有</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dilation</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和</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strides</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dilation=0</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stride=1</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4</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）数据格式为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int8</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或者</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fp32</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如果以上条件全部满足，则使用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Winograd</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算法进行卷积计算，否则判断能否使用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Direct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算法，</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Direct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算法的使用条件为：</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）对于组卷积，每组通道数是</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SIMD</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宽度的倍数；</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）在每一个空间维度上，</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padding</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的尺寸不能超过权重维度的一半；</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）权重的宽度不能够超过</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14</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。如果以上条件满足，则使用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Direct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算法，否则使用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GEMM</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算法。</a:t>
            </a: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3604192"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err="1">
                <a:solidFill>
                  <a:srgbClr val="1C50A2"/>
                </a:solidFill>
                <a:latin typeface="Arial" panose="020B0604020202020204"/>
              </a:rPr>
              <a:t>Mlkdnn</a:t>
            </a:r>
            <a:r>
              <a:rPr lang="zh-CN" altLang="en-US" sz="1800" b="1" dirty="0">
                <a:solidFill>
                  <a:srgbClr val="1C50A2"/>
                </a:solidFill>
                <a:latin typeface="Arial" panose="020B0604020202020204"/>
              </a:rPr>
              <a:t>推理加速技术：卷积加速</a:t>
            </a:r>
          </a:p>
        </p:txBody>
      </p:sp>
    </p:spTree>
    <p:extLst>
      <p:ext uri="{BB962C8B-B14F-4D97-AF65-F5344CB8AC3E}">
        <p14:creationId xmlns:p14="http://schemas.microsoft.com/office/powerpoint/2010/main" val="818511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99D5F0E9-96D0-4647-ABC3-195D8BFC1D8D}"/>
              </a:ext>
            </a:extLst>
          </p:cNvPr>
          <p:cNvSpPr txBox="1"/>
          <p:nvPr/>
        </p:nvSpPr>
        <p:spPr>
          <a:xfrm>
            <a:off x="901707" y="3059668"/>
            <a:ext cx="7819212" cy="738664"/>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在使用最原始的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ResNet50</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进行推理时，有相当多的时间都花费在了带宽限制型</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op</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中，如</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ReLU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SUM</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BN</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等。当前许多深度学习推理框架都提供了层融合技术，将这些带宽限制型</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op</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与计算密集型</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op</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或者其它</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op</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进行融合，以减小计算量并提高推理速度</a:t>
            </a: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3716402"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err="1">
                <a:solidFill>
                  <a:srgbClr val="1C50A2"/>
                </a:solidFill>
                <a:latin typeface="Arial" panose="020B0604020202020204"/>
              </a:rPr>
              <a:t>Mlkdnn</a:t>
            </a:r>
            <a:r>
              <a:rPr lang="zh-CN" altLang="en-US" sz="1800" b="1" dirty="0">
                <a:solidFill>
                  <a:srgbClr val="1C50A2"/>
                </a:solidFill>
                <a:latin typeface="Arial" panose="020B0604020202020204"/>
              </a:rPr>
              <a:t>推理加速技术：层融合技术</a:t>
            </a:r>
          </a:p>
        </p:txBody>
      </p:sp>
      <p:pic>
        <p:nvPicPr>
          <p:cNvPr id="14" name="图片 13">
            <a:extLst>
              <a:ext uri="{FF2B5EF4-FFF2-40B4-BE49-F238E27FC236}">
                <a16:creationId xmlns:a16="http://schemas.microsoft.com/office/drawing/2014/main" id="{1A4AC741-2C94-4979-B594-8799D7E17A2A}"/>
              </a:ext>
            </a:extLst>
          </p:cNvPr>
          <p:cNvPicPr>
            <a:picLocks noChangeAspect="1"/>
          </p:cNvPicPr>
          <p:nvPr/>
        </p:nvPicPr>
        <p:blipFill>
          <a:blip r:embed="rId2"/>
          <a:stretch>
            <a:fillRect/>
          </a:stretch>
        </p:blipFill>
        <p:spPr>
          <a:xfrm>
            <a:off x="1017713" y="1187244"/>
            <a:ext cx="6538527" cy="1623201"/>
          </a:xfrm>
          <a:prstGeom prst="rect">
            <a:avLst/>
          </a:prstGeom>
        </p:spPr>
      </p:pic>
    </p:spTree>
    <p:extLst>
      <p:ext uri="{BB962C8B-B14F-4D97-AF65-F5344CB8AC3E}">
        <p14:creationId xmlns:p14="http://schemas.microsoft.com/office/powerpoint/2010/main" val="3951488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2162643"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err="1">
                <a:solidFill>
                  <a:srgbClr val="1C50A2"/>
                </a:solidFill>
                <a:latin typeface="Arial" panose="020B0604020202020204"/>
              </a:rPr>
              <a:t>WinoGrad</a:t>
            </a:r>
            <a:r>
              <a:rPr lang="zh-CN" altLang="en-US" sz="1800" b="1" dirty="0">
                <a:solidFill>
                  <a:srgbClr val="1C50A2"/>
                </a:solidFill>
                <a:latin typeface="Arial" panose="020B0604020202020204"/>
              </a:rPr>
              <a:t>算法原理</a:t>
            </a:r>
          </a:p>
        </p:txBody>
      </p:sp>
      <p:pic>
        <p:nvPicPr>
          <p:cNvPr id="14" name="图片 13">
            <a:extLst>
              <a:ext uri="{FF2B5EF4-FFF2-40B4-BE49-F238E27FC236}">
                <a16:creationId xmlns:a16="http://schemas.microsoft.com/office/drawing/2014/main" id="{29D4A25D-6257-47B0-AAB9-7CDDAB094BF0}"/>
              </a:ext>
            </a:extLst>
          </p:cNvPr>
          <p:cNvPicPr>
            <a:picLocks noChangeAspect="1"/>
          </p:cNvPicPr>
          <p:nvPr/>
        </p:nvPicPr>
        <p:blipFill>
          <a:blip r:embed="rId2"/>
          <a:stretch>
            <a:fillRect/>
          </a:stretch>
        </p:blipFill>
        <p:spPr>
          <a:xfrm>
            <a:off x="1058700" y="1267762"/>
            <a:ext cx="5471634" cy="1333616"/>
          </a:xfrm>
          <a:prstGeom prst="rect">
            <a:avLst/>
          </a:prstGeom>
        </p:spPr>
      </p:pic>
      <p:pic>
        <p:nvPicPr>
          <p:cNvPr id="16" name="图片 15">
            <a:extLst>
              <a:ext uri="{FF2B5EF4-FFF2-40B4-BE49-F238E27FC236}">
                <a16:creationId xmlns:a16="http://schemas.microsoft.com/office/drawing/2014/main" id="{D3AA60C1-36B2-4E57-88C8-19BDBE7F906E}"/>
              </a:ext>
            </a:extLst>
          </p:cNvPr>
          <p:cNvPicPr>
            <a:picLocks noChangeAspect="1"/>
          </p:cNvPicPr>
          <p:nvPr/>
        </p:nvPicPr>
        <p:blipFill>
          <a:blip r:embed="rId3"/>
          <a:stretch>
            <a:fillRect/>
          </a:stretch>
        </p:blipFill>
        <p:spPr>
          <a:xfrm>
            <a:off x="1058700" y="2601378"/>
            <a:ext cx="6226080" cy="1333616"/>
          </a:xfrm>
          <a:prstGeom prst="rect">
            <a:avLst/>
          </a:prstGeom>
        </p:spPr>
      </p:pic>
      <p:pic>
        <p:nvPicPr>
          <p:cNvPr id="18" name="图片 17">
            <a:extLst>
              <a:ext uri="{FF2B5EF4-FFF2-40B4-BE49-F238E27FC236}">
                <a16:creationId xmlns:a16="http://schemas.microsoft.com/office/drawing/2014/main" id="{8AFFF2DE-416B-4C8F-809D-0F1F41EDB7B5}"/>
              </a:ext>
            </a:extLst>
          </p:cNvPr>
          <p:cNvPicPr>
            <a:picLocks noChangeAspect="1"/>
          </p:cNvPicPr>
          <p:nvPr/>
        </p:nvPicPr>
        <p:blipFill>
          <a:blip r:embed="rId4"/>
          <a:stretch>
            <a:fillRect/>
          </a:stretch>
        </p:blipFill>
        <p:spPr>
          <a:xfrm>
            <a:off x="1058700" y="3934994"/>
            <a:ext cx="5646909" cy="1478408"/>
          </a:xfrm>
          <a:prstGeom prst="rect">
            <a:avLst/>
          </a:prstGeom>
        </p:spPr>
      </p:pic>
      <p:pic>
        <p:nvPicPr>
          <p:cNvPr id="20" name="图片 19">
            <a:extLst>
              <a:ext uri="{FF2B5EF4-FFF2-40B4-BE49-F238E27FC236}">
                <a16:creationId xmlns:a16="http://schemas.microsoft.com/office/drawing/2014/main" id="{A7DABC50-BC61-4C3C-9809-D5E8B114D2DF}"/>
              </a:ext>
            </a:extLst>
          </p:cNvPr>
          <p:cNvPicPr>
            <a:picLocks noChangeAspect="1"/>
          </p:cNvPicPr>
          <p:nvPr/>
        </p:nvPicPr>
        <p:blipFill>
          <a:blip r:embed="rId5"/>
          <a:stretch>
            <a:fillRect/>
          </a:stretch>
        </p:blipFill>
        <p:spPr>
          <a:xfrm>
            <a:off x="7666142" y="1267762"/>
            <a:ext cx="3612193" cy="754445"/>
          </a:xfrm>
          <a:prstGeom prst="rect">
            <a:avLst/>
          </a:prstGeom>
        </p:spPr>
      </p:pic>
      <p:pic>
        <p:nvPicPr>
          <p:cNvPr id="23" name="图片 22">
            <a:extLst>
              <a:ext uri="{FF2B5EF4-FFF2-40B4-BE49-F238E27FC236}">
                <a16:creationId xmlns:a16="http://schemas.microsoft.com/office/drawing/2014/main" id="{6905DBBD-0FB8-4715-BE38-4CE7C2624697}"/>
              </a:ext>
            </a:extLst>
          </p:cNvPr>
          <p:cNvPicPr>
            <a:picLocks noChangeAspect="1"/>
          </p:cNvPicPr>
          <p:nvPr/>
        </p:nvPicPr>
        <p:blipFill>
          <a:blip r:embed="rId6"/>
          <a:stretch>
            <a:fillRect/>
          </a:stretch>
        </p:blipFill>
        <p:spPr>
          <a:xfrm>
            <a:off x="7666142" y="2127965"/>
            <a:ext cx="2832887" cy="4267490"/>
          </a:xfrm>
          <a:prstGeom prst="rect">
            <a:avLst/>
          </a:prstGeom>
        </p:spPr>
      </p:pic>
    </p:spTree>
    <p:extLst>
      <p:ext uri="{BB962C8B-B14F-4D97-AF65-F5344CB8AC3E}">
        <p14:creationId xmlns:p14="http://schemas.microsoft.com/office/powerpoint/2010/main" val="100817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2162643"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err="1">
                <a:solidFill>
                  <a:srgbClr val="1C50A2"/>
                </a:solidFill>
                <a:latin typeface="Arial" panose="020B0604020202020204"/>
              </a:rPr>
              <a:t>WinoGrad</a:t>
            </a:r>
            <a:r>
              <a:rPr lang="zh-CN" altLang="en-US" sz="1800" b="1" dirty="0">
                <a:solidFill>
                  <a:srgbClr val="1C50A2"/>
                </a:solidFill>
                <a:latin typeface="Arial" panose="020B0604020202020204"/>
              </a:rPr>
              <a:t>算法原理</a:t>
            </a:r>
          </a:p>
        </p:txBody>
      </p:sp>
      <p:pic>
        <p:nvPicPr>
          <p:cNvPr id="15" name="图片 14">
            <a:extLst>
              <a:ext uri="{FF2B5EF4-FFF2-40B4-BE49-F238E27FC236}">
                <a16:creationId xmlns:a16="http://schemas.microsoft.com/office/drawing/2014/main" id="{4DE45DBC-FC8F-4C79-95B0-26C11B64ED83}"/>
              </a:ext>
            </a:extLst>
          </p:cNvPr>
          <p:cNvPicPr>
            <a:picLocks noChangeAspect="1"/>
          </p:cNvPicPr>
          <p:nvPr/>
        </p:nvPicPr>
        <p:blipFill>
          <a:blip r:embed="rId2"/>
          <a:stretch>
            <a:fillRect/>
          </a:stretch>
        </p:blipFill>
        <p:spPr>
          <a:xfrm>
            <a:off x="878550" y="1098325"/>
            <a:ext cx="4805743" cy="2219154"/>
          </a:xfrm>
          <a:prstGeom prst="rect">
            <a:avLst/>
          </a:prstGeom>
        </p:spPr>
      </p:pic>
      <p:pic>
        <p:nvPicPr>
          <p:cNvPr id="19" name="图片 18">
            <a:extLst>
              <a:ext uri="{FF2B5EF4-FFF2-40B4-BE49-F238E27FC236}">
                <a16:creationId xmlns:a16="http://schemas.microsoft.com/office/drawing/2014/main" id="{8960B2C1-CA3C-4F6F-89B1-EB5D86E1C75C}"/>
              </a:ext>
            </a:extLst>
          </p:cNvPr>
          <p:cNvPicPr>
            <a:picLocks noChangeAspect="1"/>
          </p:cNvPicPr>
          <p:nvPr/>
        </p:nvPicPr>
        <p:blipFill>
          <a:blip r:embed="rId3"/>
          <a:stretch>
            <a:fillRect/>
          </a:stretch>
        </p:blipFill>
        <p:spPr>
          <a:xfrm>
            <a:off x="878550" y="3316520"/>
            <a:ext cx="7617699" cy="3002597"/>
          </a:xfrm>
          <a:prstGeom prst="rect">
            <a:avLst/>
          </a:prstGeom>
        </p:spPr>
      </p:pic>
      <p:pic>
        <p:nvPicPr>
          <p:cNvPr id="24" name="图片 23">
            <a:extLst>
              <a:ext uri="{FF2B5EF4-FFF2-40B4-BE49-F238E27FC236}">
                <a16:creationId xmlns:a16="http://schemas.microsoft.com/office/drawing/2014/main" id="{D5084935-66B0-4150-98AC-EB03D5FF273B}"/>
              </a:ext>
            </a:extLst>
          </p:cNvPr>
          <p:cNvPicPr>
            <a:picLocks noChangeAspect="1"/>
          </p:cNvPicPr>
          <p:nvPr/>
        </p:nvPicPr>
        <p:blipFill>
          <a:blip r:embed="rId4"/>
          <a:stretch>
            <a:fillRect/>
          </a:stretch>
        </p:blipFill>
        <p:spPr>
          <a:xfrm>
            <a:off x="5684293" y="1077708"/>
            <a:ext cx="5667418" cy="2238812"/>
          </a:xfrm>
          <a:prstGeom prst="rect">
            <a:avLst/>
          </a:prstGeom>
        </p:spPr>
      </p:pic>
    </p:spTree>
    <p:extLst>
      <p:ext uri="{BB962C8B-B14F-4D97-AF65-F5344CB8AC3E}">
        <p14:creationId xmlns:p14="http://schemas.microsoft.com/office/powerpoint/2010/main" val="1458831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2B55E125-D600-5D94-6106-FA750F278F12}"/>
              </a:ext>
            </a:extLst>
          </p:cNvPr>
          <p:cNvSpPr txBox="1"/>
          <p:nvPr/>
        </p:nvSpPr>
        <p:spPr>
          <a:xfrm>
            <a:off x="636801" y="1388966"/>
            <a:ext cx="6097978" cy="1107996"/>
          </a:xfrm>
          <a:prstGeom prst="rect">
            <a:avLst/>
          </a:prstGeom>
          <a:noFill/>
        </p:spPr>
        <p:txBody>
          <a:bodyPr wrap="square">
            <a:spAutoFit/>
          </a:bodyPr>
          <a:lstStyle/>
          <a:p>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Sensitivity to Workload Size</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benchmark:</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two-stage matrix multiplication (A×B×C)</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dimension 32x32</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single-precision floating-point random numbers</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batch size between 2 to 2048</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AF14368F-1B07-5D44-00A7-40AEEE56F182}"/>
              </a:ext>
            </a:extLst>
          </p:cNvPr>
          <p:cNvSpPr txBox="1"/>
          <p:nvPr/>
        </p:nvSpPr>
        <p:spPr>
          <a:xfrm>
            <a:off x="636801" y="2766333"/>
            <a:ext cx="4565411" cy="1107996"/>
          </a:xfrm>
          <a:prstGeom prst="rect">
            <a:avLst/>
          </a:prstGeom>
          <a:noFill/>
        </p:spPr>
        <p:txBody>
          <a:bodyPr wrap="square">
            <a:spAutoFit/>
          </a:bodyPr>
          <a:lstStyle/>
          <a:p>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Adaptiveness</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loop_length</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and ops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ddefine</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total number of iterations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andd</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the total number of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operatinons</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per iteration (set to 262144 and 512)</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single-precision</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data dependency </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dependency among different iterations</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conditional dependency </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if-else</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4706210D-F4E2-65F2-60AD-899CD7DD82DC}"/>
              </a:ext>
            </a:extLst>
          </p:cNvPr>
          <p:cNvSpPr txBox="1"/>
          <p:nvPr/>
        </p:nvSpPr>
        <p:spPr>
          <a:xfrm>
            <a:off x="684569" y="4143700"/>
            <a:ext cx="6097978" cy="769441"/>
          </a:xfrm>
          <a:prstGeom prst="rect">
            <a:avLst/>
          </a:prstGeom>
          <a:noFill/>
        </p:spPr>
        <p:txBody>
          <a:bodyPr wrap="square">
            <a:spAutoFit/>
          </a:bodyPr>
          <a:lstStyle/>
          <a:p>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Energy Efficiency</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used the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nvidia-smi</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command-line utility and the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Nallatech</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memory-mapped device layer API to query the instant board-level power consumption every 500 milliseconds for the GPU and FPGA, respectively</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1224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81137" y="729241"/>
            <a:ext cx="1523494"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Contribution</a:t>
            </a:r>
          </a:p>
        </p:txBody>
      </p:sp>
      <p:sp>
        <p:nvSpPr>
          <p:cNvPr id="26" name="文本框 25">
            <a:extLst>
              <a:ext uri="{FF2B5EF4-FFF2-40B4-BE49-F238E27FC236}">
                <a16:creationId xmlns:a16="http://schemas.microsoft.com/office/drawing/2014/main" id="{79E01768-D199-4112-B7FE-D756834834DA}"/>
              </a:ext>
            </a:extLst>
          </p:cNvPr>
          <p:cNvSpPr txBox="1"/>
          <p:nvPr/>
        </p:nvSpPr>
        <p:spPr>
          <a:xfrm>
            <a:off x="1058700" y="3368666"/>
            <a:ext cx="9403050" cy="1600438"/>
          </a:xfrm>
          <a:prstGeom prst="rect">
            <a:avLst/>
          </a:prstGeom>
          <a:noFill/>
        </p:spPr>
        <p:txBody>
          <a:bodyPr wrap="square">
            <a:spAutoFit/>
          </a:bodyPr>
          <a:lstStyle/>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Presenting a new analysis method for PLMs: Probing Analysis for </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PLMs’Attention</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(PAPA).</a:t>
            </a:r>
          </a:p>
          <a:p>
            <a:pPr algn="just"/>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Apply PAPA to six leading PLMs, and find that our manipulation leads to modest performance drops on </a:t>
            </a:r>
          </a:p>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average, which hints that attention might not be as important as thought.</a:t>
            </a:r>
          </a:p>
          <a:p>
            <a:pPr algn="just"/>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We show that better-performing PLMs tend to suffer more from our manipulation, which suggests that </a:t>
            </a:r>
          </a:p>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the input-dependent attention is a factor in their success</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0059F2F7-1E1B-426B-A162-F9D96F8BA26E}"/>
              </a:ext>
            </a:extLst>
          </p:cNvPr>
          <p:cNvSpPr txBox="1"/>
          <p:nvPr/>
        </p:nvSpPr>
        <p:spPr>
          <a:xfrm>
            <a:off x="1058700" y="1472977"/>
            <a:ext cx="9067939" cy="1600438"/>
          </a:xfrm>
          <a:prstGeom prst="rect">
            <a:avLst/>
          </a:prstGeom>
          <a:noFill/>
        </p:spPr>
        <p:txBody>
          <a:bodyPr wrap="square">
            <a:spAutoFit/>
          </a:bodyPr>
          <a:lstStyle/>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Interestingly, recent work found that attention patterns tend to focus on constant (input-independent) positions. While other works showed that it is possible to pretrain language models where the attention matrices are replaced with constant matrices without major loss in performance. A natural question that follows is :</a:t>
            </a:r>
          </a:p>
          <a:p>
            <a:pPr algn="just"/>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How much standard PLMs, pretrained with the attention mechanism, actually rely on this input-dependent property</a:t>
            </a:r>
            <a:endPar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4949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2B55E125-D600-5D94-6106-FA750F278F12}"/>
              </a:ext>
            </a:extLst>
          </p:cNvPr>
          <p:cNvSpPr txBox="1"/>
          <p:nvPr/>
        </p:nvSpPr>
        <p:spPr>
          <a:xfrm>
            <a:off x="636801" y="1388966"/>
            <a:ext cx="6097978" cy="1107996"/>
          </a:xfrm>
          <a:prstGeom prst="rect">
            <a:avLst/>
          </a:prstGeom>
          <a:noFill/>
        </p:spPr>
        <p:txBody>
          <a:bodyPr wrap="square">
            <a:spAutoFit/>
          </a:bodyPr>
          <a:lstStyle/>
          <a:p>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Sensitivity to Workload Size</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benchmark:</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two-stage matrix multiplication (A×B×C)</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dimension 32x32</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single-precision floating-point random numbers</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batch size between 2 to 2048</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AF14368F-1B07-5D44-00A7-40AEEE56F182}"/>
              </a:ext>
            </a:extLst>
          </p:cNvPr>
          <p:cNvSpPr txBox="1"/>
          <p:nvPr/>
        </p:nvSpPr>
        <p:spPr>
          <a:xfrm>
            <a:off x="636801" y="2766333"/>
            <a:ext cx="4565411" cy="1107996"/>
          </a:xfrm>
          <a:prstGeom prst="rect">
            <a:avLst/>
          </a:prstGeom>
          <a:noFill/>
        </p:spPr>
        <p:txBody>
          <a:bodyPr wrap="square">
            <a:spAutoFit/>
          </a:bodyPr>
          <a:lstStyle/>
          <a:p>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Adaptiveness</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loop_length</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and ops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ddefine</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total number of iterations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andd</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the total number of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operatinons</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per iteration (set to 262144 and 512)</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single-precision</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data dependency </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dependency among different iterations</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conditional dependency </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if-else</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4706210D-F4E2-65F2-60AD-899CD7DD82DC}"/>
              </a:ext>
            </a:extLst>
          </p:cNvPr>
          <p:cNvSpPr txBox="1"/>
          <p:nvPr/>
        </p:nvSpPr>
        <p:spPr>
          <a:xfrm>
            <a:off x="684569" y="4143700"/>
            <a:ext cx="6097978" cy="769441"/>
          </a:xfrm>
          <a:prstGeom prst="rect">
            <a:avLst/>
          </a:prstGeom>
          <a:noFill/>
        </p:spPr>
        <p:txBody>
          <a:bodyPr wrap="square">
            <a:spAutoFit/>
          </a:bodyPr>
          <a:lstStyle/>
          <a:p>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Energy Efficiency</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used the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nvidia-smi</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command-line utility and the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Nallatech</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memory-mapped device layer API to query the instant board-level power consumption every 500 milliseconds for the GPU and FPGA, respectively</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38806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理论基础</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1D7840D2-0E0D-479F-9553-6F0B500D1D23}"/>
              </a:ext>
            </a:extLst>
          </p:cNvPr>
          <p:cNvSpPr txBox="1"/>
          <p:nvPr/>
        </p:nvSpPr>
        <p:spPr>
          <a:xfrm>
            <a:off x="1081137" y="1118846"/>
            <a:ext cx="9785188" cy="1231106"/>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How to promote the network to </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learn stronger feature presentations without increasing latency. </a:t>
            </a: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What are the elements to improve the accuracy of lightweight models on CPU. </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How to effectively combine different strategies for designing lightweight models on CPU</a:t>
            </a:r>
            <a:r>
              <a:rPr lang="zh-CN" altLang="en-US" dirty="0"/>
              <a:t>.</a:t>
            </a:r>
          </a:p>
        </p:txBody>
      </p:sp>
    </p:spTree>
    <p:extLst>
      <p:ext uri="{BB962C8B-B14F-4D97-AF65-F5344CB8AC3E}">
        <p14:creationId xmlns:p14="http://schemas.microsoft.com/office/powerpoint/2010/main" val="38048154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理论基础</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38" name="išļîďè"/>
          <p:cNvSpPr txBox="1"/>
          <p:nvPr/>
        </p:nvSpPr>
        <p:spPr bwMode="auto">
          <a:xfrm>
            <a:off x="775013" y="901536"/>
            <a:ext cx="2814662" cy="495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600" b="1" dirty="0">
              <a:solidFill>
                <a:schemeClr val="tx1"/>
              </a:solidFill>
              <a:latin typeface="+mj-ea"/>
              <a:ea typeface="+mj-ea"/>
            </a:endParaRPr>
          </a:p>
        </p:txBody>
      </p:sp>
      <p:pic>
        <p:nvPicPr>
          <p:cNvPr id="99" name="图片 98">
            <a:extLst>
              <a:ext uri="{FF2B5EF4-FFF2-40B4-BE49-F238E27FC236}">
                <a16:creationId xmlns:a16="http://schemas.microsoft.com/office/drawing/2014/main" id="{FF6A0437-04EB-E8B8-5F44-04CD74DEE9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7713" y="2127232"/>
            <a:ext cx="5539662" cy="2201225"/>
          </a:xfrm>
          <a:prstGeom prst="rect">
            <a:avLst/>
          </a:prstGeom>
          <a:noFill/>
          <a:ln>
            <a:noFill/>
          </a:ln>
        </p:spPr>
      </p:pic>
      <p:sp>
        <p:nvSpPr>
          <p:cNvPr id="17" name="išļîďè">
            <a:extLst>
              <a:ext uri="{FF2B5EF4-FFF2-40B4-BE49-F238E27FC236}">
                <a16:creationId xmlns:a16="http://schemas.microsoft.com/office/drawing/2014/main" id="{F5444769-4F8D-D597-DF1C-90299306366D}"/>
              </a:ext>
            </a:extLst>
          </p:cNvPr>
          <p:cNvSpPr txBox="1"/>
          <p:nvPr/>
        </p:nvSpPr>
        <p:spPr bwMode="auto">
          <a:xfrm>
            <a:off x="1092078" y="986981"/>
            <a:ext cx="2814662" cy="495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chemeClr val="tx1">
                    <a:lumMod val="50000"/>
                    <a:lumOff val="50000"/>
                  </a:schemeClr>
                </a:solidFill>
                <a:latin typeface="+mj-ea"/>
                <a:ea typeface="+mj-ea"/>
              </a:rPr>
              <a:t>Advantage</a:t>
            </a:r>
          </a:p>
        </p:txBody>
      </p:sp>
      <p:pic>
        <p:nvPicPr>
          <p:cNvPr id="19" name="图片 18" descr="图示&#10;&#10;描述已自动生成">
            <a:extLst>
              <a:ext uri="{FF2B5EF4-FFF2-40B4-BE49-F238E27FC236}">
                <a16:creationId xmlns:a16="http://schemas.microsoft.com/office/drawing/2014/main" id="{BE2FC731-6D71-434E-995D-48ADAE870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1957" y="2127232"/>
            <a:ext cx="3543300" cy="2505075"/>
          </a:xfrm>
          <a:prstGeom prst="rect">
            <a:avLst/>
          </a:prstGeom>
        </p:spPr>
      </p:pic>
    </p:spTree>
    <p:extLst>
      <p:ext uri="{BB962C8B-B14F-4D97-AF65-F5344CB8AC3E}">
        <p14:creationId xmlns:p14="http://schemas.microsoft.com/office/powerpoint/2010/main" val="1107223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pic>
        <p:nvPicPr>
          <p:cNvPr id="25" name="图片 24" descr="图表, 折线图&#10;&#10;描述已自动生成">
            <a:extLst>
              <a:ext uri="{FF2B5EF4-FFF2-40B4-BE49-F238E27FC236}">
                <a16:creationId xmlns:a16="http://schemas.microsoft.com/office/drawing/2014/main" id="{7437C5AB-E282-965D-5688-5B7BE2AACFB8}"/>
              </a:ext>
            </a:extLst>
          </p:cNvPr>
          <p:cNvPicPr>
            <a:picLocks noChangeAspect="1"/>
          </p:cNvPicPr>
          <p:nvPr/>
        </p:nvPicPr>
        <p:blipFill rotWithShape="1">
          <a:blip r:embed="rId2">
            <a:extLst>
              <a:ext uri="{28A0092B-C50C-407E-A947-70E740481C1C}">
                <a14:useLocalDpi xmlns:a14="http://schemas.microsoft.com/office/drawing/2010/main" val="0"/>
              </a:ext>
            </a:extLst>
          </a:blip>
          <a:srcRect l="8235" t="8310" r="4653" b="452"/>
          <a:stretch/>
        </p:blipFill>
        <p:spPr>
          <a:xfrm>
            <a:off x="343029" y="3435297"/>
            <a:ext cx="2901495" cy="1341247"/>
          </a:xfrm>
          <a:prstGeom prst="rect">
            <a:avLst/>
          </a:prstGeom>
        </p:spPr>
      </p:pic>
      <p:pic>
        <p:nvPicPr>
          <p:cNvPr id="27" name="图片 26" descr="图表, 折线图&#10;&#10;描述已自动生成">
            <a:extLst>
              <a:ext uri="{FF2B5EF4-FFF2-40B4-BE49-F238E27FC236}">
                <a16:creationId xmlns:a16="http://schemas.microsoft.com/office/drawing/2014/main" id="{7388E7FE-5861-B878-18E9-7E969D9943AD}"/>
              </a:ext>
            </a:extLst>
          </p:cNvPr>
          <p:cNvPicPr>
            <a:picLocks noChangeAspect="1"/>
          </p:cNvPicPr>
          <p:nvPr/>
        </p:nvPicPr>
        <p:blipFill rotWithShape="1">
          <a:blip r:embed="rId3">
            <a:extLst>
              <a:ext uri="{28A0092B-C50C-407E-A947-70E740481C1C}">
                <a14:useLocalDpi xmlns:a14="http://schemas.microsoft.com/office/drawing/2010/main" val="0"/>
              </a:ext>
            </a:extLst>
          </a:blip>
          <a:srcRect t="9497" r="2044"/>
          <a:stretch/>
        </p:blipFill>
        <p:spPr>
          <a:xfrm>
            <a:off x="3370499" y="3429000"/>
            <a:ext cx="3089901" cy="1607082"/>
          </a:xfrm>
          <a:prstGeom prst="rect">
            <a:avLst/>
          </a:prstGeom>
        </p:spPr>
      </p:pic>
      <p:pic>
        <p:nvPicPr>
          <p:cNvPr id="29" name="图片 28" descr="图示, 示意图&#10;&#10;描述已自动生成">
            <a:extLst>
              <a:ext uri="{FF2B5EF4-FFF2-40B4-BE49-F238E27FC236}">
                <a16:creationId xmlns:a16="http://schemas.microsoft.com/office/drawing/2014/main" id="{EA9153D4-CA41-1D0F-E67B-409171A62D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1895" y="1370701"/>
            <a:ext cx="5421617" cy="4376152"/>
          </a:xfrm>
          <a:prstGeom prst="rect">
            <a:avLst/>
          </a:prstGeom>
        </p:spPr>
      </p:pic>
      <p:pic>
        <p:nvPicPr>
          <p:cNvPr id="31" name="图片 30" descr="图示&#10;&#10;中度可信度描述已自动生成">
            <a:extLst>
              <a:ext uri="{FF2B5EF4-FFF2-40B4-BE49-F238E27FC236}">
                <a16:creationId xmlns:a16="http://schemas.microsoft.com/office/drawing/2014/main" id="{5CD6549D-2DA7-BD8B-D12F-48E510C337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0499" y="1370701"/>
            <a:ext cx="3131001" cy="1565501"/>
          </a:xfrm>
          <a:prstGeom prst="rect">
            <a:avLst/>
          </a:prstGeom>
        </p:spPr>
      </p:pic>
      <p:pic>
        <p:nvPicPr>
          <p:cNvPr id="16" name="图片 15">
            <a:extLst>
              <a:ext uri="{FF2B5EF4-FFF2-40B4-BE49-F238E27FC236}">
                <a16:creationId xmlns:a16="http://schemas.microsoft.com/office/drawing/2014/main" id="{739EFB79-F943-410F-B5F5-17E8F5829B59}"/>
              </a:ext>
            </a:extLst>
          </p:cNvPr>
          <p:cNvPicPr>
            <a:picLocks noChangeAspect="1"/>
          </p:cNvPicPr>
          <p:nvPr/>
        </p:nvPicPr>
        <p:blipFill>
          <a:blip r:embed="rId6"/>
          <a:stretch>
            <a:fillRect/>
          </a:stretch>
        </p:blipFill>
        <p:spPr>
          <a:xfrm>
            <a:off x="343029" y="1370701"/>
            <a:ext cx="2901495" cy="1881126"/>
          </a:xfrm>
          <a:prstGeom prst="rect">
            <a:avLst/>
          </a:prstGeom>
        </p:spPr>
      </p:pic>
    </p:spTree>
    <p:extLst>
      <p:ext uri="{BB962C8B-B14F-4D97-AF65-F5344CB8AC3E}">
        <p14:creationId xmlns:p14="http://schemas.microsoft.com/office/powerpoint/2010/main" val="2897365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31B53BD8-74CC-4DC0-95F5-DBE556D56965}"/>
              </a:ext>
            </a:extLst>
          </p:cNvPr>
          <p:cNvPicPr>
            <a:picLocks noChangeAspect="1"/>
          </p:cNvPicPr>
          <p:nvPr/>
        </p:nvPicPr>
        <p:blipFill>
          <a:blip r:embed="rId2"/>
          <a:stretch>
            <a:fillRect/>
          </a:stretch>
        </p:blipFill>
        <p:spPr>
          <a:xfrm>
            <a:off x="6734779" y="3534815"/>
            <a:ext cx="4933333" cy="2495238"/>
          </a:xfrm>
          <a:prstGeom prst="rect">
            <a:avLst/>
          </a:prstGeom>
        </p:spPr>
      </p:pic>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6A5E20BA-627B-EC3D-1042-AE906D6C731D}"/>
              </a:ext>
            </a:extLst>
          </p:cNvPr>
          <p:cNvSpPr txBox="1"/>
          <p:nvPr/>
        </p:nvSpPr>
        <p:spPr>
          <a:xfrm>
            <a:off x="636801" y="827947"/>
            <a:ext cx="6097978" cy="307777"/>
          </a:xfrm>
          <a:prstGeom prst="rect">
            <a:avLst/>
          </a:prstGeom>
          <a:noFill/>
        </p:spPr>
        <p:txBody>
          <a:bodyPr wrap="square">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The Case for FPGA-Based Edge Computing</a:t>
            </a:r>
          </a:p>
        </p:txBody>
      </p:sp>
      <p:sp>
        <p:nvSpPr>
          <p:cNvPr id="16" name="文本框 15">
            <a:extLst>
              <a:ext uri="{FF2B5EF4-FFF2-40B4-BE49-F238E27FC236}">
                <a16:creationId xmlns:a16="http://schemas.microsoft.com/office/drawing/2014/main" id="{F4548A10-9564-99A8-39C3-90317E7CD60D}"/>
              </a:ext>
            </a:extLst>
          </p:cNvPr>
          <p:cNvSpPr txBox="1"/>
          <p:nvPr/>
        </p:nvSpPr>
        <p:spPr>
          <a:xfrm>
            <a:off x="636801" y="6478953"/>
            <a:ext cx="10129833" cy="261610"/>
          </a:xfrm>
          <a:prstGeom prst="rect">
            <a:avLst/>
          </a:prstGeom>
          <a:noFill/>
        </p:spPr>
        <p:txBody>
          <a:bodyPr wrap="square">
            <a:spAutoFit/>
          </a:bodyPr>
          <a:lstStyle/>
          <a:p>
            <a:r>
              <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rPr>
              <a:t>C. Xu _et al_., "The Case for FPGA-Based Edge Computing," in _IEEE Transactions on Mobile Computing_, vol. 21, no. 7, pp. 2610-2619, 1 July 202</a:t>
            </a:r>
            <a:r>
              <a:rPr lang="en-US" altLang="zh-CN" sz="1100" i="1" dirty="0">
                <a:solidFill>
                  <a:schemeClr val="tx1">
                    <a:lumMod val="50000"/>
                    <a:lumOff val="50000"/>
                  </a:schemeClr>
                </a:solidFill>
                <a:latin typeface="微软雅黑" panose="020B0503020204020204" pitchFamily="34" charset="-122"/>
                <a:ea typeface="微软雅黑" panose="020B0503020204020204" pitchFamily="34" charset="-122"/>
              </a:rPr>
              <a:t>2</a:t>
            </a:r>
            <a:endPar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F78540F6-CA4A-4B4F-9513-58F3014A4AC1}"/>
              </a:ext>
            </a:extLst>
          </p:cNvPr>
          <p:cNvSpPr txBox="1"/>
          <p:nvPr/>
        </p:nvSpPr>
        <p:spPr>
          <a:xfrm>
            <a:off x="636801" y="1194575"/>
            <a:ext cx="10454753" cy="2677656"/>
          </a:xfrm>
          <a:prstGeom prst="rect">
            <a:avLst/>
          </a:prstGeom>
          <a:noFill/>
        </p:spPr>
        <p:txBody>
          <a:bodyPr wrap="square">
            <a:spAutoFit/>
          </a:bodyPr>
          <a:lstStyle/>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Motivated by the advantages of edge computing </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andFPGA</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-based domain-specific computational acceleration. Combine the two technologies to further boost the responsiveness performance in edge computing, i.e., deploy FPGA-based accelerators at the network edge to accelerate the mobile applications from the computation offloading perspective</a:t>
            </a: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SYSTEM DESCRIPTION:</a:t>
            </a:r>
          </a:p>
          <a:p>
            <a:r>
              <a:rPr lang="en-US" altLang="zh-CN" sz="1400" dirty="0"/>
              <a:t>         </a:t>
            </a:r>
          </a:p>
          <a:p>
            <a:r>
              <a:rPr lang="en-US" altLang="zh-CN" sz="1400" i="1" dirty="0">
                <a:solidFill>
                  <a:schemeClr val="tx1">
                    <a:lumMod val="50000"/>
                    <a:lumOff val="50000"/>
                  </a:schemeClr>
                </a:solidFill>
                <a:latin typeface="微软雅黑" panose="020B0503020204020204" pitchFamily="34" charset="-122"/>
                <a:ea typeface="微软雅黑" panose="020B0503020204020204" pitchFamily="34" charset="-122"/>
              </a:rPr>
              <a:t> Wireless Edge Network</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consists of a </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WiFi</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router (Xiaomi </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MiWiFi</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and an ARM-FPGA board (Xilinx ZC706) connected via Ethernet. </a:t>
            </a: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Remote cloud n Intel Xeon processor with 40</a:t>
            </a: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logic CPUs and the memory size is 64 GB</a:t>
            </a:r>
          </a:p>
          <a:p>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A9074997-0C57-4336-9B63-78BF761D07C2}"/>
              </a:ext>
            </a:extLst>
          </p:cNvPr>
          <p:cNvSpPr txBox="1"/>
          <p:nvPr/>
        </p:nvSpPr>
        <p:spPr>
          <a:xfrm>
            <a:off x="636801" y="3813559"/>
            <a:ext cx="6097978" cy="2123658"/>
          </a:xfrm>
          <a:prstGeom prst="rect">
            <a:avLst/>
          </a:prstGeom>
          <a:noFill/>
        </p:spPr>
        <p:txBody>
          <a:bodyPr wrap="square">
            <a:spAutoFit/>
          </a:bodyPr>
          <a:lstStyle/>
          <a:p>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The ARM processor runs routine programs to forward input data between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EdgeOffloadManager</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and the app FPGA accelerator. When the FPGA accelerator is initialized, the app-related data (e.g., the CNN model parameters) is fetched from the remote cloud and then stored in the DRAM and Block-RAM (BRAM) on the FPGA board that can be accessed by the ARM processor and the programmable logic. The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ComputationOffloading</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module is implemented using Xilinx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SDSoC</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2016.2</a:t>
            </a:r>
          </a:p>
          <a:p>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Remote Cloud is used to provide not only the backend application meta data storage such as model candidates and their parameters, but also baseline performance of traditional CPU-based cloud offloading for comparative evaluation</a:t>
            </a:r>
          </a:p>
        </p:txBody>
      </p:sp>
    </p:spTree>
    <p:extLst>
      <p:ext uri="{BB962C8B-B14F-4D97-AF65-F5344CB8AC3E}">
        <p14:creationId xmlns:p14="http://schemas.microsoft.com/office/powerpoint/2010/main" val="2605961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F4548A10-9564-99A8-39C3-90317E7CD60D}"/>
              </a:ext>
            </a:extLst>
          </p:cNvPr>
          <p:cNvSpPr txBox="1"/>
          <p:nvPr/>
        </p:nvSpPr>
        <p:spPr>
          <a:xfrm>
            <a:off x="636801" y="6478953"/>
            <a:ext cx="10129833" cy="261610"/>
          </a:xfrm>
          <a:prstGeom prst="rect">
            <a:avLst/>
          </a:prstGeom>
          <a:noFill/>
        </p:spPr>
        <p:txBody>
          <a:bodyPr wrap="square">
            <a:spAutoFit/>
          </a:bodyPr>
          <a:lstStyle/>
          <a:p>
            <a:r>
              <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rPr>
              <a:t>C. Xu _et al_., "The Case for FPGA-Based Edge Computing," in _IEEE Transactions on Mobile Computing_, vol. 21, no. 7, pp. 2610-2619, 1 July 202</a:t>
            </a:r>
            <a:r>
              <a:rPr lang="en-US" altLang="zh-CN" sz="1100" i="1" dirty="0">
                <a:solidFill>
                  <a:schemeClr val="tx1">
                    <a:lumMod val="50000"/>
                    <a:lumOff val="50000"/>
                  </a:schemeClr>
                </a:solidFill>
                <a:latin typeface="微软雅黑" panose="020B0503020204020204" pitchFamily="34" charset="-122"/>
                <a:ea typeface="微软雅黑" panose="020B0503020204020204" pitchFamily="34" charset="-122"/>
              </a:rPr>
              <a:t>2</a:t>
            </a:r>
            <a:endPar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3E8F494B-A1CD-4139-BB94-A9D9EEBC7580}"/>
              </a:ext>
            </a:extLst>
          </p:cNvPr>
          <p:cNvSpPr txBox="1"/>
          <p:nvPr/>
        </p:nvSpPr>
        <p:spPr>
          <a:xfrm>
            <a:off x="1017713" y="3033591"/>
            <a:ext cx="2255007" cy="600164"/>
          </a:xfrm>
          <a:prstGeom prst="rect">
            <a:avLst/>
          </a:prstGeom>
          <a:noFill/>
        </p:spPr>
        <p:txBody>
          <a:bodyPr wrap="square">
            <a:spAutoFit/>
          </a:bodyPr>
          <a:lstStyle/>
          <a:p>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Digit is an application that recognizes the handwritten digit number in a given image</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21EEB4C6-D9C2-41E8-B432-AA7FEF8A362A}"/>
              </a:ext>
            </a:extLst>
          </p:cNvPr>
          <p:cNvPicPr>
            <a:picLocks noChangeAspect="1"/>
          </p:cNvPicPr>
          <p:nvPr/>
        </p:nvPicPr>
        <p:blipFill>
          <a:blip r:embed="rId2"/>
          <a:stretch>
            <a:fillRect/>
          </a:stretch>
        </p:blipFill>
        <p:spPr>
          <a:xfrm>
            <a:off x="636801" y="3972310"/>
            <a:ext cx="3651401" cy="2087540"/>
          </a:xfrm>
          <a:prstGeom prst="rect">
            <a:avLst/>
          </a:prstGeom>
        </p:spPr>
      </p:pic>
      <p:sp>
        <p:nvSpPr>
          <p:cNvPr id="19" name="文本框 18">
            <a:extLst>
              <a:ext uri="{FF2B5EF4-FFF2-40B4-BE49-F238E27FC236}">
                <a16:creationId xmlns:a16="http://schemas.microsoft.com/office/drawing/2014/main" id="{F52611C9-93C7-4B65-8475-29B57E9B57F2}"/>
              </a:ext>
            </a:extLst>
          </p:cNvPr>
          <p:cNvSpPr txBox="1"/>
          <p:nvPr/>
        </p:nvSpPr>
        <p:spPr>
          <a:xfrm>
            <a:off x="3622566" y="3063048"/>
            <a:ext cx="2004711" cy="600164"/>
          </a:xfrm>
          <a:prstGeom prst="rect">
            <a:avLst/>
          </a:prstGeom>
          <a:noFill/>
        </p:spPr>
        <p:txBody>
          <a:bodyPr wrap="square">
            <a:spAutoFit/>
          </a:bodyPr>
          <a:lstStyle/>
          <a:p>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Object is an application that recognizes different objects in a given image</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B03D9853-FBA2-4025-9E32-8E953D747460}"/>
              </a:ext>
            </a:extLst>
          </p:cNvPr>
          <p:cNvPicPr>
            <a:picLocks noChangeAspect="1"/>
          </p:cNvPicPr>
          <p:nvPr/>
        </p:nvPicPr>
        <p:blipFill>
          <a:blip r:embed="rId3"/>
          <a:stretch>
            <a:fillRect/>
          </a:stretch>
        </p:blipFill>
        <p:spPr>
          <a:xfrm>
            <a:off x="636801" y="782870"/>
            <a:ext cx="9980952" cy="2219048"/>
          </a:xfrm>
          <a:prstGeom prst="rect">
            <a:avLst/>
          </a:prstGeom>
        </p:spPr>
      </p:pic>
      <p:sp>
        <p:nvSpPr>
          <p:cNvPr id="23" name="文本框 22">
            <a:extLst>
              <a:ext uri="{FF2B5EF4-FFF2-40B4-BE49-F238E27FC236}">
                <a16:creationId xmlns:a16="http://schemas.microsoft.com/office/drawing/2014/main" id="{5D0356D6-43B4-4FBE-B081-6348C5040B05}"/>
              </a:ext>
            </a:extLst>
          </p:cNvPr>
          <p:cNvSpPr txBox="1"/>
          <p:nvPr/>
        </p:nvSpPr>
        <p:spPr>
          <a:xfrm>
            <a:off x="5977123" y="3044297"/>
            <a:ext cx="2354283" cy="600164"/>
          </a:xfrm>
          <a:prstGeom prst="rect">
            <a:avLst/>
          </a:prstGeom>
          <a:noFill/>
        </p:spPr>
        <p:txBody>
          <a:bodyPr wrap="square">
            <a:spAutoFit/>
          </a:bodyPr>
          <a:lstStyle/>
          <a:p>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The recognition error rate of the CNN version is about 1 percent lower than BNN</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CD0893B6-35E5-46E4-95CB-C242A8AFAE93}"/>
              </a:ext>
            </a:extLst>
          </p:cNvPr>
          <p:cNvSpPr txBox="1"/>
          <p:nvPr/>
        </p:nvSpPr>
        <p:spPr>
          <a:xfrm>
            <a:off x="8507847" y="3033591"/>
            <a:ext cx="2109906" cy="938719"/>
          </a:xfrm>
          <a:prstGeom prst="rect">
            <a:avLst/>
          </a:prstGeom>
          <a:noFill/>
        </p:spPr>
        <p:txBody>
          <a:bodyPr wrap="square">
            <a:spAutoFit/>
          </a:bodyPr>
          <a:lstStyle/>
          <a:p>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Face  is a face detection application that identifies the coordinates of the rectangles containing human faces</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EE012FAF-8AD2-47BE-B473-92B15FA14AC4}"/>
              </a:ext>
            </a:extLst>
          </p:cNvPr>
          <p:cNvPicPr>
            <a:picLocks noChangeAspect="1"/>
          </p:cNvPicPr>
          <p:nvPr/>
        </p:nvPicPr>
        <p:blipFill>
          <a:blip r:embed="rId4"/>
          <a:stretch>
            <a:fillRect/>
          </a:stretch>
        </p:blipFill>
        <p:spPr>
          <a:xfrm>
            <a:off x="4624921" y="3972310"/>
            <a:ext cx="3393299" cy="2103846"/>
          </a:xfrm>
          <a:prstGeom prst="rect">
            <a:avLst/>
          </a:prstGeom>
        </p:spPr>
      </p:pic>
      <p:sp>
        <p:nvSpPr>
          <p:cNvPr id="29" name="文本框 28">
            <a:extLst>
              <a:ext uri="{FF2B5EF4-FFF2-40B4-BE49-F238E27FC236}">
                <a16:creationId xmlns:a16="http://schemas.microsoft.com/office/drawing/2014/main" id="{DD29C25D-FAFA-4677-85F3-6A5C9155594E}"/>
              </a:ext>
            </a:extLst>
          </p:cNvPr>
          <p:cNvSpPr txBox="1"/>
          <p:nvPr/>
        </p:nvSpPr>
        <p:spPr>
          <a:xfrm>
            <a:off x="8507848" y="4225517"/>
            <a:ext cx="2109906" cy="1384995"/>
          </a:xfrm>
          <a:prstGeom prst="rect">
            <a:avLst/>
          </a:prstGeom>
          <a:noFill/>
        </p:spPr>
        <p:txBody>
          <a:bodyPr wrap="square">
            <a:spAutoFit/>
          </a:bodyPr>
          <a:lstStyle/>
          <a:p>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Digit applies a light-weight deep learning model, Object adopts a relatively more complex model, and Face is based on a traditional computer vision algorithm. </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02534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F4548A10-9564-99A8-39C3-90317E7CD60D}"/>
              </a:ext>
            </a:extLst>
          </p:cNvPr>
          <p:cNvSpPr txBox="1"/>
          <p:nvPr/>
        </p:nvSpPr>
        <p:spPr>
          <a:xfrm>
            <a:off x="636801" y="6478953"/>
            <a:ext cx="10129833" cy="261610"/>
          </a:xfrm>
          <a:prstGeom prst="rect">
            <a:avLst/>
          </a:prstGeom>
          <a:noFill/>
        </p:spPr>
        <p:txBody>
          <a:bodyPr wrap="square">
            <a:spAutoFit/>
          </a:bodyPr>
          <a:lstStyle/>
          <a:p>
            <a:r>
              <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rPr>
              <a:t>C. Xu _et al_., "The Case for FPGA-Based Edge Computing," in _IEEE Transactions on Mobile Computing_, vol. 21, no. 7, pp. 2610-2619, 1 July 202</a:t>
            </a:r>
            <a:r>
              <a:rPr lang="en-US" altLang="zh-CN" sz="1100" i="1" dirty="0">
                <a:solidFill>
                  <a:schemeClr val="tx1">
                    <a:lumMod val="50000"/>
                    <a:lumOff val="50000"/>
                  </a:schemeClr>
                </a:solidFill>
                <a:latin typeface="微软雅黑" panose="020B0503020204020204" pitchFamily="34" charset="-122"/>
                <a:ea typeface="微软雅黑" panose="020B0503020204020204" pitchFamily="34" charset="-122"/>
              </a:rPr>
              <a:t>2</a:t>
            </a:r>
            <a:endPar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FF23961F-558E-400B-8D3F-1B947BD066FA}"/>
              </a:ext>
            </a:extLst>
          </p:cNvPr>
          <p:cNvSpPr txBox="1"/>
          <p:nvPr/>
        </p:nvSpPr>
        <p:spPr>
          <a:xfrm>
            <a:off x="653604" y="749356"/>
            <a:ext cx="9433474" cy="1169551"/>
          </a:xfrm>
          <a:prstGeom prst="rect">
            <a:avLst/>
          </a:prstGeom>
          <a:noFill/>
        </p:spPr>
        <p:txBody>
          <a:bodyPr wrap="square">
            <a:spAutoFit/>
          </a:bodyPr>
          <a:lstStyle/>
          <a:p>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 aspect:</a:t>
            </a: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i="1" dirty="0">
                <a:solidFill>
                  <a:schemeClr val="tx1">
                    <a:lumMod val="50000"/>
                    <a:lumOff val="50000"/>
                  </a:schemeClr>
                </a:solidFill>
                <a:latin typeface="微软雅黑" panose="020B0503020204020204" pitchFamily="34" charset="-122"/>
                <a:ea typeface="微软雅黑" panose="020B0503020204020204" pitchFamily="34" charset="-122"/>
              </a:rPr>
              <a:t>Edge Offloading versus Cloud Offloading </a:t>
            </a:r>
          </a:p>
          <a:p>
            <a:r>
              <a:rPr lang="en-US" altLang="zh-CN" sz="1400" i="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Compare our proposed FPGA-based edge offloading with the conventional CPU-based cloud offloading approach</a:t>
            </a:r>
          </a:p>
          <a:p>
            <a:r>
              <a:rPr lang="en-US" altLang="zh-CN" sz="1400" i="1"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14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57A01B17-6E12-4EC8-80A4-9E9DF2D33267}"/>
              </a:ext>
            </a:extLst>
          </p:cNvPr>
          <p:cNvPicPr>
            <a:picLocks noChangeAspect="1"/>
          </p:cNvPicPr>
          <p:nvPr/>
        </p:nvPicPr>
        <p:blipFill>
          <a:blip r:embed="rId3"/>
          <a:stretch>
            <a:fillRect/>
          </a:stretch>
        </p:blipFill>
        <p:spPr>
          <a:xfrm>
            <a:off x="6189660" y="1938845"/>
            <a:ext cx="4926464" cy="3018262"/>
          </a:xfrm>
          <a:prstGeom prst="rect">
            <a:avLst/>
          </a:prstGeom>
        </p:spPr>
      </p:pic>
      <p:sp>
        <p:nvSpPr>
          <p:cNvPr id="31" name="文本框 30">
            <a:extLst>
              <a:ext uri="{FF2B5EF4-FFF2-40B4-BE49-F238E27FC236}">
                <a16:creationId xmlns:a16="http://schemas.microsoft.com/office/drawing/2014/main" id="{78265DCC-D5B2-487E-885F-FC05BE8EBE33}"/>
              </a:ext>
            </a:extLst>
          </p:cNvPr>
          <p:cNvSpPr txBox="1"/>
          <p:nvPr/>
        </p:nvSpPr>
        <p:spPr>
          <a:xfrm>
            <a:off x="653604" y="2074735"/>
            <a:ext cx="4559664" cy="1384995"/>
          </a:xfrm>
          <a:prstGeom prst="rect">
            <a:avLst/>
          </a:prstGeom>
          <a:noFill/>
        </p:spPr>
        <p:txBody>
          <a:bodyPr wrap="square">
            <a:spAutoFit/>
          </a:bodyPr>
          <a:lstStyle/>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Digit has the simplest computational model, leading to limited acceleration space for FPGA. In contrast, the computational (DNN) models of Object and Face are more complicated, which makes FPGA outperform 14.5x and 3.2x than CPU-based solution </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2819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F4548A10-9564-99A8-39C3-90317E7CD60D}"/>
              </a:ext>
            </a:extLst>
          </p:cNvPr>
          <p:cNvSpPr txBox="1"/>
          <p:nvPr/>
        </p:nvSpPr>
        <p:spPr>
          <a:xfrm>
            <a:off x="636801" y="6478953"/>
            <a:ext cx="10129833" cy="261610"/>
          </a:xfrm>
          <a:prstGeom prst="rect">
            <a:avLst/>
          </a:prstGeom>
          <a:noFill/>
        </p:spPr>
        <p:txBody>
          <a:bodyPr wrap="square">
            <a:spAutoFit/>
          </a:bodyPr>
          <a:lstStyle/>
          <a:p>
            <a:r>
              <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rPr>
              <a:t>C. Xu _et al_., "The Case for FPGA-Based Edge Computing," in _IEEE Transactions on Mobile Computing_, vol. 21, no. 7, pp. 2610-2619, 1 July 202</a:t>
            </a:r>
            <a:r>
              <a:rPr lang="en-US" altLang="zh-CN" sz="1100" i="1" dirty="0">
                <a:solidFill>
                  <a:schemeClr val="tx1">
                    <a:lumMod val="50000"/>
                    <a:lumOff val="50000"/>
                  </a:schemeClr>
                </a:solidFill>
                <a:latin typeface="微软雅黑" panose="020B0503020204020204" pitchFamily="34" charset="-122"/>
                <a:ea typeface="微软雅黑" panose="020B0503020204020204" pitchFamily="34" charset="-122"/>
              </a:rPr>
              <a:t>2</a:t>
            </a:r>
            <a:endPar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FF23961F-558E-400B-8D3F-1B947BD066FA}"/>
              </a:ext>
            </a:extLst>
          </p:cNvPr>
          <p:cNvSpPr txBox="1"/>
          <p:nvPr/>
        </p:nvSpPr>
        <p:spPr>
          <a:xfrm>
            <a:off x="653604" y="749356"/>
            <a:ext cx="9433474" cy="1169551"/>
          </a:xfrm>
          <a:prstGeom prst="rect">
            <a:avLst/>
          </a:prstGeom>
          <a:noFill/>
        </p:spPr>
        <p:txBody>
          <a:bodyPr wrap="square">
            <a:spAutoFit/>
          </a:bodyPr>
          <a:lstStyle/>
          <a:p>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aspect:</a:t>
            </a: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i="1" dirty="0">
                <a:solidFill>
                  <a:schemeClr val="tx1">
                    <a:lumMod val="50000"/>
                    <a:lumOff val="50000"/>
                  </a:schemeClr>
                </a:solidFill>
                <a:latin typeface="微软雅黑" panose="020B0503020204020204" pitchFamily="34" charset="-122"/>
                <a:ea typeface="微软雅黑" panose="020B0503020204020204" pitchFamily="34" charset="-122"/>
              </a:rPr>
              <a:t>FPGA Offloading versus CPU Offloading</a:t>
            </a:r>
          </a:p>
          <a:p>
            <a:r>
              <a:rPr lang="en-US" altLang="zh-CN" sz="1400" i="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Deploy the edge network server with a more powerful CPU (Intel Core i7-7700 3.10 GHz)</a:t>
            </a:r>
          </a:p>
          <a:p>
            <a:r>
              <a:rPr lang="en-US" altLang="zh-CN" sz="1400" i="1"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14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0E488F96-6322-4FF1-B014-3B285BF8939E}"/>
              </a:ext>
            </a:extLst>
          </p:cNvPr>
          <p:cNvPicPr>
            <a:picLocks noChangeAspect="1"/>
          </p:cNvPicPr>
          <p:nvPr/>
        </p:nvPicPr>
        <p:blipFill>
          <a:blip r:embed="rId3"/>
          <a:stretch>
            <a:fillRect/>
          </a:stretch>
        </p:blipFill>
        <p:spPr>
          <a:xfrm>
            <a:off x="775012" y="1742371"/>
            <a:ext cx="4587137" cy="1843977"/>
          </a:xfrm>
          <a:prstGeom prst="rect">
            <a:avLst/>
          </a:prstGeom>
        </p:spPr>
      </p:pic>
      <p:sp>
        <p:nvSpPr>
          <p:cNvPr id="18" name="文本框 17">
            <a:extLst>
              <a:ext uri="{FF2B5EF4-FFF2-40B4-BE49-F238E27FC236}">
                <a16:creationId xmlns:a16="http://schemas.microsoft.com/office/drawing/2014/main" id="{A6C4B4B9-4CB7-4123-BFF0-CAE38E0D74D4}"/>
              </a:ext>
            </a:extLst>
          </p:cNvPr>
          <p:cNvSpPr txBox="1"/>
          <p:nvPr/>
        </p:nvSpPr>
        <p:spPr>
          <a:xfrm>
            <a:off x="5523538" y="2017034"/>
            <a:ext cx="5244016" cy="646331"/>
          </a:xfrm>
          <a:prstGeom prst="rect">
            <a:avLst/>
          </a:prstGeom>
          <a:noFill/>
        </p:spPr>
        <p:txBody>
          <a:bodyPr wrap="square">
            <a:spAutoFit/>
          </a:bodyPr>
          <a:lstStyle/>
          <a:p>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the utilization of FPGA on-chip resources is less than 35 percent, which means that the execution time and response time can be further reduced when advanced optimization technique is applied</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20C5EC4E-E10C-451D-9396-B2C930C12231}"/>
              </a:ext>
            </a:extLst>
          </p:cNvPr>
          <p:cNvPicPr>
            <a:picLocks noChangeAspect="1"/>
          </p:cNvPicPr>
          <p:nvPr/>
        </p:nvPicPr>
        <p:blipFill>
          <a:blip r:embed="rId4"/>
          <a:stretch>
            <a:fillRect/>
          </a:stretch>
        </p:blipFill>
        <p:spPr>
          <a:xfrm>
            <a:off x="995145" y="3733804"/>
            <a:ext cx="4367004" cy="2229252"/>
          </a:xfrm>
          <a:prstGeom prst="rect">
            <a:avLst/>
          </a:prstGeom>
        </p:spPr>
      </p:pic>
      <p:sp>
        <p:nvSpPr>
          <p:cNvPr id="22" name="文本框 21">
            <a:extLst>
              <a:ext uri="{FF2B5EF4-FFF2-40B4-BE49-F238E27FC236}">
                <a16:creationId xmlns:a16="http://schemas.microsoft.com/office/drawing/2014/main" id="{6F7070FC-7430-45F8-9E18-26F1565FA4B0}"/>
              </a:ext>
            </a:extLst>
          </p:cNvPr>
          <p:cNvSpPr txBox="1"/>
          <p:nvPr/>
        </p:nvSpPr>
        <p:spPr>
          <a:xfrm>
            <a:off x="5523538" y="3992150"/>
            <a:ext cx="6097978" cy="1200329"/>
          </a:xfrm>
          <a:prstGeom prst="rect">
            <a:avLst/>
          </a:prstGeom>
          <a:noFill/>
        </p:spPr>
        <p:txBody>
          <a:bodyPr wrap="square">
            <a:spAutoFit/>
          </a:bodyPr>
          <a:lstStyle/>
          <a:p>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only accounting for 29.833.9 percent of the total power consumption. This is because there are many extra unused components running on the ZC706 board that consume a lot of energy, which is unavoidable on most of today’s FPGA development boards. If the unnecessary components can be removed (e.g., by designing a customized board), the total power consumption will be further reduced.</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51520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应用市场</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F4548A10-9564-99A8-39C3-90317E7CD60D}"/>
              </a:ext>
            </a:extLst>
          </p:cNvPr>
          <p:cNvSpPr txBox="1"/>
          <p:nvPr/>
        </p:nvSpPr>
        <p:spPr>
          <a:xfrm>
            <a:off x="636801" y="6478953"/>
            <a:ext cx="10129833" cy="261610"/>
          </a:xfrm>
          <a:prstGeom prst="rect">
            <a:avLst/>
          </a:prstGeom>
          <a:noFill/>
        </p:spPr>
        <p:txBody>
          <a:bodyPr wrap="square">
            <a:spAutoFit/>
          </a:bodyPr>
          <a:lstStyle/>
          <a:p>
            <a:r>
              <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rPr>
              <a:t>C. Xu _et al_., "The Case for FPGA-Based Edge Computing," in _IEEE Transactions on Mobile Computing_, vol. 21, no. 7, pp. 2610-2619, 1 July 202</a:t>
            </a:r>
            <a:r>
              <a:rPr lang="en-US" altLang="zh-CN" sz="1100" i="1" dirty="0">
                <a:solidFill>
                  <a:schemeClr val="tx1">
                    <a:lumMod val="50000"/>
                    <a:lumOff val="50000"/>
                  </a:schemeClr>
                </a:solidFill>
                <a:latin typeface="微软雅黑" panose="020B0503020204020204" pitchFamily="34" charset="-122"/>
                <a:ea typeface="微软雅黑" panose="020B0503020204020204" pitchFamily="34" charset="-122"/>
              </a:rPr>
              <a:t>2</a:t>
            </a:r>
            <a:endPar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0831EAE9-E51A-42DF-9ECE-0B73D8DC4C99}"/>
              </a:ext>
            </a:extLst>
          </p:cNvPr>
          <p:cNvSpPr txBox="1"/>
          <p:nvPr/>
        </p:nvSpPr>
        <p:spPr>
          <a:xfrm>
            <a:off x="1017713" y="857534"/>
            <a:ext cx="6097978" cy="507831"/>
          </a:xfrm>
          <a:prstGeom prst="rect">
            <a:avLst/>
          </a:prstGeom>
          <a:noFill/>
        </p:spPr>
        <p:txBody>
          <a:bodyPr wrap="square">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Efinix</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https://www.elitestek.com/uploads/soft/211114/1-211114212501.pdf</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20" name="图片 19" descr="图片包含 图标&#10;&#10;描述已自动生成">
            <a:extLst>
              <a:ext uri="{FF2B5EF4-FFF2-40B4-BE49-F238E27FC236}">
                <a16:creationId xmlns:a16="http://schemas.microsoft.com/office/drawing/2014/main" id="{DD7BCE14-739E-43F5-8EE3-1465F7264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166" y="1564574"/>
            <a:ext cx="6105525" cy="1428750"/>
          </a:xfrm>
          <a:prstGeom prst="rect">
            <a:avLst/>
          </a:prstGeom>
        </p:spPr>
      </p:pic>
      <p:pic>
        <p:nvPicPr>
          <p:cNvPr id="22" name="图片 21" descr="图示&#10;&#10;描述已自动生成">
            <a:extLst>
              <a:ext uri="{FF2B5EF4-FFF2-40B4-BE49-F238E27FC236}">
                <a16:creationId xmlns:a16="http://schemas.microsoft.com/office/drawing/2014/main" id="{9AF6492D-1BC5-4A6D-870A-96D18628B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2681" y="1564574"/>
            <a:ext cx="3486150" cy="3438525"/>
          </a:xfrm>
          <a:prstGeom prst="rect">
            <a:avLst/>
          </a:prstGeom>
        </p:spPr>
      </p:pic>
      <p:pic>
        <p:nvPicPr>
          <p:cNvPr id="25" name="图片 24" descr="图示&#10;&#10;描述已自动生成">
            <a:extLst>
              <a:ext uri="{FF2B5EF4-FFF2-40B4-BE49-F238E27FC236}">
                <a16:creationId xmlns:a16="http://schemas.microsoft.com/office/drawing/2014/main" id="{6340944E-8D30-4540-B075-62DAF0EFF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166" y="3160744"/>
            <a:ext cx="3543300" cy="2505075"/>
          </a:xfrm>
          <a:prstGeom prst="rect">
            <a:avLst/>
          </a:prstGeom>
        </p:spPr>
      </p:pic>
    </p:spTree>
    <p:extLst>
      <p:ext uri="{BB962C8B-B14F-4D97-AF65-F5344CB8AC3E}">
        <p14:creationId xmlns:p14="http://schemas.microsoft.com/office/powerpoint/2010/main" val="1022375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应用市场</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F4548A10-9564-99A8-39C3-90317E7CD60D}"/>
              </a:ext>
            </a:extLst>
          </p:cNvPr>
          <p:cNvSpPr txBox="1"/>
          <p:nvPr/>
        </p:nvSpPr>
        <p:spPr>
          <a:xfrm>
            <a:off x="636801" y="6478953"/>
            <a:ext cx="10129833" cy="261610"/>
          </a:xfrm>
          <a:prstGeom prst="rect">
            <a:avLst/>
          </a:prstGeom>
          <a:noFill/>
        </p:spPr>
        <p:txBody>
          <a:bodyPr wrap="square">
            <a:spAutoFit/>
          </a:bodyPr>
          <a:lstStyle/>
          <a:p>
            <a:r>
              <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rPr>
              <a:t>C. Xu _et al_., "The Case for FPGA-Based Edge Computing," in _IEEE Transactions on Mobile Computing_, vol. 21, no. 7, pp. 2610-2619, 1 July 202</a:t>
            </a:r>
            <a:r>
              <a:rPr lang="en-US" altLang="zh-CN" sz="1100" i="1" dirty="0">
                <a:solidFill>
                  <a:schemeClr val="tx1">
                    <a:lumMod val="50000"/>
                    <a:lumOff val="50000"/>
                  </a:schemeClr>
                </a:solidFill>
                <a:latin typeface="微软雅黑" panose="020B0503020204020204" pitchFamily="34" charset="-122"/>
                <a:ea typeface="微软雅黑" panose="020B0503020204020204" pitchFamily="34" charset="-122"/>
              </a:rPr>
              <a:t>2</a:t>
            </a:r>
            <a:endPar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0831EAE9-E51A-42DF-9ECE-0B73D8DC4C99}"/>
              </a:ext>
            </a:extLst>
          </p:cNvPr>
          <p:cNvSpPr txBox="1"/>
          <p:nvPr/>
        </p:nvSpPr>
        <p:spPr>
          <a:xfrm>
            <a:off x="1017712" y="857534"/>
            <a:ext cx="8826932" cy="677108"/>
          </a:xfrm>
          <a:prstGeom prst="rect">
            <a:avLst/>
          </a:prstGeom>
          <a:noFill/>
        </p:spPr>
        <p:txBody>
          <a:bodyPr wrap="square">
            <a:spAutoFit/>
          </a:bodyPr>
          <a:lstStyle/>
          <a:p>
            <a:r>
              <a:rPr lang="en-US" altLang="zh-CN" sz="1600" b="1" dirty="0" err="1">
                <a:solidFill>
                  <a:schemeClr val="tx1">
                    <a:lumMod val="50000"/>
                    <a:lumOff val="50000"/>
                  </a:schemeClr>
                </a:solidFill>
                <a:latin typeface="微软雅黑" panose="020B0503020204020204" pitchFamily="34" charset="-122"/>
                <a:ea typeface="微软雅黑" panose="020B0503020204020204" pitchFamily="34" charset="-122"/>
              </a:rPr>
              <a:t>Achronix</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100" dirty="0" err="1">
                <a:hlinkClick r:id="rId3"/>
              </a:rPr>
              <a:t>Achronix</a:t>
            </a:r>
            <a:r>
              <a:rPr lang="en-US" altLang="zh-CN" sz="1100" dirty="0">
                <a:hlinkClick r:id="rId3"/>
              </a:rPr>
              <a:t> Semiconductor Corporation | </a:t>
            </a:r>
            <a:r>
              <a:rPr lang="en-US" altLang="zh-CN" sz="1100" dirty="0" err="1">
                <a:hlinkClick r:id="rId3"/>
              </a:rPr>
              <a:t>Achronix</a:t>
            </a:r>
            <a:r>
              <a:rPr lang="en-US" altLang="zh-CN" sz="1100" dirty="0">
                <a:hlinkClick r:id="rId3"/>
              </a:rPr>
              <a:t> Semiconductor Corporation</a:t>
            </a:r>
            <a:endParaRPr lang="en-US" altLang="zh-CN" sz="1100" dirty="0"/>
          </a:p>
          <a:p>
            <a:r>
              <a:rPr lang="en-US" altLang="zh-CN" sz="1100" dirty="0" err="1">
                <a:hlinkClick r:id="rId4"/>
              </a:rPr>
              <a:t>Achronix</a:t>
            </a:r>
            <a:r>
              <a:rPr lang="en-US" altLang="zh-CN" sz="1100" dirty="0">
                <a:hlinkClick r:id="rId4"/>
              </a:rPr>
              <a:t>: Massive Edge Computing Opportunity and the Fourth FPGA Wave - YouTube</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4" name="图片 13" descr="图形用户界面, 文本&#10;&#10;描述已自动生成">
            <a:extLst>
              <a:ext uri="{FF2B5EF4-FFF2-40B4-BE49-F238E27FC236}">
                <a16:creationId xmlns:a16="http://schemas.microsoft.com/office/drawing/2014/main" id="{A0749488-126B-402C-B074-B1AEF47157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7712" y="1708788"/>
            <a:ext cx="6097978" cy="2549188"/>
          </a:xfrm>
          <a:prstGeom prst="rect">
            <a:avLst/>
          </a:prstGeom>
        </p:spPr>
      </p:pic>
      <p:pic>
        <p:nvPicPr>
          <p:cNvPr id="17" name="图片 16" descr="图表&#10;&#10;描述已自动生成">
            <a:extLst>
              <a:ext uri="{FF2B5EF4-FFF2-40B4-BE49-F238E27FC236}">
                <a16:creationId xmlns:a16="http://schemas.microsoft.com/office/drawing/2014/main" id="{480614EC-8C9B-4FC8-96FF-7CD0AB59BD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6036" y="1365365"/>
            <a:ext cx="4036703" cy="2892611"/>
          </a:xfrm>
          <a:prstGeom prst="rect">
            <a:avLst/>
          </a:prstGeom>
        </p:spPr>
      </p:pic>
    </p:spTree>
    <p:extLst>
      <p:ext uri="{BB962C8B-B14F-4D97-AF65-F5344CB8AC3E}">
        <p14:creationId xmlns:p14="http://schemas.microsoft.com/office/powerpoint/2010/main" val="1032341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7" name="矩形 16">
            <a:extLst>
              <a:ext uri="{FF2B5EF4-FFF2-40B4-BE49-F238E27FC236}">
                <a16:creationId xmlns:a16="http://schemas.microsoft.com/office/drawing/2014/main" id="{3E0B2FC6-9C09-44D6-8EB0-C213E7B9FBD7}"/>
              </a:ext>
            </a:extLst>
          </p:cNvPr>
          <p:cNvSpPr/>
          <p:nvPr/>
        </p:nvSpPr>
        <p:spPr>
          <a:xfrm>
            <a:off x="1109217" y="768102"/>
            <a:ext cx="2959849"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Attention in Transformers</a:t>
            </a:r>
          </a:p>
        </p:txBody>
      </p:sp>
      <p:pic>
        <p:nvPicPr>
          <p:cNvPr id="18" name="图片 17">
            <a:extLst>
              <a:ext uri="{FF2B5EF4-FFF2-40B4-BE49-F238E27FC236}">
                <a16:creationId xmlns:a16="http://schemas.microsoft.com/office/drawing/2014/main" id="{BCAA99D8-4D48-49BD-B1C9-A5BB30C01632}"/>
              </a:ext>
            </a:extLst>
          </p:cNvPr>
          <p:cNvPicPr>
            <a:picLocks noChangeAspect="1"/>
          </p:cNvPicPr>
          <p:nvPr/>
        </p:nvPicPr>
        <p:blipFill rotWithShape="1">
          <a:blip r:embed="rId2"/>
          <a:srcRect r="1162" b="2888"/>
          <a:stretch/>
        </p:blipFill>
        <p:spPr>
          <a:xfrm>
            <a:off x="1410527" y="1813613"/>
            <a:ext cx="4835598" cy="895467"/>
          </a:xfrm>
          <a:prstGeom prst="rect">
            <a:avLst/>
          </a:prstGeom>
        </p:spPr>
      </p:pic>
      <p:pic>
        <p:nvPicPr>
          <p:cNvPr id="20" name="图片 19">
            <a:extLst>
              <a:ext uri="{FF2B5EF4-FFF2-40B4-BE49-F238E27FC236}">
                <a16:creationId xmlns:a16="http://schemas.microsoft.com/office/drawing/2014/main" id="{877E4973-C7F6-4805-93AC-D17330BB911A}"/>
              </a:ext>
            </a:extLst>
          </p:cNvPr>
          <p:cNvPicPr>
            <a:picLocks noChangeAspect="1"/>
          </p:cNvPicPr>
          <p:nvPr/>
        </p:nvPicPr>
        <p:blipFill>
          <a:blip r:embed="rId3"/>
          <a:stretch>
            <a:fillRect/>
          </a:stretch>
        </p:blipFill>
        <p:spPr>
          <a:xfrm>
            <a:off x="1260403" y="3073973"/>
            <a:ext cx="5044864" cy="1586330"/>
          </a:xfrm>
          <a:prstGeom prst="rect">
            <a:avLst/>
          </a:prstGeom>
        </p:spPr>
      </p:pic>
    </p:spTree>
    <p:extLst>
      <p:ext uri="{BB962C8B-B14F-4D97-AF65-F5344CB8AC3E}">
        <p14:creationId xmlns:p14="http://schemas.microsoft.com/office/powerpoint/2010/main" val="29588593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应用市场</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F4548A10-9564-99A8-39C3-90317E7CD60D}"/>
              </a:ext>
            </a:extLst>
          </p:cNvPr>
          <p:cNvSpPr txBox="1"/>
          <p:nvPr/>
        </p:nvSpPr>
        <p:spPr>
          <a:xfrm>
            <a:off x="636801" y="6478953"/>
            <a:ext cx="10129833" cy="261610"/>
          </a:xfrm>
          <a:prstGeom prst="rect">
            <a:avLst/>
          </a:prstGeom>
          <a:noFill/>
        </p:spPr>
        <p:txBody>
          <a:bodyPr wrap="square">
            <a:spAutoFit/>
          </a:bodyPr>
          <a:lstStyle/>
          <a:p>
            <a:r>
              <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rPr>
              <a:t>C. Xu _et al_., "The Case for FPGA-Based Edge Computing," in _IEEE Transactions on Mobile Computing_, vol. 21, no. 7, pp. 2610-2619, 1 July 202</a:t>
            </a:r>
            <a:r>
              <a:rPr lang="en-US" altLang="zh-CN" sz="1100" i="1" dirty="0">
                <a:solidFill>
                  <a:schemeClr val="tx1">
                    <a:lumMod val="50000"/>
                    <a:lumOff val="50000"/>
                  </a:schemeClr>
                </a:solidFill>
                <a:latin typeface="微软雅黑" panose="020B0503020204020204" pitchFamily="34" charset="-122"/>
                <a:ea typeface="微软雅黑" panose="020B0503020204020204" pitchFamily="34" charset="-122"/>
              </a:rPr>
              <a:t>2</a:t>
            </a:r>
            <a:endPar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0831EAE9-E51A-42DF-9ECE-0B73D8DC4C99}"/>
              </a:ext>
            </a:extLst>
          </p:cNvPr>
          <p:cNvSpPr txBox="1"/>
          <p:nvPr/>
        </p:nvSpPr>
        <p:spPr>
          <a:xfrm>
            <a:off x="1017712" y="857534"/>
            <a:ext cx="8826932" cy="677108"/>
          </a:xfrm>
          <a:prstGeom prst="rect">
            <a:avLst/>
          </a:prstGeom>
          <a:noFill/>
        </p:spPr>
        <p:txBody>
          <a:bodyPr wrap="square">
            <a:spAutoFit/>
          </a:bodyPr>
          <a:lstStyle/>
          <a:p>
            <a:r>
              <a:rPr lang="en-US" altLang="zh-CN" sz="1600" b="1" dirty="0" err="1">
                <a:solidFill>
                  <a:schemeClr val="tx1">
                    <a:lumMod val="50000"/>
                    <a:lumOff val="50000"/>
                  </a:schemeClr>
                </a:solidFill>
                <a:latin typeface="微软雅黑" panose="020B0503020204020204" pitchFamily="34" charset="-122"/>
                <a:ea typeface="微软雅黑" panose="020B0503020204020204" pitchFamily="34" charset="-122"/>
              </a:rPr>
              <a:t>Achronix</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100" dirty="0" err="1">
                <a:hlinkClick r:id="rId3"/>
              </a:rPr>
              <a:t>Achronix</a:t>
            </a:r>
            <a:r>
              <a:rPr lang="en-US" altLang="zh-CN" sz="1100" dirty="0">
                <a:hlinkClick r:id="rId3"/>
              </a:rPr>
              <a:t> Semiconductor Corporation | </a:t>
            </a:r>
            <a:r>
              <a:rPr lang="en-US" altLang="zh-CN" sz="1100" dirty="0" err="1">
                <a:hlinkClick r:id="rId3"/>
              </a:rPr>
              <a:t>Achronix</a:t>
            </a:r>
            <a:r>
              <a:rPr lang="en-US" altLang="zh-CN" sz="1100" dirty="0">
                <a:hlinkClick r:id="rId3"/>
              </a:rPr>
              <a:t> Semiconductor Corporation</a:t>
            </a:r>
            <a:endParaRPr lang="en-US" altLang="zh-CN" sz="1100" dirty="0"/>
          </a:p>
          <a:p>
            <a:r>
              <a:rPr lang="en-US" altLang="zh-CN" sz="1100" dirty="0" err="1">
                <a:hlinkClick r:id="rId4"/>
              </a:rPr>
              <a:t>Achronix</a:t>
            </a:r>
            <a:r>
              <a:rPr lang="en-US" altLang="zh-CN" sz="1100" dirty="0">
                <a:hlinkClick r:id="rId4"/>
              </a:rPr>
              <a:t>: Massive Edge Computing Opportunity and the Fourth FPGA Wave - YouTube</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4" name="图片 13" descr="图形用户界面, 文本&#10;&#10;描述已自动生成">
            <a:extLst>
              <a:ext uri="{FF2B5EF4-FFF2-40B4-BE49-F238E27FC236}">
                <a16:creationId xmlns:a16="http://schemas.microsoft.com/office/drawing/2014/main" id="{A0749488-126B-402C-B074-B1AEF47157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7712" y="1708788"/>
            <a:ext cx="6097978" cy="2549188"/>
          </a:xfrm>
          <a:prstGeom prst="rect">
            <a:avLst/>
          </a:prstGeom>
        </p:spPr>
      </p:pic>
      <p:pic>
        <p:nvPicPr>
          <p:cNvPr id="17" name="图片 16" descr="图表&#10;&#10;描述已自动生成">
            <a:extLst>
              <a:ext uri="{FF2B5EF4-FFF2-40B4-BE49-F238E27FC236}">
                <a16:creationId xmlns:a16="http://schemas.microsoft.com/office/drawing/2014/main" id="{480614EC-8C9B-4FC8-96FF-7CD0AB59BD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6036" y="1365365"/>
            <a:ext cx="4036703" cy="2892611"/>
          </a:xfrm>
          <a:prstGeom prst="rect">
            <a:avLst/>
          </a:prstGeom>
        </p:spPr>
      </p:pic>
    </p:spTree>
    <p:extLst>
      <p:ext uri="{BB962C8B-B14F-4D97-AF65-F5344CB8AC3E}">
        <p14:creationId xmlns:p14="http://schemas.microsoft.com/office/powerpoint/2010/main" val="424905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68" y="1162798"/>
            <a:ext cx="12097732" cy="3181833"/>
          </a:xfrm>
          <a:prstGeom prst="rect">
            <a:avLst/>
          </a:prstGeom>
          <a:noFill/>
        </p:spPr>
        <p:txBody>
          <a:bodyPr wrap="square" rtlCol="0">
            <a:spAutoFit/>
          </a:bodyPr>
          <a:lstStyle/>
          <a:p>
            <a:pPr algn="l">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贾芝婷</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朱蔓莉</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王文礼</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边缘计算迁移策略研究</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[J].</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河北省科学院学报</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,2021,38(02):1-7+16.DOI:10.16191/j.cnki.hbkx.2021.02.001.</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[2]Doyle, J., Shorten, R., &amp; </a:t>
            </a:r>
            <a:r>
              <a:rPr lang="en-US" altLang="zh-CN" sz="1400" kern="100" dirty="0" err="1">
                <a:latin typeface="等线" panose="02010600030101010101" pitchFamily="2" charset="-122"/>
                <a:ea typeface="等线" panose="02010600030101010101" pitchFamily="2" charset="-122"/>
                <a:cs typeface="Times New Roman" panose="02020603050405020304" pitchFamily="18" charset="0"/>
              </a:rPr>
              <a:t>O'Mahony</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D, Stratus: Load Balancing the Cloud for Carbon Emissions Control., IEEE Transactions on Cloud Computing, 1, 1, 2013</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[3]</a:t>
            </a:r>
            <a:r>
              <a:rPr lang="zh-CN" altLang="en-US" sz="1400" kern="100" dirty="0">
                <a:latin typeface="等线" panose="02010600030101010101" pitchFamily="2" charset="-122"/>
                <a:ea typeface="等线" panose="02010600030101010101" pitchFamily="2" charset="-122"/>
                <a:cs typeface="Times New Roman" panose="02020603050405020304" pitchFamily="18" charset="0"/>
              </a:rPr>
              <a:t>李舟军，范宇，吴贤杰．面向自然语言处理的预训练技术研究综述</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1400" kern="100" dirty="0">
                <a:latin typeface="等线" panose="02010600030101010101" pitchFamily="2" charset="-122"/>
                <a:ea typeface="等线" panose="02010600030101010101" pitchFamily="2" charset="-122"/>
                <a:cs typeface="Times New Roman" panose="02020603050405020304" pitchFamily="18" charset="0"/>
              </a:rPr>
              <a:t>Ｊ</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1400" kern="100" dirty="0">
                <a:latin typeface="等线" panose="02010600030101010101" pitchFamily="2" charset="-122"/>
                <a:ea typeface="等线" panose="02010600030101010101" pitchFamily="2" charset="-122"/>
                <a:cs typeface="Times New Roman" panose="02020603050405020304" pitchFamily="18" charset="0"/>
              </a:rPr>
              <a:t>计算机科学</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,2020,47(3):162-173.</a:t>
            </a:r>
            <a:br>
              <a:rPr lang="en-US" altLang="zh-CN" sz="1400" dirty="0"/>
            </a:b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[4]J. Liu, Y. Mao, J. Zhang and K. B. </a:t>
            </a:r>
            <a:r>
              <a:rPr lang="en-US" altLang="zh-CN" sz="1400" kern="100" dirty="0" err="1">
                <a:latin typeface="等线" panose="02010600030101010101" pitchFamily="2" charset="-122"/>
                <a:ea typeface="等线" panose="02010600030101010101" pitchFamily="2" charset="-122"/>
                <a:cs typeface="Times New Roman" panose="02020603050405020304" pitchFamily="18" charset="0"/>
              </a:rPr>
              <a:t>Letaief</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"Delay-optimal computation task scheduling for mobile-edge computing systems," 2016 IEEE International Symposium on Information Theory (ISIT), 2016, pp. 1451-1455, </a:t>
            </a:r>
            <a:r>
              <a:rPr lang="en-US" altLang="zh-CN" sz="1400" kern="100" dirty="0" err="1">
                <a:latin typeface="等线" panose="02010600030101010101" pitchFamily="2" charset="-122"/>
                <a:ea typeface="等线" panose="02010600030101010101" pitchFamily="2" charset="-122"/>
                <a:cs typeface="Times New Roman" panose="02020603050405020304" pitchFamily="18" charset="0"/>
              </a:rPr>
              <a:t>doi</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10.1109/ISIT.2016.7541539.</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sz="1400" dirty="0"/>
              <a:t>[5]W. </a:t>
            </a:r>
            <a:r>
              <a:rPr lang="en-US" altLang="zh-CN" sz="1400" dirty="0" err="1"/>
              <a:t>Yu,F</a:t>
            </a:r>
            <a:r>
              <a:rPr lang="en-US" altLang="zh-CN" sz="1400" dirty="0"/>
              <a:t>. Liang, </a:t>
            </a:r>
            <a:r>
              <a:rPr lang="en-US" altLang="zh-CN" sz="1400" dirty="0" err="1"/>
              <a:t>X.He</a:t>
            </a:r>
            <a:r>
              <a:rPr lang="en-US" altLang="zh-CN" sz="1400" dirty="0"/>
              <a:t>, et al. A survey on the Edge Computing for the </a:t>
            </a:r>
            <a:r>
              <a:rPr lang="en-US" altLang="zh-CN" sz="1400" dirty="0" err="1"/>
              <a:t>intermnet</a:t>
            </a:r>
            <a:r>
              <a:rPr lang="en-US" altLang="zh-CN" sz="1400" dirty="0"/>
              <a:t> of things[J].IEEE Access, 2018,6(2): 6900-6919</a:t>
            </a:r>
          </a:p>
          <a:p>
            <a:pPr>
              <a:lnSpc>
                <a:spcPct val="150000"/>
              </a:lnSpc>
            </a:pPr>
            <a:r>
              <a:rPr lang="en-US" altLang="zh-CN" sz="1400" dirty="0"/>
              <a:t>[6]Yi Lu, </a:t>
            </a:r>
            <a:r>
              <a:rPr lang="en-US" altLang="zh-CN" sz="1400" dirty="0" err="1"/>
              <a:t>Qiaomin</a:t>
            </a:r>
            <a:r>
              <a:rPr lang="en-US" altLang="zh-CN" sz="1400" dirty="0"/>
              <a:t> </a:t>
            </a:r>
            <a:r>
              <a:rPr lang="en-US" altLang="zh-CN" sz="1400" dirty="0" err="1"/>
              <a:t>Xie</a:t>
            </a:r>
            <a:r>
              <a:rPr lang="en-US" altLang="zh-CN" sz="1400" dirty="0"/>
              <a:t>, Gabriel </a:t>
            </a:r>
            <a:r>
              <a:rPr lang="en-US" altLang="zh-CN" sz="1400" dirty="0" err="1"/>
              <a:t>Kliot</a:t>
            </a:r>
            <a:r>
              <a:rPr lang="en-US" altLang="zh-CN" sz="1400" dirty="0"/>
              <a:t>, Alan Geller, James R. Larus, and Albert Greenberg. 2011. Join-Idle-Queue: A novel load balancing algorithm for dynamically scalable web services. Perform. Eval. 68, 11 (November, 2011), 1056–1071. </a:t>
            </a:r>
            <a:r>
              <a:rPr lang="en-US" altLang="zh-CN" sz="1400" dirty="0" err="1"/>
              <a:t>DOI:https</a:t>
            </a:r>
            <a:r>
              <a:rPr lang="en-US" altLang="zh-CN" sz="1400" dirty="0"/>
              <a:t>://doi.org/10.1016/j.peva.2011.07.015</a:t>
            </a:r>
          </a:p>
          <a:p>
            <a:pPr>
              <a:lnSpc>
                <a:spcPct val="150000"/>
              </a:lnSpc>
            </a:pPr>
            <a:r>
              <a:rPr lang="en-US" altLang="zh-CN" sz="1400" dirty="0"/>
              <a:t>[7] 0. </a:t>
            </a:r>
            <a:r>
              <a:rPr lang="en-US" altLang="zh-CN" sz="1400" dirty="0" err="1"/>
              <a:t>Salman,I</a:t>
            </a:r>
            <a:r>
              <a:rPr lang="en-US" altLang="zh-CN" sz="1400" dirty="0"/>
              <a:t>. </a:t>
            </a:r>
            <a:r>
              <a:rPr lang="en-US" altLang="zh-CN" sz="1400" dirty="0" err="1"/>
              <a:t>Elhajj</a:t>
            </a:r>
            <a:r>
              <a:rPr lang="en-US" altLang="zh-CN" sz="1400" dirty="0"/>
              <a:t>, </a:t>
            </a:r>
            <a:r>
              <a:rPr lang="en-US" altLang="zh-CN" sz="1400" dirty="0" err="1"/>
              <a:t>A.Kayssi</a:t>
            </a:r>
            <a:r>
              <a:rPr lang="en-US" altLang="zh-CN" sz="1400" dirty="0"/>
              <a:t>, et al. Edge Computing enabling the </a:t>
            </a:r>
            <a:r>
              <a:rPr lang="en-US" altLang="zh-CN" sz="1400" dirty="0" err="1"/>
              <a:t>Intermet</a:t>
            </a:r>
            <a:r>
              <a:rPr lang="en-US" altLang="zh-CN" sz="1400" dirty="0"/>
              <a:t> of Things[C]. 2nd World Forum on Internet of Things (WF-IOT), 2015,603-608</a:t>
            </a:r>
          </a:p>
          <a:p>
            <a:pPr>
              <a:lnSpc>
                <a:spcPct val="150000"/>
              </a:lnSpc>
            </a:pPr>
            <a:r>
              <a:rPr lang="en-US" altLang="zh-CN" sz="1400" dirty="0"/>
              <a:t>[8]</a:t>
            </a:r>
            <a:r>
              <a:rPr lang="zh-CN" altLang="zh-CN" sz="1400" dirty="0"/>
              <a:t>张文杰</a:t>
            </a:r>
            <a:r>
              <a:rPr lang="en-US" altLang="zh-CN" sz="1400" dirty="0"/>
              <a:t>. </a:t>
            </a:r>
            <a:r>
              <a:rPr lang="zh-CN" altLang="zh-CN" sz="1400" dirty="0"/>
              <a:t>移动边缘计算中低能耗的基站群协作处理任务策略研究</a:t>
            </a:r>
            <a:r>
              <a:rPr lang="en-US" altLang="zh-CN" sz="1400" dirty="0"/>
              <a:t>[D].</a:t>
            </a:r>
            <a:r>
              <a:rPr lang="zh-CN" altLang="zh-CN" sz="1400" dirty="0"/>
              <a:t>合肥工业大学</a:t>
            </a:r>
            <a:r>
              <a:rPr lang="en-US" altLang="zh-CN" sz="1400" dirty="0"/>
              <a:t>,2019.</a:t>
            </a:r>
            <a:endParaRPr lang="zh-CN" altLang="zh-CN" sz="1400" dirty="0"/>
          </a:p>
        </p:txBody>
      </p:sp>
      <p:sp>
        <p:nvSpPr>
          <p:cNvPr id="3" name="文本框 2"/>
          <p:cNvSpPr txBox="1"/>
          <p:nvPr/>
        </p:nvSpPr>
        <p:spPr>
          <a:xfrm>
            <a:off x="4461934" y="313267"/>
            <a:ext cx="3416320" cy="646331"/>
          </a:xfrm>
          <a:prstGeom prst="rect">
            <a:avLst/>
          </a:prstGeom>
          <a:noFill/>
        </p:spPr>
        <p:txBody>
          <a:bodyPr wrap="none" rtlCol="0">
            <a:spAutoFit/>
          </a:bodyPr>
          <a:lstStyle/>
          <a:p>
            <a:r>
              <a:rPr lang="zh-CN" altLang="en-US" sz="3600" b="1" dirty="0">
                <a:solidFill>
                  <a:srgbClr val="1C50A2"/>
                </a:solidFill>
              </a:rPr>
              <a:t>附录：参考文献</a:t>
            </a:r>
          </a:p>
        </p:txBody>
      </p:sp>
    </p:spTree>
    <p:extLst>
      <p:ext uri="{BB962C8B-B14F-4D97-AF65-F5344CB8AC3E}">
        <p14:creationId xmlns:p14="http://schemas.microsoft.com/office/powerpoint/2010/main" val="1447281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73DE44BA-DE4C-4CDD-93E7-7206EC13989D}"/>
              </a:ext>
            </a:extLst>
          </p:cNvPr>
          <p:cNvGraphicFramePr>
            <a:graphicFrameLocks noGrp="1"/>
          </p:cNvGraphicFramePr>
          <p:nvPr>
            <p:extLst>
              <p:ext uri="{D42A27DB-BD31-4B8C-83A1-F6EECF244321}">
                <p14:modId xmlns:p14="http://schemas.microsoft.com/office/powerpoint/2010/main" val="3356570950"/>
              </p:ext>
            </p:extLst>
          </p:nvPr>
        </p:nvGraphicFramePr>
        <p:xfrm>
          <a:off x="1588116" y="1429305"/>
          <a:ext cx="6502400" cy="25908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11493911"/>
                    </a:ext>
                  </a:extLst>
                </a:gridCol>
                <a:gridCol w="1625600">
                  <a:extLst>
                    <a:ext uri="{9D8B030D-6E8A-4147-A177-3AD203B41FA5}">
                      <a16:colId xmlns:a16="http://schemas.microsoft.com/office/drawing/2014/main" val="1693087129"/>
                    </a:ext>
                  </a:extLst>
                </a:gridCol>
                <a:gridCol w="1625600">
                  <a:extLst>
                    <a:ext uri="{9D8B030D-6E8A-4147-A177-3AD203B41FA5}">
                      <a16:colId xmlns:a16="http://schemas.microsoft.com/office/drawing/2014/main" val="3956942956"/>
                    </a:ext>
                  </a:extLst>
                </a:gridCol>
                <a:gridCol w="1625600">
                  <a:extLst>
                    <a:ext uri="{9D8B030D-6E8A-4147-A177-3AD203B41FA5}">
                      <a16:colId xmlns:a16="http://schemas.microsoft.com/office/drawing/2014/main" val="2193584149"/>
                    </a:ext>
                  </a:extLst>
                </a:gridCol>
              </a:tblGrid>
              <a:tr h="273761">
                <a:tc gridSpan="2">
                  <a:txBody>
                    <a:bodyPr/>
                    <a:lstStyle/>
                    <a:p>
                      <a:pPr algn="ctr"/>
                      <a:r>
                        <a:rPr lang="zh-CN" altLang="en-US" dirty="0"/>
                        <a:t>逻辑电路</a:t>
                      </a:r>
                    </a:p>
                  </a:txBody>
                  <a:tcPr/>
                </a:tc>
                <a:tc hMerge="1">
                  <a:txBody>
                    <a:bodyPr/>
                    <a:lstStyle/>
                    <a:p>
                      <a:endParaRPr lang="zh-CN" altLang="en-US" dirty="0"/>
                    </a:p>
                  </a:txBody>
                  <a:tcPr/>
                </a:tc>
                <a:tc gridSpan="2">
                  <a:txBody>
                    <a:bodyPr/>
                    <a:lstStyle/>
                    <a:p>
                      <a:pPr algn="ctr"/>
                      <a:r>
                        <a:rPr lang="en-US" altLang="zh-CN" dirty="0"/>
                        <a:t>LUT</a:t>
                      </a:r>
                      <a:r>
                        <a:rPr lang="zh-CN" altLang="en-US" dirty="0"/>
                        <a:t>表</a:t>
                      </a:r>
                    </a:p>
                  </a:txBody>
                  <a:tcPr/>
                </a:tc>
                <a:tc hMerge="1">
                  <a:txBody>
                    <a:bodyPr/>
                    <a:lstStyle/>
                    <a:p>
                      <a:endParaRPr lang="zh-CN" altLang="en-US" dirty="0"/>
                    </a:p>
                  </a:txBody>
                  <a:tcPr/>
                </a:tc>
                <a:extLst>
                  <a:ext uri="{0D108BD9-81ED-4DB2-BD59-A6C34878D82A}">
                    <a16:rowId xmlns:a16="http://schemas.microsoft.com/office/drawing/2014/main" val="786488775"/>
                  </a:ext>
                </a:extLst>
              </a:tr>
              <a:tr h="370840">
                <a:tc>
                  <a:txBody>
                    <a:bodyPr/>
                    <a:lstStyle/>
                    <a:p>
                      <a:pPr algn="ctr"/>
                      <a:r>
                        <a:rPr lang="en-US" altLang="zh-CN" sz="1800" dirty="0"/>
                        <a:t>INPUT</a:t>
                      </a:r>
                      <a:endParaRPr lang="zh-CN" altLang="en-US" sz="1800" dirty="0"/>
                    </a:p>
                  </a:txBody>
                  <a:tcPr/>
                </a:tc>
                <a:tc>
                  <a:txBody>
                    <a:bodyPr/>
                    <a:lstStyle/>
                    <a:p>
                      <a:r>
                        <a:rPr lang="en-US" altLang="zh-CN" dirty="0"/>
                        <a:t>OUTPUT</a:t>
                      </a:r>
                      <a:endParaRPr lang="zh-CN" altLang="en-US" dirty="0"/>
                    </a:p>
                  </a:txBody>
                  <a:tcPr/>
                </a:tc>
                <a:tc>
                  <a:txBody>
                    <a:bodyPr/>
                    <a:lstStyle/>
                    <a:p>
                      <a:pPr algn="ctr"/>
                      <a:r>
                        <a:rPr lang="en-US" altLang="zh-CN" dirty="0"/>
                        <a:t>ADDRESS</a:t>
                      </a:r>
                      <a:endParaRPr lang="zh-CN" altLang="en-US" dirty="0"/>
                    </a:p>
                  </a:txBody>
                  <a:tcPr/>
                </a:tc>
                <a:tc>
                  <a:txBody>
                    <a:bodyPr/>
                    <a:lstStyle/>
                    <a:p>
                      <a:pPr algn="ctr"/>
                      <a:r>
                        <a:rPr lang="en-US" altLang="zh-CN" dirty="0"/>
                        <a:t>DATA</a:t>
                      </a:r>
                      <a:endParaRPr lang="zh-CN" altLang="en-US" dirty="0"/>
                    </a:p>
                  </a:txBody>
                  <a:tcPr/>
                </a:tc>
                <a:extLst>
                  <a:ext uri="{0D108BD9-81ED-4DB2-BD59-A6C34878D82A}">
                    <a16:rowId xmlns:a16="http://schemas.microsoft.com/office/drawing/2014/main" val="132608875"/>
                  </a:ext>
                </a:extLst>
              </a:tr>
              <a:tr h="370840">
                <a:tc>
                  <a:txBody>
                    <a:bodyPr/>
                    <a:lstStyle/>
                    <a:p>
                      <a:r>
                        <a:rPr lang="en-US" altLang="zh-CN" dirty="0"/>
                        <a:t>0000</a:t>
                      </a:r>
                      <a:endParaRPr lang="zh-CN" altLang="en-US" dirty="0"/>
                    </a:p>
                  </a:txBody>
                  <a:tcPr/>
                </a:tc>
                <a:tc>
                  <a:txBody>
                    <a:bodyPr/>
                    <a:lstStyle/>
                    <a:p>
                      <a:r>
                        <a:rPr lang="en-US" altLang="zh-CN" dirty="0"/>
                        <a:t>0</a:t>
                      </a:r>
                      <a:endParaRPr lang="zh-CN" altLang="en-US" dirty="0"/>
                    </a:p>
                  </a:txBody>
                  <a:tcPr/>
                </a:tc>
                <a:tc>
                  <a:txBody>
                    <a:bodyPr/>
                    <a:lstStyle/>
                    <a:p>
                      <a:r>
                        <a:rPr lang="en-US" altLang="zh-CN" dirty="0"/>
                        <a:t>0000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2972815241"/>
                  </a:ext>
                </a:extLst>
              </a:tr>
              <a:tr h="370840">
                <a:tc>
                  <a:txBody>
                    <a:bodyPr/>
                    <a:lstStyle/>
                    <a:p>
                      <a:r>
                        <a:rPr lang="en-US" altLang="zh-CN" dirty="0"/>
                        <a:t>0001</a:t>
                      </a:r>
                      <a:endParaRPr lang="zh-CN" altLang="en-US" dirty="0"/>
                    </a:p>
                  </a:txBody>
                  <a:tcPr/>
                </a:tc>
                <a:tc>
                  <a:txBody>
                    <a:bodyPr/>
                    <a:lstStyle/>
                    <a:p>
                      <a:r>
                        <a:rPr lang="en-US" altLang="zh-CN" dirty="0"/>
                        <a:t>1</a:t>
                      </a:r>
                      <a:endParaRPr lang="zh-CN" altLang="en-US" dirty="0"/>
                    </a:p>
                  </a:txBody>
                  <a:tcPr/>
                </a:tc>
                <a:tc>
                  <a:txBody>
                    <a:bodyPr/>
                    <a:lstStyle/>
                    <a:p>
                      <a:r>
                        <a:rPr lang="en-US" altLang="zh-CN" dirty="0"/>
                        <a:t>0001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3659341627"/>
                  </a:ext>
                </a:extLst>
              </a:tr>
              <a:tr h="370840">
                <a:tc>
                  <a:txBody>
                    <a:bodyPr/>
                    <a:lstStyle/>
                    <a:p>
                      <a:r>
                        <a:rPr lang="en-US" altLang="zh-CN" dirty="0"/>
                        <a:t>0010</a:t>
                      </a:r>
                      <a:endParaRPr lang="zh-CN" altLang="en-US" dirty="0"/>
                    </a:p>
                  </a:txBody>
                  <a:tcPr/>
                </a:tc>
                <a:tc>
                  <a:txBody>
                    <a:bodyPr/>
                    <a:lstStyle/>
                    <a:p>
                      <a:r>
                        <a:rPr lang="en-US" altLang="zh-CN" dirty="0"/>
                        <a:t>0</a:t>
                      </a:r>
                      <a:endParaRPr lang="zh-CN" altLang="en-US" dirty="0"/>
                    </a:p>
                  </a:txBody>
                  <a:tcPr/>
                </a:tc>
                <a:tc>
                  <a:txBody>
                    <a:bodyPr/>
                    <a:lstStyle/>
                    <a:p>
                      <a:r>
                        <a:rPr lang="en-US" altLang="zh-CN" dirty="0"/>
                        <a:t>0010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3944220186"/>
                  </a:ext>
                </a:extLst>
              </a:tr>
              <a:tr h="370840">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3468484300"/>
                  </a:ext>
                </a:extLst>
              </a:tr>
              <a:tr h="370840">
                <a:tc>
                  <a:txBody>
                    <a:bodyPr/>
                    <a:lstStyle/>
                    <a:p>
                      <a:r>
                        <a:rPr lang="en-US" altLang="zh-CN" dirty="0"/>
                        <a:t>1111</a:t>
                      </a:r>
                      <a:endParaRPr lang="zh-CN" altLang="en-US" dirty="0"/>
                    </a:p>
                  </a:txBody>
                  <a:tcPr/>
                </a:tc>
                <a:tc>
                  <a:txBody>
                    <a:bodyPr/>
                    <a:lstStyle/>
                    <a:p>
                      <a:r>
                        <a:rPr lang="en-US" altLang="zh-CN" dirty="0"/>
                        <a:t>1</a:t>
                      </a:r>
                      <a:endParaRPr lang="zh-CN" altLang="en-US" dirty="0"/>
                    </a:p>
                  </a:txBody>
                  <a:tcPr/>
                </a:tc>
                <a:tc>
                  <a:txBody>
                    <a:bodyPr/>
                    <a:lstStyle/>
                    <a:p>
                      <a:r>
                        <a:rPr lang="en-US" altLang="zh-CN" dirty="0"/>
                        <a:t>1111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2116650635"/>
                  </a:ext>
                </a:extLst>
              </a:tr>
            </a:tbl>
          </a:graphicData>
        </a:graphic>
      </p:graphicFrame>
    </p:spTree>
    <p:extLst>
      <p:ext uri="{BB962C8B-B14F-4D97-AF65-F5344CB8AC3E}">
        <p14:creationId xmlns:p14="http://schemas.microsoft.com/office/powerpoint/2010/main" val="2946993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A8BAB62E-3FCC-425F-8F88-F8CC7D1BD6A6}"/>
              </a:ext>
            </a:extLst>
          </p:cNvPr>
          <p:cNvSpPr/>
          <p:nvPr/>
        </p:nvSpPr>
        <p:spPr>
          <a:xfrm>
            <a:off x="2805341" y="1216239"/>
            <a:ext cx="230893" cy="213064"/>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F399C501-895C-46A5-A84E-C99932E540E8}"/>
              </a:ext>
            </a:extLst>
          </p:cNvPr>
          <p:cNvSpPr/>
          <p:nvPr/>
        </p:nvSpPr>
        <p:spPr>
          <a:xfrm>
            <a:off x="2805336" y="1602787"/>
            <a:ext cx="230893" cy="213064"/>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D90AEDFE-26FD-4455-A8D6-DCF931371289}"/>
              </a:ext>
            </a:extLst>
          </p:cNvPr>
          <p:cNvSpPr/>
          <p:nvPr/>
        </p:nvSpPr>
        <p:spPr>
          <a:xfrm>
            <a:off x="2805336" y="1989335"/>
            <a:ext cx="230893" cy="213064"/>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BFFE58F-4039-452F-9605-22AF73C3BD50}"/>
              </a:ext>
            </a:extLst>
          </p:cNvPr>
          <p:cNvSpPr/>
          <p:nvPr/>
        </p:nvSpPr>
        <p:spPr>
          <a:xfrm>
            <a:off x="2807658" y="2375883"/>
            <a:ext cx="230893" cy="213064"/>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36769873-B1EF-4587-8EE5-EBABB2222449}"/>
              </a:ext>
            </a:extLst>
          </p:cNvPr>
          <p:cNvSpPr/>
          <p:nvPr/>
        </p:nvSpPr>
        <p:spPr>
          <a:xfrm>
            <a:off x="2812736" y="2762431"/>
            <a:ext cx="230893" cy="213064"/>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2EB43A35-7092-47AC-BDD4-F38BD3801195}"/>
              </a:ext>
            </a:extLst>
          </p:cNvPr>
          <p:cNvSpPr/>
          <p:nvPr/>
        </p:nvSpPr>
        <p:spPr>
          <a:xfrm>
            <a:off x="4057092" y="1519559"/>
            <a:ext cx="230893" cy="213064"/>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9D94126-9FD6-43B7-9B4A-991BFC6BFB24}"/>
              </a:ext>
            </a:extLst>
          </p:cNvPr>
          <p:cNvSpPr/>
          <p:nvPr/>
        </p:nvSpPr>
        <p:spPr>
          <a:xfrm>
            <a:off x="4057092" y="1969545"/>
            <a:ext cx="230893" cy="213064"/>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E85AC442-EFCE-40A4-A805-2E9A75FBDF35}"/>
              </a:ext>
            </a:extLst>
          </p:cNvPr>
          <p:cNvSpPr/>
          <p:nvPr/>
        </p:nvSpPr>
        <p:spPr>
          <a:xfrm>
            <a:off x="4057092" y="2352579"/>
            <a:ext cx="230893" cy="213064"/>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3F5861E8-AD3B-4FF4-A645-D5CD9E385B44}"/>
              </a:ext>
            </a:extLst>
          </p:cNvPr>
          <p:cNvCxnSpPr>
            <a:cxnSpLocks/>
            <a:stCxn id="2" idx="6"/>
            <a:endCxn id="7" idx="2"/>
          </p:cNvCxnSpPr>
          <p:nvPr/>
        </p:nvCxnSpPr>
        <p:spPr>
          <a:xfrm>
            <a:off x="3036234" y="1322771"/>
            <a:ext cx="1020858" cy="303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8A34E5B-62BB-497D-8AB8-52A3C3A1A489}"/>
              </a:ext>
            </a:extLst>
          </p:cNvPr>
          <p:cNvCxnSpPr>
            <a:cxnSpLocks/>
            <a:stCxn id="2" idx="6"/>
            <a:endCxn id="8" idx="2"/>
          </p:cNvCxnSpPr>
          <p:nvPr/>
        </p:nvCxnSpPr>
        <p:spPr>
          <a:xfrm>
            <a:off x="3036234" y="1322771"/>
            <a:ext cx="1020858" cy="753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EE5A2E94-3D19-47FD-B002-97D1056349B3}"/>
              </a:ext>
            </a:extLst>
          </p:cNvPr>
          <p:cNvCxnSpPr>
            <a:cxnSpLocks/>
            <a:stCxn id="2" idx="6"/>
            <a:endCxn id="9" idx="2"/>
          </p:cNvCxnSpPr>
          <p:nvPr/>
        </p:nvCxnSpPr>
        <p:spPr>
          <a:xfrm>
            <a:off x="3036234" y="1322771"/>
            <a:ext cx="1020858" cy="1136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484510BE-9F09-44B8-BE95-627985A32AA1}"/>
              </a:ext>
            </a:extLst>
          </p:cNvPr>
          <p:cNvCxnSpPr>
            <a:cxnSpLocks/>
            <a:stCxn id="3" idx="6"/>
            <a:endCxn id="7" idx="2"/>
          </p:cNvCxnSpPr>
          <p:nvPr/>
        </p:nvCxnSpPr>
        <p:spPr>
          <a:xfrm flipV="1">
            <a:off x="3036229" y="1626091"/>
            <a:ext cx="1020863" cy="83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14638BF2-908C-4350-BBBD-4F46EE725A8D}"/>
              </a:ext>
            </a:extLst>
          </p:cNvPr>
          <p:cNvCxnSpPr>
            <a:cxnSpLocks/>
            <a:stCxn id="4" idx="6"/>
            <a:endCxn id="7" idx="2"/>
          </p:cNvCxnSpPr>
          <p:nvPr/>
        </p:nvCxnSpPr>
        <p:spPr>
          <a:xfrm flipV="1">
            <a:off x="3036229" y="1626091"/>
            <a:ext cx="1020863" cy="469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E14733AB-2118-45DD-9CDB-EA80D097D456}"/>
              </a:ext>
            </a:extLst>
          </p:cNvPr>
          <p:cNvCxnSpPr>
            <a:cxnSpLocks/>
            <a:stCxn id="5" idx="6"/>
            <a:endCxn id="7" idx="2"/>
          </p:cNvCxnSpPr>
          <p:nvPr/>
        </p:nvCxnSpPr>
        <p:spPr>
          <a:xfrm flipV="1">
            <a:off x="3038551" y="1626091"/>
            <a:ext cx="1018541" cy="856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A333209A-1D63-45A5-BC22-32D1B1F96366}"/>
              </a:ext>
            </a:extLst>
          </p:cNvPr>
          <p:cNvCxnSpPr>
            <a:cxnSpLocks/>
            <a:stCxn id="6" idx="6"/>
            <a:endCxn id="7" idx="2"/>
          </p:cNvCxnSpPr>
          <p:nvPr/>
        </p:nvCxnSpPr>
        <p:spPr>
          <a:xfrm flipV="1">
            <a:off x="3043629" y="1626091"/>
            <a:ext cx="1013463" cy="1242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58AC18DE-CE49-4278-9BCD-C3D7BCC5C09D}"/>
              </a:ext>
            </a:extLst>
          </p:cNvPr>
          <p:cNvCxnSpPr>
            <a:cxnSpLocks/>
            <a:stCxn id="3" idx="6"/>
            <a:endCxn id="8" idx="2"/>
          </p:cNvCxnSpPr>
          <p:nvPr/>
        </p:nvCxnSpPr>
        <p:spPr>
          <a:xfrm>
            <a:off x="3036229" y="1709319"/>
            <a:ext cx="1020863" cy="366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5416988-74D1-4862-B0BF-1996EF17F9E4}"/>
              </a:ext>
            </a:extLst>
          </p:cNvPr>
          <p:cNvCxnSpPr>
            <a:cxnSpLocks/>
            <a:stCxn id="3" idx="6"/>
            <a:endCxn id="9" idx="2"/>
          </p:cNvCxnSpPr>
          <p:nvPr/>
        </p:nvCxnSpPr>
        <p:spPr>
          <a:xfrm>
            <a:off x="3036229" y="1709319"/>
            <a:ext cx="1020863" cy="749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5152B173-B790-4B74-8A54-136484C37F93}"/>
              </a:ext>
            </a:extLst>
          </p:cNvPr>
          <p:cNvCxnSpPr>
            <a:cxnSpLocks/>
            <a:stCxn id="4" idx="6"/>
            <a:endCxn id="8" idx="2"/>
          </p:cNvCxnSpPr>
          <p:nvPr/>
        </p:nvCxnSpPr>
        <p:spPr>
          <a:xfrm flipV="1">
            <a:off x="3036229" y="2076077"/>
            <a:ext cx="1020863" cy="19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88A12789-83C3-44F9-8F0B-4A295FE7FB8F}"/>
              </a:ext>
            </a:extLst>
          </p:cNvPr>
          <p:cNvCxnSpPr>
            <a:cxnSpLocks/>
            <a:stCxn id="4" idx="6"/>
            <a:endCxn id="8" idx="2"/>
          </p:cNvCxnSpPr>
          <p:nvPr/>
        </p:nvCxnSpPr>
        <p:spPr>
          <a:xfrm flipV="1">
            <a:off x="3036229" y="2076077"/>
            <a:ext cx="1020863" cy="19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59B62B4B-AC52-485A-BC66-43120C8BD2C9}"/>
              </a:ext>
            </a:extLst>
          </p:cNvPr>
          <p:cNvCxnSpPr>
            <a:cxnSpLocks/>
            <a:stCxn id="4" idx="6"/>
            <a:endCxn id="9" idx="2"/>
          </p:cNvCxnSpPr>
          <p:nvPr/>
        </p:nvCxnSpPr>
        <p:spPr>
          <a:xfrm>
            <a:off x="3036229" y="2095867"/>
            <a:ext cx="1020863" cy="363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1946E7E0-DE62-470C-B1CB-05CA6349559C}"/>
              </a:ext>
            </a:extLst>
          </p:cNvPr>
          <p:cNvCxnSpPr>
            <a:cxnSpLocks/>
            <a:stCxn id="5" idx="6"/>
            <a:endCxn id="7" idx="2"/>
          </p:cNvCxnSpPr>
          <p:nvPr/>
        </p:nvCxnSpPr>
        <p:spPr>
          <a:xfrm flipV="1">
            <a:off x="3038551" y="1626091"/>
            <a:ext cx="1018541" cy="856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53DFACF7-0192-4DD8-9AA7-6C6FA2C87F81}"/>
              </a:ext>
            </a:extLst>
          </p:cNvPr>
          <p:cNvCxnSpPr>
            <a:cxnSpLocks/>
            <a:stCxn id="5" idx="6"/>
            <a:endCxn id="8" idx="2"/>
          </p:cNvCxnSpPr>
          <p:nvPr/>
        </p:nvCxnSpPr>
        <p:spPr>
          <a:xfrm flipV="1">
            <a:off x="3038551" y="2076077"/>
            <a:ext cx="1018541" cy="406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056579C7-6262-4E99-A7BB-89D2F9368481}"/>
              </a:ext>
            </a:extLst>
          </p:cNvPr>
          <p:cNvCxnSpPr>
            <a:cxnSpLocks/>
            <a:stCxn id="5" idx="6"/>
            <a:endCxn id="9" idx="2"/>
          </p:cNvCxnSpPr>
          <p:nvPr/>
        </p:nvCxnSpPr>
        <p:spPr>
          <a:xfrm flipV="1">
            <a:off x="3038551" y="2459111"/>
            <a:ext cx="1018541" cy="23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5283D0B7-D0BD-4D83-A80E-75D387E70AAB}"/>
              </a:ext>
            </a:extLst>
          </p:cNvPr>
          <p:cNvCxnSpPr>
            <a:cxnSpLocks/>
            <a:stCxn id="6" idx="6"/>
            <a:endCxn id="8" idx="2"/>
          </p:cNvCxnSpPr>
          <p:nvPr/>
        </p:nvCxnSpPr>
        <p:spPr>
          <a:xfrm flipV="1">
            <a:off x="3043629" y="2076077"/>
            <a:ext cx="1013463" cy="792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54DA5CD6-93A1-49E8-8830-8340F7F0286C}"/>
              </a:ext>
            </a:extLst>
          </p:cNvPr>
          <p:cNvCxnSpPr>
            <a:cxnSpLocks/>
            <a:stCxn id="6" idx="6"/>
            <a:endCxn id="9" idx="2"/>
          </p:cNvCxnSpPr>
          <p:nvPr/>
        </p:nvCxnSpPr>
        <p:spPr>
          <a:xfrm flipV="1">
            <a:off x="3043629" y="2459111"/>
            <a:ext cx="1013463" cy="409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80" name="表格 80">
            <a:extLst>
              <a:ext uri="{FF2B5EF4-FFF2-40B4-BE49-F238E27FC236}">
                <a16:creationId xmlns:a16="http://schemas.microsoft.com/office/drawing/2014/main" id="{438C623F-7828-436C-8687-DF8C03DD433C}"/>
              </a:ext>
            </a:extLst>
          </p:cNvPr>
          <p:cNvGraphicFramePr>
            <a:graphicFrameLocks noGrp="1"/>
          </p:cNvGraphicFramePr>
          <p:nvPr>
            <p:extLst>
              <p:ext uri="{D42A27DB-BD31-4B8C-83A1-F6EECF244321}">
                <p14:modId xmlns:p14="http://schemas.microsoft.com/office/powerpoint/2010/main" val="399371175"/>
              </p:ext>
            </p:extLst>
          </p:nvPr>
        </p:nvGraphicFramePr>
        <p:xfrm>
          <a:off x="6280150" y="2233818"/>
          <a:ext cx="1669988" cy="1483360"/>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417497">
                  <a:extLst>
                    <a:ext uri="{9D8B030D-6E8A-4147-A177-3AD203B41FA5}">
                      <a16:colId xmlns:a16="http://schemas.microsoft.com/office/drawing/2014/main" val="2673086806"/>
                    </a:ext>
                  </a:extLst>
                </a:gridCol>
                <a:gridCol w="417497">
                  <a:extLst>
                    <a:ext uri="{9D8B030D-6E8A-4147-A177-3AD203B41FA5}">
                      <a16:colId xmlns:a16="http://schemas.microsoft.com/office/drawing/2014/main" val="4061021494"/>
                    </a:ext>
                  </a:extLst>
                </a:gridCol>
                <a:gridCol w="417497">
                  <a:extLst>
                    <a:ext uri="{9D8B030D-6E8A-4147-A177-3AD203B41FA5}">
                      <a16:colId xmlns:a16="http://schemas.microsoft.com/office/drawing/2014/main" val="4080451232"/>
                    </a:ext>
                  </a:extLst>
                </a:gridCol>
                <a:gridCol w="417497">
                  <a:extLst>
                    <a:ext uri="{9D8B030D-6E8A-4147-A177-3AD203B41FA5}">
                      <a16:colId xmlns:a16="http://schemas.microsoft.com/office/drawing/2014/main" val="2697531638"/>
                    </a:ext>
                  </a:extLst>
                </a:gridCol>
              </a:tblGrid>
              <a:tr h="370840">
                <a:tc>
                  <a:txBody>
                    <a:bodyPr/>
                    <a:lstStyle/>
                    <a:p>
                      <a:pPr algn="ctr"/>
                      <a:r>
                        <a:rPr lang="en-US" altLang="zh-CN" b="0" dirty="0">
                          <a:solidFill>
                            <a:schemeClr val="tx1"/>
                          </a:solidFill>
                        </a:rPr>
                        <a:t>1</a:t>
                      </a:r>
                      <a:endParaRPr lang="zh-CN" alt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b="0" dirty="0">
                          <a:solidFill>
                            <a:schemeClr val="tx1"/>
                          </a:solidFill>
                        </a:rPr>
                        <a:t>1</a:t>
                      </a:r>
                      <a:endParaRPr lang="zh-CN" alt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extLst>
                  <a:ext uri="{0D108BD9-81ED-4DB2-BD59-A6C34878D82A}">
                    <a16:rowId xmlns:a16="http://schemas.microsoft.com/office/drawing/2014/main" val="298400672"/>
                  </a:ext>
                </a:extLst>
              </a:tr>
              <a:tr h="370840">
                <a:tc>
                  <a:txBody>
                    <a:bodyPr/>
                    <a:lstStyle/>
                    <a:p>
                      <a:pPr algn="ctr"/>
                      <a:r>
                        <a:rPr lang="en-US" altLang="zh-CN" dirty="0"/>
                        <a:t>1</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dirty="0"/>
                        <a:t>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dirty="0"/>
                        <a:t>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dirty="0"/>
                        <a:t>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extLst>
                  <a:ext uri="{0D108BD9-81ED-4DB2-BD59-A6C34878D82A}">
                    <a16:rowId xmlns:a16="http://schemas.microsoft.com/office/drawing/2014/main" val="1988781777"/>
                  </a:ext>
                </a:extLst>
              </a:tr>
              <a:tr h="370840">
                <a:tc>
                  <a:txBody>
                    <a:bodyPr/>
                    <a:lstStyle/>
                    <a:p>
                      <a:pPr algn="ctr"/>
                      <a:r>
                        <a:rPr lang="en-US" altLang="zh-CN"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dirty="0"/>
                        <a:t>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dirty="0"/>
                        <a:t>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dirty="0"/>
                        <a:t>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extLst>
                  <a:ext uri="{0D108BD9-81ED-4DB2-BD59-A6C34878D82A}">
                    <a16:rowId xmlns:a16="http://schemas.microsoft.com/office/drawing/2014/main" val="41015075"/>
                  </a:ext>
                </a:extLst>
              </a:tr>
              <a:tr h="370840">
                <a:tc>
                  <a:txBody>
                    <a:bodyPr/>
                    <a:lstStyle/>
                    <a:p>
                      <a:pPr algn="ctr"/>
                      <a:r>
                        <a:rPr lang="en-US" altLang="zh-CN" dirty="0"/>
                        <a:t>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dirty="0"/>
                        <a:t>1</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dirty="0"/>
                        <a:t>1</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dirty="0"/>
                        <a:t>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extLst>
                  <a:ext uri="{0D108BD9-81ED-4DB2-BD59-A6C34878D82A}">
                    <a16:rowId xmlns:a16="http://schemas.microsoft.com/office/drawing/2014/main" val="964491746"/>
                  </a:ext>
                </a:extLst>
              </a:tr>
            </a:tbl>
          </a:graphicData>
        </a:graphic>
      </p:graphicFrame>
      <p:graphicFrame>
        <p:nvGraphicFramePr>
          <p:cNvPr id="90" name="表格 80">
            <a:extLst>
              <a:ext uri="{FF2B5EF4-FFF2-40B4-BE49-F238E27FC236}">
                <a16:creationId xmlns:a16="http://schemas.microsoft.com/office/drawing/2014/main" id="{A5199C13-2F1C-4CC2-B73F-82D80517FB60}"/>
              </a:ext>
            </a:extLst>
          </p:cNvPr>
          <p:cNvGraphicFramePr>
            <a:graphicFrameLocks noGrp="1"/>
          </p:cNvGraphicFramePr>
          <p:nvPr>
            <p:extLst>
              <p:ext uri="{D42A27DB-BD31-4B8C-83A1-F6EECF244321}">
                <p14:modId xmlns:p14="http://schemas.microsoft.com/office/powerpoint/2010/main" val="1896629874"/>
              </p:ext>
            </p:extLst>
          </p:nvPr>
        </p:nvGraphicFramePr>
        <p:xfrm>
          <a:off x="8428823" y="2604658"/>
          <a:ext cx="834994" cy="741680"/>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417497">
                  <a:extLst>
                    <a:ext uri="{9D8B030D-6E8A-4147-A177-3AD203B41FA5}">
                      <a16:colId xmlns:a16="http://schemas.microsoft.com/office/drawing/2014/main" val="2673086806"/>
                    </a:ext>
                  </a:extLst>
                </a:gridCol>
                <a:gridCol w="417497">
                  <a:extLst>
                    <a:ext uri="{9D8B030D-6E8A-4147-A177-3AD203B41FA5}">
                      <a16:colId xmlns:a16="http://schemas.microsoft.com/office/drawing/2014/main" val="4061021494"/>
                    </a:ext>
                  </a:extLst>
                </a:gridCol>
              </a:tblGrid>
              <a:tr h="370840">
                <a:tc>
                  <a:txBody>
                    <a:bodyPr/>
                    <a:lstStyle/>
                    <a:p>
                      <a:pPr algn="ctr"/>
                      <a:r>
                        <a:rPr lang="en-US" altLang="zh-CN" b="0" dirty="0">
                          <a:solidFill>
                            <a:schemeClr val="tx1"/>
                          </a:solidFill>
                        </a:rPr>
                        <a:t>1</a:t>
                      </a:r>
                      <a:endParaRPr lang="zh-CN" alt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8400672"/>
                  </a:ext>
                </a:extLst>
              </a:tr>
              <a:tr h="370840">
                <a:tc>
                  <a:txBody>
                    <a:bodyPr/>
                    <a:lstStyle/>
                    <a:p>
                      <a:pPr algn="ctr"/>
                      <a:r>
                        <a:rPr lang="en-US" altLang="zh-CN" dirty="0"/>
                        <a:t>1</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t>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88781777"/>
                  </a:ext>
                </a:extLst>
              </a:tr>
            </a:tbl>
          </a:graphicData>
        </a:graphic>
      </p:graphicFrame>
      <p:graphicFrame>
        <p:nvGraphicFramePr>
          <p:cNvPr id="99" name="表格 80">
            <a:extLst>
              <a:ext uri="{FF2B5EF4-FFF2-40B4-BE49-F238E27FC236}">
                <a16:creationId xmlns:a16="http://schemas.microsoft.com/office/drawing/2014/main" id="{4D9CB1F8-C587-48FC-848A-B4D6142E9FF1}"/>
              </a:ext>
            </a:extLst>
          </p:cNvPr>
          <p:cNvGraphicFramePr>
            <a:graphicFrameLocks noGrp="1"/>
          </p:cNvGraphicFramePr>
          <p:nvPr>
            <p:extLst>
              <p:ext uri="{D42A27DB-BD31-4B8C-83A1-F6EECF244321}">
                <p14:modId xmlns:p14="http://schemas.microsoft.com/office/powerpoint/2010/main" val="4117369229"/>
              </p:ext>
            </p:extLst>
          </p:nvPr>
        </p:nvGraphicFramePr>
        <p:xfrm>
          <a:off x="9742503" y="2604658"/>
          <a:ext cx="834994" cy="741680"/>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417497">
                  <a:extLst>
                    <a:ext uri="{9D8B030D-6E8A-4147-A177-3AD203B41FA5}">
                      <a16:colId xmlns:a16="http://schemas.microsoft.com/office/drawing/2014/main" val="2673086806"/>
                    </a:ext>
                  </a:extLst>
                </a:gridCol>
                <a:gridCol w="417497">
                  <a:extLst>
                    <a:ext uri="{9D8B030D-6E8A-4147-A177-3AD203B41FA5}">
                      <a16:colId xmlns:a16="http://schemas.microsoft.com/office/drawing/2014/main" val="4061021494"/>
                    </a:ext>
                  </a:extLst>
                </a:gridCol>
              </a:tblGrid>
              <a:tr h="370840">
                <a:tc>
                  <a:txBody>
                    <a:bodyPr/>
                    <a:lstStyle/>
                    <a:p>
                      <a:pPr algn="ctr"/>
                      <a:r>
                        <a:rPr lang="en-US" altLang="zh-CN" b="0" dirty="0">
                          <a:solidFill>
                            <a:schemeClr val="tx1"/>
                          </a:solidFill>
                        </a:rPr>
                        <a:t>2</a:t>
                      </a:r>
                      <a:endParaRPr lang="zh-CN" alt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altLang="zh-CN" b="0" dirty="0">
                          <a:solidFill>
                            <a:schemeClr val="tx1"/>
                          </a:solidFill>
                        </a:rPr>
                        <a:t>1</a:t>
                      </a:r>
                      <a:endParaRPr lang="zh-CN" alt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98400672"/>
                  </a:ext>
                </a:extLst>
              </a:tr>
              <a:tr h="370840">
                <a:tc>
                  <a:txBody>
                    <a:bodyPr/>
                    <a:lstStyle/>
                    <a:p>
                      <a:pPr algn="ctr"/>
                      <a:r>
                        <a:rPr lang="en-US" altLang="zh-CN" dirty="0"/>
                        <a:t>1</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altLang="zh-CN" dirty="0"/>
                        <a:t>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988781777"/>
                  </a:ext>
                </a:extLst>
              </a:tr>
            </a:tbl>
          </a:graphicData>
        </a:graphic>
      </p:graphicFrame>
      <p:sp>
        <p:nvSpPr>
          <p:cNvPr id="100" name="文本框 99">
            <a:extLst>
              <a:ext uri="{FF2B5EF4-FFF2-40B4-BE49-F238E27FC236}">
                <a16:creationId xmlns:a16="http://schemas.microsoft.com/office/drawing/2014/main" id="{1FA7BB07-8B0E-43B0-9440-C57000784342}"/>
              </a:ext>
            </a:extLst>
          </p:cNvPr>
          <p:cNvSpPr txBox="1"/>
          <p:nvPr/>
        </p:nvSpPr>
        <p:spPr>
          <a:xfrm>
            <a:off x="9736031" y="2219871"/>
            <a:ext cx="1000125" cy="369332"/>
          </a:xfrm>
          <a:prstGeom prst="rect">
            <a:avLst/>
          </a:prstGeom>
          <a:noFill/>
        </p:spPr>
        <p:txBody>
          <a:bodyPr wrap="square" rtlCol="0">
            <a:spAutoFit/>
          </a:bodyPr>
          <a:lstStyle/>
          <a:p>
            <a:r>
              <a:rPr lang="en-US" altLang="zh-CN" dirty="0"/>
              <a:t>Output </a:t>
            </a:r>
            <a:endParaRPr lang="zh-CN" altLang="en-US" dirty="0"/>
          </a:p>
        </p:txBody>
      </p:sp>
      <p:sp>
        <p:nvSpPr>
          <p:cNvPr id="101" name="文本框 100">
            <a:extLst>
              <a:ext uri="{FF2B5EF4-FFF2-40B4-BE49-F238E27FC236}">
                <a16:creationId xmlns:a16="http://schemas.microsoft.com/office/drawing/2014/main" id="{66E40092-501E-46A1-B7C9-A051C0051509}"/>
              </a:ext>
            </a:extLst>
          </p:cNvPr>
          <p:cNvSpPr txBox="1"/>
          <p:nvPr/>
        </p:nvSpPr>
        <p:spPr>
          <a:xfrm>
            <a:off x="8503035" y="2252137"/>
            <a:ext cx="1000125" cy="369332"/>
          </a:xfrm>
          <a:prstGeom prst="rect">
            <a:avLst/>
          </a:prstGeom>
          <a:noFill/>
        </p:spPr>
        <p:txBody>
          <a:bodyPr wrap="square" rtlCol="0">
            <a:spAutoFit/>
          </a:bodyPr>
          <a:lstStyle/>
          <a:p>
            <a:r>
              <a:rPr lang="en-US" altLang="zh-CN" dirty="0"/>
              <a:t>Filter </a:t>
            </a:r>
            <a:endParaRPr lang="zh-CN" altLang="en-US" dirty="0"/>
          </a:p>
        </p:txBody>
      </p:sp>
      <p:sp>
        <p:nvSpPr>
          <p:cNvPr id="102" name="文本框 101">
            <a:extLst>
              <a:ext uri="{FF2B5EF4-FFF2-40B4-BE49-F238E27FC236}">
                <a16:creationId xmlns:a16="http://schemas.microsoft.com/office/drawing/2014/main" id="{91DA85CC-2C28-41DD-A34D-5A6218BBE085}"/>
              </a:ext>
            </a:extLst>
          </p:cNvPr>
          <p:cNvSpPr txBox="1"/>
          <p:nvPr/>
        </p:nvSpPr>
        <p:spPr>
          <a:xfrm>
            <a:off x="6688523" y="1850539"/>
            <a:ext cx="1000125" cy="369332"/>
          </a:xfrm>
          <a:prstGeom prst="rect">
            <a:avLst/>
          </a:prstGeom>
          <a:noFill/>
        </p:spPr>
        <p:txBody>
          <a:bodyPr wrap="square" rtlCol="0">
            <a:spAutoFit/>
          </a:bodyPr>
          <a:lstStyle/>
          <a:p>
            <a:r>
              <a:rPr lang="en-US" altLang="zh-CN" dirty="0"/>
              <a:t>Input </a:t>
            </a:r>
            <a:endParaRPr lang="zh-CN" altLang="en-US" dirty="0"/>
          </a:p>
        </p:txBody>
      </p:sp>
    </p:spTree>
    <p:extLst>
      <p:ext uri="{BB962C8B-B14F-4D97-AF65-F5344CB8AC3E}">
        <p14:creationId xmlns:p14="http://schemas.microsoft.com/office/powerpoint/2010/main" val="14560025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a:extLst>
              <a:ext uri="{FF2B5EF4-FFF2-40B4-BE49-F238E27FC236}">
                <a16:creationId xmlns:a16="http://schemas.microsoft.com/office/drawing/2014/main" id="{CB51B4CE-50DF-43D7-A2C4-7C0192B3128B}"/>
              </a:ext>
            </a:extLst>
          </p:cNvPr>
          <p:cNvSpPr/>
          <p:nvPr/>
        </p:nvSpPr>
        <p:spPr>
          <a:xfrm>
            <a:off x="3590925" y="1768733"/>
            <a:ext cx="371475" cy="542925"/>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FE6A6C29-97F0-4039-8069-E9B03142D499}"/>
              </a:ext>
            </a:extLst>
          </p:cNvPr>
          <p:cNvSpPr/>
          <p:nvPr/>
        </p:nvSpPr>
        <p:spPr>
          <a:xfrm>
            <a:off x="2943225" y="1971674"/>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CA2FDC5E-391D-41B8-B2E4-B080E4C11B12}"/>
              </a:ext>
            </a:extLst>
          </p:cNvPr>
          <p:cNvSpPr txBox="1"/>
          <p:nvPr/>
        </p:nvSpPr>
        <p:spPr>
          <a:xfrm>
            <a:off x="3486148" y="1414760"/>
            <a:ext cx="1152525" cy="369332"/>
          </a:xfrm>
          <a:prstGeom prst="rect">
            <a:avLst/>
          </a:prstGeom>
          <a:noFill/>
        </p:spPr>
        <p:txBody>
          <a:bodyPr wrap="square" rtlCol="0">
            <a:spAutoFit/>
          </a:bodyPr>
          <a:lstStyle/>
          <a:p>
            <a:r>
              <a:rPr lang="en-US" altLang="zh-CN" dirty="0">
                <a:solidFill>
                  <a:schemeClr val="accent1">
                    <a:lumMod val="40000"/>
                    <a:lumOff val="60000"/>
                  </a:schemeClr>
                </a:solidFill>
              </a:rPr>
              <a:t>MEC</a:t>
            </a:r>
            <a:endParaRPr lang="zh-CN" altLang="en-US" dirty="0">
              <a:solidFill>
                <a:schemeClr val="accent1">
                  <a:lumMod val="40000"/>
                  <a:lumOff val="60000"/>
                </a:schemeClr>
              </a:solidFill>
            </a:endParaRPr>
          </a:p>
        </p:txBody>
      </p:sp>
      <p:sp>
        <p:nvSpPr>
          <p:cNvPr id="31" name="文本框 30">
            <a:extLst>
              <a:ext uri="{FF2B5EF4-FFF2-40B4-BE49-F238E27FC236}">
                <a16:creationId xmlns:a16="http://schemas.microsoft.com/office/drawing/2014/main" id="{AA6C0B52-C000-4288-950B-2F141F2844FC}"/>
              </a:ext>
            </a:extLst>
          </p:cNvPr>
          <p:cNvSpPr txBox="1"/>
          <p:nvPr/>
        </p:nvSpPr>
        <p:spPr>
          <a:xfrm>
            <a:off x="2828923" y="1414760"/>
            <a:ext cx="1152525" cy="369332"/>
          </a:xfrm>
          <a:prstGeom prst="rect">
            <a:avLst/>
          </a:prstGeom>
          <a:noFill/>
        </p:spPr>
        <p:txBody>
          <a:bodyPr wrap="square" rtlCol="0">
            <a:spAutoFit/>
          </a:bodyPr>
          <a:lstStyle/>
          <a:p>
            <a:r>
              <a:rPr lang="en-US" altLang="zh-CN" dirty="0">
                <a:solidFill>
                  <a:schemeClr val="accent1">
                    <a:lumMod val="40000"/>
                    <a:lumOff val="60000"/>
                  </a:schemeClr>
                </a:solidFill>
              </a:rPr>
              <a:t>Client</a:t>
            </a:r>
          </a:p>
        </p:txBody>
      </p:sp>
      <p:cxnSp>
        <p:nvCxnSpPr>
          <p:cNvPr id="33" name="直接箭头连接符 32">
            <a:extLst>
              <a:ext uri="{FF2B5EF4-FFF2-40B4-BE49-F238E27FC236}">
                <a16:creationId xmlns:a16="http://schemas.microsoft.com/office/drawing/2014/main" id="{5C23067F-CEBF-4793-9D4B-2AD165818AC2}"/>
              </a:ext>
            </a:extLst>
          </p:cNvPr>
          <p:cNvCxnSpPr>
            <a:cxnSpLocks/>
          </p:cNvCxnSpPr>
          <p:nvPr/>
        </p:nvCxnSpPr>
        <p:spPr>
          <a:xfrm>
            <a:off x="3395660" y="2157412"/>
            <a:ext cx="180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等腰三角形 49">
            <a:extLst>
              <a:ext uri="{FF2B5EF4-FFF2-40B4-BE49-F238E27FC236}">
                <a16:creationId xmlns:a16="http://schemas.microsoft.com/office/drawing/2014/main" id="{AE5E5DCA-6DFB-46F8-9963-7C18B949A6CD}"/>
              </a:ext>
            </a:extLst>
          </p:cNvPr>
          <p:cNvSpPr/>
          <p:nvPr/>
        </p:nvSpPr>
        <p:spPr>
          <a:xfrm>
            <a:off x="4638673" y="3157537"/>
            <a:ext cx="371475" cy="542925"/>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F0ABA0AF-1562-4608-BCCF-78336907408F}"/>
              </a:ext>
            </a:extLst>
          </p:cNvPr>
          <p:cNvSpPr/>
          <p:nvPr/>
        </p:nvSpPr>
        <p:spPr>
          <a:xfrm>
            <a:off x="3990973" y="3360478"/>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箭头连接符 52">
            <a:extLst>
              <a:ext uri="{FF2B5EF4-FFF2-40B4-BE49-F238E27FC236}">
                <a16:creationId xmlns:a16="http://schemas.microsoft.com/office/drawing/2014/main" id="{E5DBC2F8-D76D-4BED-8096-6515F056723D}"/>
              </a:ext>
            </a:extLst>
          </p:cNvPr>
          <p:cNvCxnSpPr>
            <a:cxnSpLocks/>
          </p:cNvCxnSpPr>
          <p:nvPr/>
        </p:nvCxnSpPr>
        <p:spPr>
          <a:xfrm>
            <a:off x="4443408" y="3546216"/>
            <a:ext cx="180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等腰三角形 53">
            <a:extLst>
              <a:ext uri="{FF2B5EF4-FFF2-40B4-BE49-F238E27FC236}">
                <a16:creationId xmlns:a16="http://schemas.microsoft.com/office/drawing/2014/main" id="{5B427BDF-9E45-4B67-AF9E-E04430D7A594}"/>
              </a:ext>
            </a:extLst>
          </p:cNvPr>
          <p:cNvSpPr/>
          <p:nvPr/>
        </p:nvSpPr>
        <p:spPr>
          <a:xfrm>
            <a:off x="5772150" y="1768733"/>
            <a:ext cx="371475" cy="542925"/>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D5209959-EE6D-45F2-A772-A20C8B2000B2}"/>
              </a:ext>
            </a:extLst>
          </p:cNvPr>
          <p:cNvSpPr/>
          <p:nvPr/>
        </p:nvSpPr>
        <p:spPr>
          <a:xfrm>
            <a:off x="5124450" y="1971674"/>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箭头连接符 56">
            <a:extLst>
              <a:ext uri="{FF2B5EF4-FFF2-40B4-BE49-F238E27FC236}">
                <a16:creationId xmlns:a16="http://schemas.microsoft.com/office/drawing/2014/main" id="{4F8C8D47-576C-4342-92AA-14E4F916214E}"/>
              </a:ext>
            </a:extLst>
          </p:cNvPr>
          <p:cNvCxnSpPr>
            <a:cxnSpLocks/>
          </p:cNvCxnSpPr>
          <p:nvPr/>
        </p:nvCxnSpPr>
        <p:spPr>
          <a:xfrm>
            <a:off x="5576885" y="2157412"/>
            <a:ext cx="180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等腰三角形 57">
            <a:extLst>
              <a:ext uri="{FF2B5EF4-FFF2-40B4-BE49-F238E27FC236}">
                <a16:creationId xmlns:a16="http://schemas.microsoft.com/office/drawing/2014/main" id="{CEA71A16-40E4-41F4-8838-F2C5D76A4327}"/>
              </a:ext>
            </a:extLst>
          </p:cNvPr>
          <p:cNvSpPr/>
          <p:nvPr/>
        </p:nvSpPr>
        <p:spPr>
          <a:xfrm>
            <a:off x="6924675" y="3124199"/>
            <a:ext cx="371475" cy="542925"/>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CC94B401-5694-48C6-A9EE-DFAB14755E0E}"/>
              </a:ext>
            </a:extLst>
          </p:cNvPr>
          <p:cNvSpPr/>
          <p:nvPr/>
        </p:nvSpPr>
        <p:spPr>
          <a:xfrm>
            <a:off x="6276975" y="3327140"/>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箭头连接符 60">
            <a:extLst>
              <a:ext uri="{FF2B5EF4-FFF2-40B4-BE49-F238E27FC236}">
                <a16:creationId xmlns:a16="http://schemas.microsoft.com/office/drawing/2014/main" id="{96C62A28-65B6-433C-BCB7-00881B11B405}"/>
              </a:ext>
            </a:extLst>
          </p:cNvPr>
          <p:cNvCxnSpPr>
            <a:cxnSpLocks/>
          </p:cNvCxnSpPr>
          <p:nvPr/>
        </p:nvCxnSpPr>
        <p:spPr>
          <a:xfrm>
            <a:off x="6729410" y="3512878"/>
            <a:ext cx="180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等腰三角形 61">
            <a:extLst>
              <a:ext uri="{FF2B5EF4-FFF2-40B4-BE49-F238E27FC236}">
                <a16:creationId xmlns:a16="http://schemas.microsoft.com/office/drawing/2014/main" id="{B489B5C4-3F6A-48C5-9546-C5ADF7E2E4EB}"/>
              </a:ext>
            </a:extLst>
          </p:cNvPr>
          <p:cNvSpPr/>
          <p:nvPr/>
        </p:nvSpPr>
        <p:spPr>
          <a:xfrm>
            <a:off x="2547930" y="3124199"/>
            <a:ext cx="371475" cy="542925"/>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BF54E97A-B338-40E3-BCBB-50DCB65304DE}"/>
              </a:ext>
            </a:extLst>
          </p:cNvPr>
          <p:cNvSpPr/>
          <p:nvPr/>
        </p:nvSpPr>
        <p:spPr>
          <a:xfrm>
            <a:off x="1900230" y="3327140"/>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箭头连接符 64">
            <a:extLst>
              <a:ext uri="{FF2B5EF4-FFF2-40B4-BE49-F238E27FC236}">
                <a16:creationId xmlns:a16="http://schemas.microsoft.com/office/drawing/2014/main" id="{2E65B61E-5FD6-444C-84FB-78E146E1EFEC}"/>
              </a:ext>
            </a:extLst>
          </p:cNvPr>
          <p:cNvCxnSpPr>
            <a:cxnSpLocks/>
          </p:cNvCxnSpPr>
          <p:nvPr/>
        </p:nvCxnSpPr>
        <p:spPr>
          <a:xfrm>
            <a:off x="2352665" y="3512878"/>
            <a:ext cx="180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等腰三角形 65">
            <a:extLst>
              <a:ext uri="{FF2B5EF4-FFF2-40B4-BE49-F238E27FC236}">
                <a16:creationId xmlns:a16="http://schemas.microsoft.com/office/drawing/2014/main" id="{40E3A39D-185A-4819-BA36-0722A40AD68F}"/>
              </a:ext>
            </a:extLst>
          </p:cNvPr>
          <p:cNvSpPr/>
          <p:nvPr/>
        </p:nvSpPr>
        <p:spPr>
          <a:xfrm>
            <a:off x="5772150" y="4243388"/>
            <a:ext cx="371475" cy="542925"/>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E0AB5FE8-3BD0-444A-B567-2E300FC4EB58}"/>
              </a:ext>
            </a:extLst>
          </p:cNvPr>
          <p:cNvSpPr/>
          <p:nvPr/>
        </p:nvSpPr>
        <p:spPr>
          <a:xfrm>
            <a:off x="5124450" y="4446329"/>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箭头连接符 68">
            <a:extLst>
              <a:ext uri="{FF2B5EF4-FFF2-40B4-BE49-F238E27FC236}">
                <a16:creationId xmlns:a16="http://schemas.microsoft.com/office/drawing/2014/main" id="{F9E8F8A4-752F-4C30-A838-660FE6DB2728}"/>
              </a:ext>
            </a:extLst>
          </p:cNvPr>
          <p:cNvCxnSpPr>
            <a:cxnSpLocks/>
          </p:cNvCxnSpPr>
          <p:nvPr/>
        </p:nvCxnSpPr>
        <p:spPr>
          <a:xfrm>
            <a:off x="5576885" y="4632067"/>
            <a:ext cx="180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等腰三角形 69">
            <a:extLst>
              <a:ext uri="{FF2B5EF4-FFF2-40B4-BE49-F238E27FC236}">
                <a16:creationId xmlns:a16="http://schemas.microsoft.com/office/drawing/2014/main" id="{06E04CDD-D771-480A-98C8-61F1B7588970}"/>
              </a:ext>
            </a:extLst>
          </p:cNvPr>
          <p:cNvSpPr/>
          <p:nvPr/>
        </p:nvSpPr>
        <p:spPr>
          <a:xfrm>
            <a:off x="3571877" y="4274880"/>
            <a:ext cx="371475" cy="542925"/>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C8132857-D492-42BA-ACD6-A2A2FEA0CE6B}"/>
              </a:ext>
            </a:extLst>
          </p:cNvPr>
          <p:cNvSpPr/>
          <p:nvPr/>
        </p:nvSpPr>
        <p:spPr>
          <a:xfrm>
            <a:off x="2924177" y="4477821"/>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箭头连接符 72">
            <a:extLst>
              <a:ext uri="{FF2B5EF4-FFF2-40B4-BE49-F238E27FC236}">
                <a16:creationId xmlns:a16="http://schemas.microsoft.com/office/drawing/2014/main" id="{EFCD0BD3-A42B-4044-B20A-360918AA5354}"/>
              </a:ext>
            </a:extLst>
          </p:cNvPr>
          <p:cNvCxnSpPr>
            <a:cxnSpLocks/>
          </p:cNvCxnSpPr>
          <p:nvPr/>
        </p:nvCxnSpPr>
        <p:spPr>
          <a:xfrm>
            <a:off x="3376612" y="4663559"/>
            <a:ext cx="180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6B28C184-D9A5-4893-BC6B-BABDD0616D56}"/>
              </a:ext>
            </a:extLst>
          </p:cNvPr>
          <p:cNvCxnSpPr>
            <a:stCxn id="50" idx="0"/>
            <a:endCxn id="54" idx="2"/>
          </p:cNvCxnSpPr>
          <p:nvPr/>
        </p:nvCxnSpPr>
        <p:spPr>
          <a:xfrm flipV="1">
            <a:off x="4824411" y="2311658"/>
            <a:ext cx="947739" cy="845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84E51860-DBEA-48C7-A2FF-F0CCE3C62025}"/>
              </a:ext>
            </a:extLst>
          </p:cNvPr>
          <p:cNvCxnSpPr>
            <a:cxnSpLocks/>
            <a:stCxn id="50" idx="4"/>
            <a:endCxn id="66" idx="0"/>
          </p:cNvCxnSpPr>
          <p:nvPr/>
        </p:nvCxnSpPr>
        <p:spPr>
          <a:xfrm>
            <a:off x="5010148" y="3700462"/>
            <a:ext cx="947740" cy="542926"/>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7A2D4F77-89C4-40BE-80FA-7B9F2BAF3E2A}"/>
              </a:ext>
            </a:extLst>
          </p:cNvPr>
          <p:cNvCxnSpPr>
            <a:cxnSpLocks/>
            <a:stCxn id="66" idx="0"/>
            <a:endCxn id="58" idx="2"/>
          </p:cNvCxnSpPr>
          <p:nvPr/>
        </p:nvCxnSpPr>
        <p:spPr>
          <a:xfrm flipV="1">
            <a:off x="5957888" y="3667124"/>
            <a:ext cx="966787" cy="576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3826663B-5E18-4DED-B4C1-75FD685FDB0C}"/>
              </a:ext>
            </a:extLst>
          </p:cNvPr>
          <p:cNvCxnSpPr>
            <a:cxnSpLocks/>
            <a:stCxn id="58" idx="0"/>
            <a:endCxn id="54" idx="4"/>
          </p:cNvCxnSpPr>
          <p:nvPr/>
        </p:nvCxnSpPr>
        <p:spPr>
          <a:xfrm flipH="1" flipV="1">
            <a:off x="6143625" y="2311658"/>
            <a:ext cx="966788" cy="812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9BF3775E-F190-486A-A40F-F7600004B4D2}"/>
              </a:ext>
            </a:extLst>
          </p:cNvPr>
          <p:cNvCxnSpPr>
            <a:cxnSpLocks/>
            <a:stCxn id="50" idx="0"/>
            <a:endCxn id="2" idx="4"/>
          </p:cNvCxnSpPr>
          <p:nvPr/>
        </p:nvCxnSpPr>
        <p:spPr>
          <a:xfrm flipH="1" flipV="1">
            <a:off x="3962400" y="2311658"/>
            <a:ext cx="862011" cy="845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D211B7A5-EF7A-4C9C-936F-B78F834A94C9}"/>
              </a:ext>
            </a:extLst>
          </p:cNvPr>
          <p:cNvCxnSpPr>
            <a:cxnSpLocks/>
            <a:stCxn id="50" idx="2"/>
            <a:endCxn id="70" idx="0"/>
          </p:cNvCxnSpPr>
          <p:nvPr/>
        </p:nvCxnSpPr>
        <p:spPr>
          <a:xfrm flipH="1">
            <a:off x="3757615" y="3700462"/>
            <a:ext cx="881058" cy="574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7AF2B937-00F1-4F28-8AE5-87CCCD9237DD}"/>
              </a:ext>
            </a:extLst>
          </p:cNvPr>
          <p:cNvCxnSpPr>
            <a:cxnSpLocks/>
            <a:stCxn id="62" idx="4"/>
            <a:endCxn id="70" idx="0"/>
          </p:cNvCxnSpPr>
          <p:nvPr/>
        </p:nvCxnSpPr>
        <p:spPr>
          <a:xfrm>
            <a:off x="2919405" y="3667124"/>
            <a:ext cx="838210" cy="607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F50AEB83-315A-45AE-8655-F618A9EFC20C}"/>
              </a:ext>
            </a:extLst>
          </p:cNvPr>
          <p:cNvCxnSpPr>
            <a:cxnSpLocks/>
            <a:stCxn id="62" idx="0"/>
            <a:endCxn id="2" idx="2"/>
          </p:cNvCxnSpPr>
          <p:nvPr/>
        </p:nvCxnSpPr>
        <p:spPr>
          <a:xfrm flipV="1">
            <a:off x="2733668" y="2311658"/>
            <a:ext cx="857257" cy="8125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9279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a:extLst>
              <a:ext uri="{FF2B5EF4-FFF2-40B4-BE49-F238E27FC236}">
                <a16:creationId xmlns:a16="http://schemas.microsoft.com/office/drawing/2014/main" id="{BF309EB8-7D8C-41DD-842F-BFA7B1148C51}"/>
              </a:ext>
            </a:extLst>
          </p:cNvPr>
          <p:cNvSpPr/>
          <p:nvPr/>
        </p:nvSpPr>
        <p:spPr>
          <a:xfrm>
            <a:off x="2009774" y="2171966"/>
            <a:ext cx="6524625" cy="1985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6991FE51-C030-4A8F-BA0D-E5C32659BFEA}"/>
              </a:ext>
            </a:extLst>
          </p:cNvPr>
          <p:cNvSpPr/>
          <p:nvPr/>
        </p:nvSpPr>
        <p:spPr>
          <a:xfrm>
            <a:off x="2457450" y="1113454"/>
            <a:ext cx="5486400" cy="149757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等腰三角形 1">
            <a:extLst>
              <a:ext uri="{FF2B5EF4-FFF2-40B4-BE49-F238E27FC236}">
                <a16:creationId xmlns:a16="http://schemas.microsoft.com/office/drawing/2014/main" id="{1AF763F6-963F-464D-88D4-BFB402F76A74}"/>
              </a:ext>
            </a:extLst>
          </p:cNvPr>
          <p:cNvSpPr/>
          <p:nvPr/>
        </p:nvSpPr>
        <p:spPr>
          <a:xfrm>
            <a:off x="3301602" y="1491134"/>
            <a:ext cx="371475" cy="467591"/>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a:extLst>
              <a:ext uri="{FF2B5EF4-FFF2-40B4-BE49-F238E27FC236}">
                <a16:creationId xmlns:a16="http://schemas.microsoft.com/office/drawing/2014/main" id="{09676D63-772A-48A0-8C2D-42B4072B2DB8}"/>
              </a:ext>
            </a:extLst>
          </p:cNvPr>
          <p:cNvSpPr/>
          <p:nvPr/>
        </p:nvSpPr>
        <p:spPr>
          <a:xfrm>
            <a:off x="4633913" y="1137166"/>
            <a:ext cx="371475" cy="467591"/>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a:extLst>
              <a:ext uri="{FF2B5EF4-FFF2-40B4-BE49-F238E27FC236}">
                <a16:creationId xmlns:a16="http://schemas.microsoft.com/office/drawing/2014/main" id="{D21577DB-7876-470D-9AF4-D7FC48F86BB1}"/>
              </a:ext>
            </a:extLst>
          </p:cNvPr>
          <p:cNvSpPr/>
          <p:nvPr/>
        </p:nvSpPr>
        <p:spPr>
          <a:xfrm>
            <a:off x="4519612" y="1788988"/>
            <a:ext cx="371475" cy="467591"/>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a:extLst>
              <a:ext uri="{FF2B5EF4-FFF2-40B4-BE49-F238E27FC236}">
                <a16:creationId xmlns:a16="http://schemas.microsoft.com/office/drawing/2014/main" id="{5D1B5F1D-55C4-4774-9406-DFBE7F68AF65}"/>
              </a:ext>
            </a:extLst>
          </p:cNvPr>
          <p:cNvSpPr/>
          <p:nvPr/>
        </p:nvSpPr>
        <p:spPr>
          <a:xfrm>
            <a:off x="5838825" y="1126568"/>
            <a:ext cx="371475" cy="467591"/>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a:extLst>
              <a:ext uri="{FF2B5EF4-FFF2-40B4-BE49-F238E27FC236}">
                <a16:creationId xmlns:a16="http://schemas.microsoft.com/office/drawing/2014/main" id="{3CE47C17-5820-4217-AB4D-6B8A830BF965}"/>
              </a:ext>
            </a:extLst>
          </p:cNvPr>
          <p:cNvSpPr/>
          <p:nvPr/>
        </p:nvSpPr>
        <p:spPr>
          <a:xfrm>
            <a:off x="7043739" y="1555193"/>
            <a:ext cx="371475" cy="467591"/>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a:extLst>
              <a:ext uri="{FF2B5EF4-FFF2-40B4-BE49-F238E27FC236}">
                <a16:creationId xmlns:a16="http://schemas.microsoft.com/office/drawing/2014/main" id="{A53EEAE2-11E4-4756-A207-CCE8CE5860F8}"/>
              </a:ext>
            </a:extLst>
          </p:cNvPr>
          <p:cNvSpPr/>
          <p:nvPr/>
        </p:nvSpPr>
        <p:spPr>
          <a:xfrm>
            <a:off x="5962649" y="1993342"/>
            <a:ext cx="371475" cy="467591"/>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F261985-2ED5-49B6-B3AA-44EC22E4DEFD}"/>
              </a:ext>
            </a:extLst>
          </p:cNvPr>
          <p:cNvSpPr/>
          <p:nvPr/>
        </p:nvSpPr>
        <p:spPr>
          <a:xfrm>
            <a:off x="2867025" y="2886074"/>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429E0BA-757C-4590-AA7E-0996A31E8B71}"/>
              </a:ext>
            </a:extLst>
          </p:cNvPr>
          <p:cNvSpPr/>
          <p:nvPr/>
        </p:nvSpPr>
        <p:spPr>
          <a:xfrm>
            <a:off x="3362325" y="3244597"/>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F61DFDB2-8541-4EF9-903C-1E28F70B7D91}"/>
              </a:ext>
            </a:extLst>
          </p:cNvPr>
          <p:cNvSpPr/>
          <p:nvPr/>
        </p:nvSpPr>
        <p:spPr>
          <a:xfrm>
            <a:off x="7162802" y="3414713"/>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ED4E045-BEC5-4D5D-9E0F-7A38B2DA17C7}"/>
              </a:ext>
            </a:extLst>
          </p:cNvPr>
          <p:cNvSpPr/>
          <p:nvPr/>
        </p:nvSpPr>
        <p:spPr>
          <a:xfrm>
            <a:off x="7562855" y="2806757"/>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10570C6-1D6D-40A7-9892-EA4FD3EDFBB1}"/>
              </a:ext>
            </a:extLst>
          </p:cNvPr>
          <p:cNvSpPr/>
          <p:nvPr/>
        </p:nvSpPr>
        <p:spPr>
          <a:xfrm>
            <a:off x="6038855" y="3223754"/>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484A62F-6FA7-48F0-ADDB-D5BB6CCDCE73}"/>
              </a:ext>
            </a:extLst>
          </p:cNvPr>
          <p:cNvSpPr/>
          <p:nvPr/>
        </p:nvSpPr>
        <p:spPr>
          <a:xfrm>
            <a:off x="4891087" y="3600451"/>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AB7B3F56-8432-4117-9BA7-5B0CDC1A2BDB}"/>
              </a:ext>
            </a:extLst>
          </p:cNvPr>
          <p:cNvSpPr/>
          <p:nvPr/>
        </p:nvSpPr>
        <p:spPr>
          <a:xfrm>
            <a:off x="4819650" y="2700336"/>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0FE43498-A5C4-48D8-8433-EE1014852FB4}"/>
              </a:ext>
            </a:extLst>
          </p:cNvPr>
          <p:cNvCxnSpPr>
            <a:cxnSpLocks/>
            <a:stCxn id="11" idx="0"/>
            <a:endCxn id="2" idx="3"/>
          </p:cNvCxnSpPr>
          <p:nvPr/>
        </p:nvCxnSpPr>
        <p:spPr>
          <a:xfrm flipV="1">
            <a:off x="3052763" y="1958725"/>
            <a:ext cx="434577" cy="927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E90D46B0-40EC-4D7A-B5CE-1EB1CF416921}"/>
              </a:ext>
            </a:extLst>
          </p:cNvPr>
          <p:cNvCxnSpPr>
            <a:cxnSpLocks/>
            <a:stCxn id="12" idx="0"/>
            <a:endCxn id="2" idx="3"/>
          </p:cNvCxnSpPr>
          <p:nvPr/>
        </p:nvCxnSpPr>
        <p:spPr>
          <a:xfrm flipH="1" flipV="1">
            <a:off x="3487340" y="1958725"/>
            <a:ext cx="60723" cy="1285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F541FCF7-6C59-4D2D-9C88-66AFC33B9423}"/>
              </a:ext>
            </a:extLst>
          </p:cNvPr>
          <p:cNvCxnSpPr>
            <a:cxnSpLocks/>
            <a:stCxn id="16" idx="0"/>
            <a:endCxn id="4" idx="3"/>
          </p:cNvCxnSpPr>
          <p:nvPr/>
        </p:nvCxnSpPr>
        <p:spPr>
          <a:xfrm flipH="1" flipV="1">
            <a:off x="4705350" y="2256579"/>
            <a:ext cx="371475" cy="1343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59757D56-0662-4C06-86D6-AAEBE75CC6E1}"/>
              </a:ext>
            </a:extLst>
          </p:cNvPr>
          <p:cNvCxnSpPr>
            <a:cxnSpLocks/>
            <a:stCxn id="17" idx="0"/>
            <a:endCxn id="3" idx="3"/>
          </p:cNvCxnSpPr>
          <p:nvPr/>
        </p:nvCxnSpPr>
        <p:spPr>
          <a:xfrm flipH="1" flipV="1">
            <a:off x="4819651" y="1604757"/>
            <a:ext cx="185737" cy="1095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4547D140-0AD8-45CA-9B46-08D5F17B8098}"/>
              </a:ext>
            </a:extLst>
          </p:cNvPr>
          <p:cNvCxnSpPr>
            <a:cxnSpLocks/>
            <a:stCxn id="15" idx="0"/>
            <a:endCxn id="9" idx="3"/>
          </p:cNvCxnSpPr>
          <p:nvPr/>
        </p:nvCxnSpPr>
        <p:spPr>
          <a:xfrm flipH="1" flipV="1">
            <a:off x="6148387" y="2460933"/>
            <a:ext cx="76206" cy="762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E90D46B0-40EC-4D7A-B5CE-1EB1CF416921}"/>
              </a:ext>
            </a:extLst>
          </p:cNvPr>
          <p:cNvCxnSpPr>
            <a:cxnSpLocks/>
            <a:stCxn id="13" idx="0"/>
            <a:endCxn id="7" idx="3"/>
          </p:cNvCxnSpPr>
          <p:nvPr/>
        </p:nvCxnSpPr>
        <p:spPr>
          <a:xfrm flipH="1" flipV="1">
            <a:off x="7229477" y="2022784"/>
            <a:ext cx="119063" cy="1391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90D46B0-40EC-4D7A-B5CE-1EB1CF416921}"/>
              </a:ext>
            </a:extLst>
          </p:cNvPr>
          <p:cNvCxnSpPr>
            <a:cxnSpLocks/>
            <a:stCxn id="14" idx="0"/>
            <a:endCxn id="7" idx="3"/>
          </p:cNvCxnSpPr>
          <p:nvPr/>
        </p:nvCxnSpPr>
        <p:spPr>
          <a:xfrm flipH="1" flipV="1">
            <a:off x="7229477" y="2022784"/>
            <a:ext cx="519116" cy="783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D053B2A-4D19-48FD-B7EC-3E0EB460E153}"/>
              </a:ext>
            </a:extLst>
          </p:cNvPr>
          <p:cNvSpPr txBox="1"/>
          <p:nvPr/>
        </p:nvSpPr>
        <p:spPr>
          <a:xfrm>
            <a:off x="8143875" y="3818038"/>
            <a:ext cx="981075" cy="307777"/>
          </a:xfrm>
          <a:prstGeom prst="rect">
            <a:avLst/>
          </a:prstGeom>
          <a:noFill/>
        </p:spPr>
        <p:txBody>
          <a:bodyPr wrap="square" rtlCol="0">
            <a:spAutoFit/>
          </a:bodyPr>
          <a:lstStyle/>
          <a:p>
            <a:r>
              <a:rPr lang="zh-CN" altLang="en-US" sz="1400" dirty="0">
                <a:solidFill>
                  <a:schemeClr val="accent1">
                    <a:lumMod val="40000"/>
                    <a:lumOff val="60000"/>
                  </a:schemeClr>
                </a:solidFill>
              </a:rPr>
              <a:t>终端节点</a:t>
            </a:r>
          </a:p>
        </p:txBody>
      </p:sp>
      <p:sp>
        <p:nvSpPr>
          <p:cNvPr id="49" name="文本框 48">
            <a:extLst>
              <a:ext uri="{FF2B5EF4-FFF2-40B4-BE49-F238E27FC236}">
                <a16:creationId xmlns:a16="http://schemas.microsoft.com/office/drawing/2014/main" id="{7D913FFE-1AF0-498E-B581-50BFF099C78B}"/>
              </a:ext>
            </a:extLst>
          </p:cNvPr>
          <p:cNvSpPr txBox="1"/>
          <p:nvPr/>
        </p:nvSpPr>
        <p:spPr>
          <a:xfrm>
            <a:off x="8192689" y="1844769"/>
            <a:ext cx="981075" cy="307777"/>
          </a:xfrm>
          <a:prstGeom prst="rect">
            <a:avLst/>
          </a:prstGeom>
          <a:noFill/>
        </p:spPr>
        <p:txBody>
          <a:bodyPr wrap="square" rtlCol="0">
            <a:spAutoFit/>
          </a:bodyPr>
          <a:lstStyle/>
          <a:p>
            <a:r>
              <a:rPr lang="zh-CN" altLang="en-US" sz="1400" dirty="0">
                <a:solidFill>
                  <a:schemeClr val="accent1">
                    <a:lumMod val="40000"/>
                    <a:lumOff val="60000"/>
                  </a:schemeClr>
                </a:solidFill>
              </a:rPr>
              <a:t>服务节点</a:t>
            </a:r>
          </a:p>
        </p:txBody>
      </p:sp>
    </p:spTree>
    <p:extLst>
      <p:ext uri="{BB962C8B-B14F-4D97-AF65-F5344CB8AC3E}">
        <p14:creationId xmlns:p14="http://schemas.microsoft.com/office/powerpoint/2010/main" val="18729938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a:extLst>
              <a:ext uri="{FF2B5EF4-FFF2-40B4-BE49-F238E27FC236}">
                <a16:creationId xmlns:a16="http://schemas.microsoft.com/office/drawing/2014/main" id="{3C904D30-0B51-457F-9195-65A0CF4C1601}"/>
              </a:ext>
            </a:extLst>
          </p:cNvPr>
          <p:cNvSpPr/>
          <p:nvPr/>
        </p:nvSpPr>
        <p:spPr>
          <a:xfrm>
            <a:off x="3390900" y="2028825"/>
            <a:ext cx="323850" cy="552450"/>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a:extLst>
              <a:ext uri="{FF2B5EF4-FFF2-40B4-BE49-F238E27FC236}">
                <a16:creationId xmlns:a16="http://schemas.microsoft.com/office/drawing/2014/main" id="{C2E2A0C5-C1D2-471B-B6F0-4D41D8CFADB7}"/>
              </a:ext>
            </a:extLst>
          </p:cNvPr>
          <p:cNvSpPr/>
          <p:nvPr/>
        </p:nvSpPr>
        <p:spPr>
          <a:xfrm>
            <a:off x="4371975" y="3705225"/>
            <a:ext cx="323850" cy="552450"/>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a:extLst>
              <a:ext uri="{FF2B5EF4-FFF2-40B4-BE49-F238E27FC236}">
                <a16:creationId xmlns:a16="http://schemas.microsoft.com/office/drawing/2014/main" id="{FD7B3EFC-7695-40B3-9F0D-0BE8A8E160DC}"/>
              </a:ext>
            </a:extLst>
          </p:cNvPr>
          <p:cNvSpPr/>
          <p:nvPr/>
        </p:nvSpPr>
        <p:spPr>
          <a:xfrm>
            <a:off x="5505450" y="2028825"/>
            <a:ext cx="323850" cy="552450"/>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5712418E-19F5-4496-BA03-F4E3BFDDA715}"/>
              </a:ext>
            </a:extLst>
          </p:cNvPr>
          <p:cNvCxnSpPr>
            <a:cxnSpLocks/>
          </p:cNvCxnSpPr>
          <p:nvPr/>
        </p:nvCxnSpPr>
        <p:spPr>
          <a:xfrm flipH="1" flipV="1">
            <a:off x="4605337" y="2786062"/>
            <a:ext cx="1614488" cy="1476376"/>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直接连接符 17">
            <a:extLst>
              <a:ext uri="{FF2B5EF4-FFF2-40B4-BE49-F238E27FC236}">
                <a16:creationId xmlns:a16="http://schemas.microsoft.com/office/drawing/2014/main" id="{5310B633-63EF-454B-BA11-16DA3AC94960}"/>
              </a:ext>
            </a:extLst>
          </p:cNvPr>
          <p:cNvCxnSpPr>
            <a:cxnSpLocks/>
          </p:cNvCxnSpPr>
          <p:nvPr/>
        </p:nvCxnSpPr>
        <p:spPr>
          <a:xfrm flipV="1">
            <a:off x="4605337" y="914398"/>
            <a:ext cx="0" cy="1871664"/>
          </a:xfrm>
          <a:prstGeom prst="line">
            <a:avLst/>
          </a:prstGeom>
        </p:spPr>
        <p:style>
          <a:lnRef idx="3">
            <a:schemeClr val="accent1"/>
          </a:lnRef>
          <a:fillRef idx="0">
            <a:schemeClr val="accent1"/>
          </a:fillRef>
          <a:effectRef idx="2">
            <a:schemeClr val="accent1"/>
          </a:effectRef>
          <a:fontRef idx="minor">
            <a:schemeClr val="tx1"/>
          </a:fontRef>
        </p:style>
      </p:cxnSp>
      <p:cxnSp>
        <p:nvCxnSpPr>
          <p:cNvPr id="30" name="直接连接符 29">
            <a:extLst>
              <a:ext uri="{FF2B5EF4-FFF2-40B4-BE49-F238E27FC236}">
                <a16:creationId xmlns:a16="http://schemas.microsoft.com/office/drawing/2014/main" id="{15EC1156-D2FE-4D4B-ADDF-CC925E6BBD94}"/>
              </a:ext>
            </a:extLst>
          </p:cNvPr>
          <p:cNvCxnSpPr>
            <a:cxnSpLocks/>
          </p:cNvCxnSpPr>
          <p:nvPr/>
        </p:nvCxnSpPr>
        <p:spPr>
          <a:xfrm flipV="1">
            <a:off x="3162300" y="2786062"/>
            <a:ext cx="1443037" cy="1071563"/>
          </a:xfrm>
          <a:prstGeom prst="line">
            <a:avLst/>
          </a:prstGeom>
        </p:spPr>
        <p:style>
          <a:lnRef idx="3">
            <a:schemeClr val="accent1"/>
          </a:lnRef>
          <a:fillRef idx="0">
            <a:schemeClr val="accent1"/>
          </a:fillRef>
          <a:effectRef idx="2">
            <a:schemeClr val="accent1"/>
          </a:effectRef>
          <a:fontRef idx="minor">
            <a:schemeClr val="tx1"/>
          </a:fontRef>
        </p:style>
      </p:cxnSp>
      <p:sp>
        <p:nvSpPr>
          <p:cNvPr id="40" name="椭圆 39">
            <a:extLst>
              <a:ext uri="{FF2B5EF4-FFF2-40B4-BE49-F238E27FC236}">
                <a16:creationId xmlns:a16="http://schemas.microsoft.com/office/drawing/2014/main" id="{AA8EF66E-2A8D-4F48-BD8B-257D25BFB0B8}"/>
              </a:ext>
            </a:extLst>
          </p:cNvPr>
          <p:cNvSpPr/>
          <p:nvPr/>
        </p:nvSpPr>
        <p:spPr>
          <a:xfrm>
            <a:off x="3907315" y="2269172"/>
            <a:ext cx="223513" cy="233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E24FDA8-BC48-493B-9300-5E49DA8487E6}"/>
              </a:ext>
            </a:extLst>
          </p:cNvPr>
          <p:cNvSpPr/>
          <p:nvPr/>
        </p:nvSpPr>
        <p:spPr>
          <a:xfrm>
            <a:off x="3883818" y="3940810"/>
            <a:ext cx="223513" cy="233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08606341-248D-4DA4-B23F-7A767F124321}"/>
              </a:ext>
            </a:extLst>
          </p:cNvPr>
          <p:cNvSpPr/>
          <p:nvPr/>
        </p:nvSpPr>
        <p:spPr>
          <a:xfrm>
            <a:off x="5116994" y="2305685"/>
            <a:ext cx="223513" cy="233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8F262901-C481-4BA7-991F-16B2E89051F5}"/>
              </a:ext>
            </a:extLst>
          </p:cNvPr>
          <p:cNvSpPr/>
          <p:nvPr/>
        </p:nvSpPr>
        <p:spPr>
          <a:xfrm>
            <a:off x="4817430" y="3623945"/>
            <a:ext cx="223513" cy="233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F0F711A5-1BFC-4388-AA3C-9ED31F08BF56}"/>
              </a:ext>
            </a:extLst>
          </p:cNvPr>
          <p:cNvSpPr/>
          <p:nvPr/>
        </p:nvSpPr>
        <p:spPr>
          <a:xfrm>
            <a:off x="6179505" y="2770119"/>
            <a:ext cx="223513" cy="233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DCE4EFC-9C66-440D-8FEF-6C38F7D7D766}"/>
              </a:ext>
            </a:extLst>
          </p:cNvPr>
          <p:cNvSpPr/>
          <p:nvPr/>
        </p:nvSpPr>
        <p:spPr>
          <a:xfrm>
            <a:off x="2710350" y="2735897"/>
            <a:ext cx="223513" cy="233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a:extLst>
              <a:ext uri="{FF2B5EF4-FFF2-40B4-BE49-F238E27FC236}">
                <a16:creationId xmlns:a16="http://schemas.microsoft.com/office/drawing/2014/main" id="{27E72944-B97E-45AD-A761-17D068EFF63C}"/>
              </a:ext>
            </a:extLst>
          </p:cNvPr>
          <p:cNvCxnSpPr>
            <a:cxnSpLocks/>
            <a:stCxn id="45" idx="7"/>
            <a:endCxn id="2" idx="0"/>
          </p:cNvCxnSpPr>
          <p:nvPr/>
        </p:nvCxnSpPr>
        <p:spPr>
          <a:xfrm flipV="1">
            <a:off x="2901130" y="2028825"/>
            <a:ext cx="651695" cy="7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2238096-8121-4F57-92FE-2577B96B9E9B}"/>
              </a:ext>
            </a:extLst>
          </p:cNvPr>
          <p:cNvCxnSpPr>
            <a:cxnSpLocks/>
            <a:stCxn id="40" idx="2"/>
            <a:endCxn id="2" idx="0"/>
          </p:cNvCxnSpPr>
          <p:nvPr/>
        </p:nvCxnSpPr>
        <p:spPr>
          <a:xfrm flipH="1" flipV="1">
            <a:off x="3552825" y="2028825"/>
            <a:ext cx="354490" cy="357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E17D8C84-584A-4013-A8CB-486784F7D131}"/>
              </a:ext>
            </a:extLst>
          </p:cNvPr>
          <p:cNvCxnSpPr>
            <a:cxnSpLocks/>
            <a:stCxn id="41" idx="6"/>
            <a:endCxn id="3" idx="0"/>
          </p:cNvCxnSpPr>
          <p:nvPr/>
        </p:nvCxnSpPr>
        <p:spPr>
          <a:xfrm flipV="1">
            <a:off x="4107331" y="3705225"/>
            <a:ext cx="426569" cy="352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EDD3DD87-06F5-454F-AB81-C2C41B472981}"/>
              </a:ext>
            </a:extLst>
          </p:cNvPr>
          <p:cNvCxnSpPr>
            <a:cxnSpLocks/>
            <a:stCxn id="3" idx="0"/>
            <a:endCxn id="43" idx="2"/>
          </p:cNvCxnSpPr>
          <p:nvPr/>
        </p:nvCxnSpPr>
        <p:spPr>
          <a:xfrm>
            <a:off x="4533900" y="3705225"/>
            <a:ext cx="283530" cy="35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FA3E8670-43DF-4C21-8E62-C5B83B645C67}"/>
              </a:ext>
            </a:extLst>
          </p:cNvPr>
          <p:cNvCxnSpPr>
            <a:cxnSpLocks/>
            <a:stCxn id="42" idx="6"/>
            <a:endCxn id="4" idx="0"/>
          </p:cNvCxnSpPr>
          <p:nvPr/>
        </p:nvCxnSpPr>
        <p:spPr>
          <a:xfrm flipV="1">
            <a:off x="5340507" y="2028825"/>
            <a:ext cx="326868" cy="393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497BAC2-DF44-4904-BA5F-8577C06C4EDB}"/>
              </a:ext>
            </a:extLst>
          </p:cNvPr>
          <p:cNvCxnSpPr>
            <a:cxnSpLocks/>
            <a:stCxn id="44" idx="2"/>
            <a:endCxn id="4" idx="0"/>
          </p:cNvCxnSpPr>
          <p:nvPr/>
        </p:nvCxnSpPr>
        <p:spPr>
          <a:xfrm flipH="1" flipV="1">
            <a:off x="5667375" y="2028825"/>
            <a:ext cx="512130" cy="858134"/>
          </a:xfrm>
          <a:prstGeom prst="line">
            <a:avLst/>
          </a:prstGeom>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C9862C00-F0DE-4429-8A14-DE7A832AFC73}"/>
              </a:ext>
            </a:extLst>
          </p:cNvPr>
          <p:cNvSpPr txBox="1"/>
          <p:nvPr/>
        </p:nvSpPr>
        <p:spPr>
          <a:xfrm>
            <a:off x="5412581" y="1772543"/>
            <a:ext cx="721360" cy="307777"/>
          </a:xfrm>
          <a:prstGeom prst="rect">
            <a:avLst/>
          </a:prstGeom>
          <a:noFill/>
        </p:spPr>
        <p:txBody>
          <a:bodyPr wrap="square" rtlCol="0">
            <a:spAutoFit/>
          </a:bodyPr>
          <a:lstStyle/>
          <a:p>
            <a:r>
              <a:rPr lang="en-US" altLang="zh-CN" sz="1400" dirty="0">
                <a:solidFill>
                  <a:schemeClr val="accent1">
                    <a:lumMod val="40000"/>
                    <a:lumOff val="60000"/>
                  </a:schemeClr>
                </a:solidFill>
              </a:rPr>
              <a:t>MEC</a:t>
            </a:r>
          </a:p>
        </p:txBody>
      </p:sp>
      <p:sp>
        <p:nvSpPr>
          <p:cNvPr id="68" name="文本框 67">
            <a:extLst>
              <a:ext uri="{FF2B5EF4-FFF2-40B4-BE49-F238E27FC236}">
                <a16:creationId xmlns:a16="http://schemas.microsoft.com/office/drawing/2014/main" id="{41D03F41-25AD-44B5-AB9A-14645DF7C486}"/>
              </a:ext>
            </a:extLst>
          </p:cNvPr>
          <p:cNvSpPr txBox="1"/>
          <p:nvPr/>
        </p:nvSpPr>
        <p:spPr>
          <a:xfrm>
            <a:off x="5889782" y="3003799"/>
            <a:ext cx="843280" cy="307777"/>
          </a:xfrm>
          <a:prstGeom prst="rect">
            <a:avLst/>
          </a:prstGeom>
          <a:noFill/>
        </p:spPr>
        <p:txBody>
          <a:bodyPr wrap="square" rtlCol="0">
            <a:spAutoFit/>
          </a:bodyPr>
          <a:lstStyle/>
          <a:p>
            <a:r>
              <a:rPr lang="en-US" altLang="zh-CN" sz="1400" dirty="0">
                <a:solidFill>
                  <a:schemeClr val="accent1">
                    <a:lumMod val="75000"/>
                  </a:schemeClr>
                </a:solidFill>
              </a:rPr>
              <a:t>Terminal</a:t>
            </a:r>
            <a:endParaRPr lang="zh-CN" altLang="en-US" sz="1400" dirty="0">
              <a:solidFill>
                <a:schemeClr val="accent1">
                  <a:lumMod val="75000"/>
                </a:schemeClr>
              </a:solidFill>
            </a:endParaRPr>
          </a:p>
        </p:txBody>
      </p:sp>
    </p:spTree>
    <p:extLst>
      <p:ext uri="{BB962C8B-B14F-4D97-AF65-F5344CB8AC3E}">
        <p14:creationId xmlns:p14="http://schemas.microsoft.com/office/powerpoint/2010/main" val="3713118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等腰三角形 21">
            <a:extLst>
              <a:ext uri="{FF2B5EF4-FFF2-40B4-BE49-F238E27FC236}">
                <a16:creationId xmlns:a16="http://schemas.microsoft.com/office/drawing/2014/main" id="{142385F3-DDC5-4662-90E0-B084A6E0EEB4}"/>
              </a:ext>
            </a:extLst>
          </p:cNvPr>
          <p:cNvSpPr/>
          <p:nvPr/>
        </p:nvSpPr>
        <p:spPr>
          <a:xfrm>
            <a:off x="5657213" y="1588135"/>
            <a:ext cx="470533" cy="644525"/>
          </a:xfrm>
          <a:prstGeom prst="triangle">
            <a:avLst/>
          </a:prstGeom>
          <a:solidFill>
            <a:schemeClr val="accent1">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a:extLst>
              <a:ext uri="{FF2B5EF4-FFF2-40B4-BE49-F238E27FC236}">
                <a16:creationId xmlns:a16="http://schemas.microsoft.com/office/drawing/2014/main" id="{1634DE49-627E-47C0-8745-F95BF2859B7A}"/>
              </a:ext>
            </a:extLst>
          </p:cNvPr>
          <p:cNvSpPr/>
          <p:nvPr/>
        </p:nvSpPr>
        <p:spPr>
          <a:xfrm>
            <a:off x="5495288" y="3287395"/>
            <a:ext cx="470533" cy="644525"/>
          </a:xfrm>
          <a:prstGeom prst="triangl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CCEE5E2A-3FF9-49C9-87C6-702D4261098B}"/>
              </a:ext>
            </a:extLst>
          </p:cNvPr>
          <p:cNvSpPr/>
          <p:nvPr/>
        </p:nvSpPr>
        <p:spPr>
          <a:xfrm>
            <a:off x="4742497" y="2216150"/>
            <a:ext cx="470533" cy="644525"/>
          </a:xfrm>
          <a:prstGeom prst="triangl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等腰三角形 24">
            <a:extLst>
              <a:ext uri="{FF2B5EF4-FFF2-40B4-BE49-F238E27FC236}">
                <a16:creationId xmlns:a16="http://schemas.microsoft.com/office/drawing/2014/main" id="{ADAB4156-1526-418D-BCC4-E64423C964FE}"/>
              </a:ext>
            </a:extLst>
          </p:cNvPr>
          <p:cNvSpPr/>
          <p:nvPr/>
        </p:nvSpPr>
        <p:spPr>
          <a:xfrm>
            <a:off x="3869056" y="1588135"/>
            <a:ext cx="470533" cy="644525"/>
          </a:xfrm>
          <a:prstGeom prst="triangle">
            <a:avLst/>
          </a:prstGeom>
          <a:solidFill>
            <a:schemeClr val="accent1">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8AA41F33-157A-45E1-930F-5FA2731653FC}"/>
              </a:ext>
            </a:extLst>
          </p:cNvPr>
          <p:cNvSpPr/>
          <p:nvPr/>
        </p:nvSpPr>
        <p:spPr>
          <a:xfrm>
            <a:off x="4043046" y="3274060"/>
            <a:ext cx="470533" cy="644525"/>
          </a:xfrm>
          <a:prstGeom prst="triangl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27D8DFC1-503D-476A-BAF8-3964C695F6D6}"/>
              </a:ext>
            </a:extLst>
          </p:cNvPr>
          <p:cNvSpPr/>
          <p:nvPr/>
        </p:nvSpPr>
        <p:spPr>
          <a:xfrm>
            <a:off x="2887887" y="2699195"/>
            <a:ext cx="470533" cy="644525"/>
          </a:xfrm>
          <a:prstGeom prst="triangl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1AC056F5-E4F3-43D8-98EB-708E4E593555}"/>
              </a:ext>
            </a:extLst>
          </p:cNvPr>
          <p:cNvSpPr/>
          <p:nvPr/>
        </p:nvSpPr>
        <p:spPr>
          <a:xfrm>
            <a:off x="6629274" y="2642870"/>
            <a:ext cx="470533" cy="644525"/>
          </a:xfrm>
          <a:prstGeom prst="triangl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55F8E9DB-B367-4CC2-966E-756BFA869E98}"/>
              </a:ext>
            </a:extLst>
          </p:cNvPr>
          <p:cNvSpPr/>
          <p:nvPr/>
        </p:nvSpPr>
        <p:spPr>
          <a:xfrm>
            <a:off x="4191951" y="4013200"/>
            <a:ext cx="147638" cy="64452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431B5B63-6F94-4D8A-B7B3-906A5E231ACD}"/>
              </a:ext>
            </a:extLst>
          </p:cNvPr>
          <p:cNvCxnSpPr/>
          <p:nvPr/>
        </p:nvCxnSpPr>
        <p:spPr>
          <a:xfrm>
            <a:off x="4191951" y="4109720"/>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2" name="直接连接符 31">
            <a:extLst>
              <a:ext uri="{FF2B5EF4-FFF2-40B4-BE49-F238E27FC236}">
                <a16:creationId xmlns:a16="http://schemas.microsoft.com/office/drawing/2014/main" id="{D2B1976D-CFCD-45E4-9E8F-DC5FF56FF470}"/>
              </a:ext>
            </a:extLst>
          </p:cNvPr>
          <p:cNvCxnSpPr/>
          <p:nvPr/>
        </p:nvCxnSpPr>
        <p:spPr>
          <a:xfrm>
            <a:off x="4191951" y="4216400"/>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3" name="直接连接符 32">
            <a:extLst>
              <a:ext uri="{FF2B5EF4-FFF2-40B4-BE49-F238E27FC236}">
                <a16:creationId xmlns:a16="http://schemas.microsoft.com/office/drawing/2014/main" id="{603979B0-DDDE-4414-9C1B-0ABE5FAE9D55}"/>
              </a:ext>
            </a:extLst>
          </p:cNvPr>
          <p:cNvCxnSpPr/>
          <p:nvPr/>
        </p:nvCxnSpPr>
        <p:spPr>
          <a:xfrm>
            <a:off x="4192903" y="4320222"/>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4" name="直接连接符 33">
            <a:extLst>
              <a:ext uri="{FF2B5EF4-FFF2-40B4-BE49-F238E27FC236}">
                <a16:creationId xmlns:a16="http://schemas.microsoft.com/office/drawing/2014/main" id="{B0A8C4F5-FC43-4F81-B023-54491DD29FC6}"/>
              </a:ext>
            </a:extLst>
          </p:cNvPr>
          <p:cNvCxnSpPr/>
          <p:nvPr/>
        </p:nvCxnSpPr>
        <p:spPr>
          <a:xfrm>
            <a:off x="4190521" y="4419600"/>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5" name="直接连接符 34">
            <a:extLst>
              <a:ext uri="{FF2B5EF4-FFF2-40B4-BE49-F238E27FC236}">
                <a16:creationId xmlns:a16="http://schemas.microsoft.com/office/drawing/2014/main" id="{022253E9-772D-4FEB-AA0D-CB896807810A}"/>
              </a:ext>
            </a:extLst>
          </p:cNvPr>
          <p:cNvCxnSpPr/>
          <p:nvPr/>
        </p:nvCxnSpPr>
        <p:spPr>
          <a:xfrm>
            <a:off x="4190521" y="4511040"/>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6" name="直接连接符 35">
            <a:extLst>
              <a:ext uri="{FF2B5EF4-FFF2-40B4-BE49-F238E27FC236}">
                <a16:creationId xmlns:a16="http://schemas.microsoft.com/office/drawing/2014/main" id="{8AE99279-38E0-499D-8622-42AF85050CD7}"/>
              </a:ext>
            </a:extLst>
          </p:cNvPr>
          <p:cNvCxnSpPr/>
          <p:nvPr/>
        </p:nvCxnSpPr>
        <p:spPr>
          <a:xfrm>
            <a:off x="4190521" y="4597400"/>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
        <p:nvSpPr>
          <p:cNvPr id="37" name="矩形 36">
            <a:extLst>
              <a:ext uri="{FF2B5EF4-FFF2-40B4-BE49-F238E27FC236}">
                <a16:creationId xmlns:a16="http://schemas.microsoft.com/office/drawing/2014/main" id="{50F936A8-B61A-4ED0-B29B-67752D6F025E}"/>
              </a:ext>
            </a:extLst>
          </p:cNvPr>
          <p:cNvSpPr/>
          <p:nvPr/>
        </p:nvSpPr>
        <p:spPr>
          <a:xfrm>
            <a:off x="3842069" y="2268855"/>
            <a:ext cx="147638" cy="64452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8AAB747E-829E-4540-A485-DB6E30D00D5C}"/>
              </a:ext>
            </a:extLst>
          </p:cNvPr>
          <p:cNvCxnSpPr/>
          <p:nvPr/>
        </p:nvCxnSpPr>
        <p:spPr>
          <a:xfrm>
            <a:off x="3842069" y="2365375"/>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9" name="直接连接符 38">
            <a:extLst>
              <a:ext uri="{FF2B5EF4-FFF2-40B4-BE49-F238E27FC236}">
                <a16:creationId xmlns:a16="http://schemas.microsoft.com/office/drawing/2014/main" id="{73D78DD1-444B-4E05-8DA2-4EEC49A5321D}"/>
              </a:ext>
            </a:extLst>
          </p:cNvPr>
          <p:cNvCxnSpPr/>
          <p:nvPr/>
        </p:nvCxnSpPr>
        <p:spPr>
          <a:xfrm>
            <a:off x="3842069" y="2472055"/>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40" name="直接连接符 39">
            <a:extLst>
              <a:ext uri="{FF2B5EF4-FFF2-40B4-BE49-F238E27FC236}">
                <a16:creationId xmlns:a16="http://schemas.microsoft.com/office/drawing/2014/main" id="{47F3E15A-E547-437A-A540-D3FACA304265}"/>
              </a:ext>
            </a:extLst>
          </p:cNvPr>
          <p:cNvCxnSpPr/>
          <p:nvPr/>
        </p:nvCxnSpPr>
        <p:spPr>
          <a:xfrm>
            <a:off x="3843021" y="2575877"/>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41" name="直接连接符 40">
            <a:extLst>
              <a:ext uri="{FF2B5EF4-FFF2-40B4-BE49-F238E27FC236}">
                <a16:creationId xmlns:a16="http://schemas.microsoft.com/office/drawing/2014/main" id="{DEC8A152-2CEA-494D-90BC-59F4998D29E3}"/>
              </a:ext>
            </a:extLst>
          </p:cNvPr>
          <p:cNvCxnSpPr/>
          <p:nvPr/>
        </p:nvCxnSpPr>
        <p:spPr>
          <a:xfrm>
            <a:off x="3840639" y="2675255"/>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42" name="直接连接符 41">
            <a:extLst>
              <a:ext uri="{FF2B5EF4-FFF2-40B4-BE49-F238E27FC236}">
                <a16:creationId xmlns:a16="http://schemas.microsoft.com/office/drawing/2014/main" id="{7277D54B-74A6-41F9-902B-18BEE6A25DE6}"/>
              </a:ext>
            </a:extLst>
          </p:cNvPr>
          <p:cNvCxnSpPr/>
          <p:nvPr/>
        </p:nvCxnSpPr>
        <p:spPr>
          <a:xfrm>
            <a:off x="3840639" y="2766695"/>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43" name="直接连接符 42">
            <a:extLst>
              <a:ext uri="{FF2B5EF4-FFF2-40B4-BE49-F238E27FC236}">
                <a16:creationId xmlns:a16="http://schemas.microsoft.com/office/drawing/2014/main" id="{B3AC1070-B4A3-4915-A4FF-D411A87FD2AF}"/>
              </a:ext>
            </a:extLst>
          </p:cNvPr>
          <p:cNvCxnSpPr/>
          <p:nvPr/>
        </p:nvCxnSpPr>
        <p:spPr>
          <a:xfrm>
            <a:off x="3840639" y="2853055"/>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
        <p:nvSpPr>
          <p:cNvPr id="44" name="矩形 43">
            <a:extLst>
              <a:ext uri="{FF2B5EF4-FFF2-40B4-BE49-F238E27FC236}">
                <a16:creationId xmlns:a16="http://schemas.microsoft.com/office/drawing/2014/main" id="{65328146-324D-4F38-A53E-BB31CFB7D258}"/>
              </a:ext>
            </a:extLst>
          </p:cNvPr>
          <p:cNvSpPr/>
          <p:nvPr/>
        </p:nvSpPr>
        <p:spPr>
          <a:xfrm>
            <a:off x="6752143" y="3367405"/>
            <a:ext cx="147638" cy="64452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CAE4F50E-C58B-495D-ACD8-43DE39C5493A}"/>
              </a:ext>
            </a:extLst>
          </p:cNvPr>
          <p:cNvCxnSpPr/>
          <p:nvPr/>
        </p:nvCxnSpPr>
        <p:spPr>
          <a:xfrm>
            <a:off x="6752143" y="3463925"/>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46" name="直接连接符 45">
            <a:extLst>
              <a:ext uri="{FF2B5EF4-FFF2-40B4-BE49-F238E27FC236}">
                <a16:creationId xmlns:a16="http://schemas.microsoft.com/office/drawing/2014/main" id="{E939DB0E-D2D6-472C-8B81-102FD148A0EF}"/>
              </a:ext>
            </a:extLst>
          </p:cNvPr>
          <p:cNvCxnSpPr/>
          <p:nvPr/>
        </p:nvCxnSpPr>
        <p:spPr>
          <a:xfrm>
            <a:off x="6752143" y="3570605"/>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47" name="直接连接符 46">
            <a:extLst>
              <a:ext uri="{FF2B5EF4-FFF2-40B4-BE49-F238E27FC236}">
                <a16:creationId xmlns:a16="http://schemas.microsoft.com/office/drawing/2014/main" id="{E26101EB-28DD-42AA-BA37-8780E7A47284}"/>
              </a:ext>
            </a:extLst>
          </p:cNvPr>
          <p:cNvCxnSpPr/>
          <p:nvPr/>
        </p:nvCxnSpPr>
        <p:spPr>
          <a:xfrm>
            <a:off x="6753095" y="3674427"/>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48" name="直接连接符 47">
            <a:extLst>
              <a:ext uri="{FF2B5EF4-FFF2-40B4-BE49-F238E27FC236}">
                <a16:creationId xmlns:a16="http://schemas.microsoft.com/office/drawing/2014/main" id="{53F296C9-8E7B-47B7-A292-2EEC4E56CFEE}"/>
              </a:ext>
            </a:extLst>
          </p:cNvPr>
          <p:cNvCxnSpPr/>
          <p:nvPr/>
        </p:nvCxnSpPr>
        <p:spPr>
          <a:xfrm>
            <a:off x="6750713" y="3773805"/>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49" name="直接连接符 48">
            <a:extLst>
              <a:ext uri="{FF2B5EF4-FFF2-40B4-BE49-F238E27FC236}">
                <a16:creationId xmlns:a16="http://schemas.microsoft.com/office/drawing/2014/main" id="{D24B96E5-66C6-4D65-AE3E-52E2F6A60AFA}"/>
              </a:ext>
            </a:extLst>
          </p:cNvPr>
          <p:cNvCxnSpPr/>
          <p:nvPr/>
        </p:nvCxnSpPr>
        <p:spPr>
          <a:xfrm>
            <a:off x="6750713" y="3865245"/>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50" name="直接连接符 49">
            <a:extLst>
              <a:ext uri="{FF2B5EF4-FFF2-40B4-BE49-F238E27FC236}">
                <a16:creationId xmlns:a16="http://schemas.microsoft.com/office/drawing/2014/main" id="{71526931-CE5D-47AF-BECE-16B1F4DE142D}"/>
              </a:ext>
            </a:extLst>
          </p:cNvPr>
          <p:cNvCxnSpPr/>
          <p:nvPr/>
        </p:nvCxnSpPr>
        <p:spPr>
          <a:xfrm>
            <a:off x="6750713" y="3951605"/>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
        <p:nvSpPr>
          <p:cNvPr id="58" name="矩形 57">
            <a:extLst>
              <a:ext uri="{FF2B5EF4-FFF2-40B4-BE49-F238E27FC236}">
                <a16:creationId xmlns:a16="http://schemas.microsoft.com/office/drawing/2014/main" id="{9A89F3E7-1549-4FE9-8A6D-FA942529A993}"/>
              </a:ext>
            </a:extLst>
          </p:cNvPr>
          <p:cNvSpPr/>
          <p:nvPr/>
        </p:nvSpPr>
        <p:spPr>
          <a:xfrm>
            <a:off x="5788338" y="2064385"/>
            <a:ext cx="206061" cy="97155"/>
          </a:xfrm>
          <a:prstGeom prst="rect">
            <a:avLst/>
          </a:prstGeom>
          <a:solidFill>
            <a:schemeClr val="accent2">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39023F86-CDE6-4E47-84D7-4E2155318174}"/>
              </a:ext>
            </a:extLst>
          </p:cNvPr>
          <p:cNvSpPr/>
          <p:nvPr/>
        </p:nvSpPr>
        <p:spPr>
          <a:xfrm>
            <a:off x="6761509" y="3103563"/>
            <a:ext cx="206061" cy="97155"/>
          </a:xfrm>
          <a:prstGeom prst="rect">
            <a:avLst/>
          </a:prstGeom>
          <a:solidFill>
            <a:schemeClr val="accent2">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FED62D75-7024-49CA-A6C0-B33DFB81470B}"/>
              </a:ext>
            </a:extLst>
          </p:cNvPr>
          <p:cNvSpPr/>
          <p:nvPr/>
        </p:nvSpPr>
        <p:spPr>
          <a:xfrm>
            <a:off x="4190521" y="3735388"/>
            <a:ext cx="206061" cy="97155"/>
          </a:xfrm>
          <a:prstGeom prst="rect">
            <a:avLst/>
          </a:prstGeom>
          <a:solidFill>
            <a:schemeClr val="accent2">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693A1015-2312-4811-BB3E-9A4CC2E76658}"/>
              </a:ext>
            </a:extLst>
          </p:cNvPr>
          <p:cNvCxnSpPr>
            <a:stCxn id="26" idx="0"/>
            <a:endCxn id="24" idx="0"/>
          </p:cNvCxnSpPr>
          <p:nvPr/>
        </p:nvCxnSpPr>
        <p:spPr>
          <a:xfrm flipV="1">
            <a:off x="4278313" y="2216150"/>
            <a:ext cx="699451" cy="1057910"/>
          </a:xfrm>
          <a:prstGeom prst="line">
            <a:avLst/>
          </a:prstGeom>
          <a:ln>
            <a:solidFill>
              <a:schemeClr val="accent1">
                <a:lumMod val="40000"/>
                <a:lumOff val="60000"/>
              </a:schemeClr>
            </a:solidFill>
          </a:ln>
        </p:spPr>
        <p:style>
          <a:lnRef idx="3">
            <a:schemeClr val="accent1"/>
          </a:lnRef>
          <a:fillRef idx="0">
            <a:schemeClr val="accent1"/>
          </a:fillRef>
          <a:effectRef idx="2">
            <a:schemeClr val="accent1"/>
          </a:effectRef>
          <a:fontRef idx="minor">
            <a:schemeClr val="tx1"/>
          </a:fontRef>
        </p:style>
      </p:cxnSp>
      <p:cxnSp>
        <p:nvCxnSpPr>
          <p:cNvPr id="63" name="直接连接符 62">
            <a:extLst>
              <a:ext uri="{FF2B5EF4-FFF2-40B4-BE49-F238E27FC236}">
                <a16:creationId xmlns:a16="http://schemas.microsoft.com/office/drawing/2014/main" id="{732F6352-0ABF-42D0-A6CD-5712842B886D}"/>
              </a:ext>
            </a:extLst>
          </p:cNvPr>
          <p:cNvCxnSpPr>
            <a:cxnSpLocks/>
            <a:stCxn id="23" idx="0"/>
            <a:endCxn id="24" idx="0"/>
          </p:cNvCxnSpPr>
          <p:nvPr/>
        </p:nvCxnSpPr>
        <p:spPr>
          <a:xfrm flipH="1" flipV="1">
            <a:off x="4977764" y="2216150"/>
            <a:ext cx="752791" cy="1071245"/>
          </a:xfrm>
          <a:prstGeom prst="line">
            <a:avLst/>
          </a:prstGeom>
          <a:ln>
            <a:solidFill>
              <a:schemeClr val="accent1">
                <a:lumMod val="40000"/>
                <a:lumOff val="60000"/>
              </a:schemeClr>
            </a:solidFill>
          </a:ln>
        </p:spPr>
        <p:style>
          <a:lnRef idx="3">
            <a:schemeClr val="accent1"/>
          </a:lnRef>
          <a:fillRef idx="0">
            <a:schemeClr val="accent1"/>
          </a:fillRef>
          <a:effectRef idx="2">
            <a:schemeClr val="accent1"/>
          </a:effectRef>
          <a:fontRef idx="minor">
            <a:schemeClr val="tx1"/>
          </a:fontRef>
        </p:style>
      </p:cxnSp>
      <p:cxnSp>
        <p:nvCxnSpPr>
          <p:cNvPr id="68" name="直接连接符 67">
            <a:extLst>
              <a:ext uri="{FF2B5EF4-FFF2-40B4-BE49-F238E27FC236}">
                <a16:creationId xmlns:a16="http://schemas.microsoft.com/office/drawing/2014/main" id="{0944D5DE-F3A5-439D-A486-AAB34C15A18A}"/>
              </a:ext>
            </a:extLst>
          </p:cNvPr>
          <p:cNvCxnSpPr>
            <a:cxnSpLocks/>
            <a:stCxn id="27" idx="0"/>
            <a:endCxn id="24" idx="0"/>
          </p:cNvCxnSpPr>
          <p:nvPr/>
        </p:nvCxnSpPr>
        <p:spPr>
          <a:xfrm flipV="1">
            <a:off x="3123154" y="2216150"/>
            <a:ext cx="1854610" cy="483045"/>
          </a:xfrm>
          <a:prstGeom prst="line">
            <a:avLst/>
          </a:prstGeom>
          <a:ln>
            <a:solidFill>
              <a:schemeClr val="accent1">
                <a:lumMod val="40000"/>
                <a:lumOff val="60000"/>
              </a:schemeClr>
            </a:solidFill>
          </a:ln>
        </p:spPr>
        <p:style>
          <a:lnRef idx="3">
            <a:schemeClr val="accent1"/>
          </a:lnRef>
          <a:fillRef idx="0">
            <a:schemeClr val="accent1"/>
          </a:fillRef>
          <a:effectRef idx="2">
            <a:schemeClr val="accent1"/>
          </a:effectRef>
          <a:fontRef idx="minor">
            <a:schemeClr val="tx1"/>
          </a:fontRef>
        </p:style>
      </p:cxnSp>
      <p:cxnSp>
        <p:nvCxnSpPr>
          <p:cNvPr id="71" name="直接连接符 70">
            <a:extLst>
              <a:ext uri="{FF2B5EF4-FFF2-40B4-BE49-F238E27FC236}">
                <a16:creationId xmlns:a16="http://schemas.microsoft.com/office/drawing/2014/main" id="{419CDD62-B608-4D37-9666-41CC66C65526}"/>
              </a:ext>
            </a:extLst>
          </p:cNvPr>
          <p:cNvCxnSpPr>
            <a:cxnSpLocks/>
            <a:stCxn id="25" idx="0"/>
            <a:endCxn id="24" idx="0"/>
          </p:cNvCxnSpPr>
          <p:nvPr/>
        </p:nvCxnSpPr>
        <p:spPr>
          <a:xfrm>
            <a:off x="4104323" y="1588135"/>
            <a:ext cx="873441" cy="628015"/>
          </a:xfrm>
          <a:prstGeom prst="line">
            <a:avLst/>
          </a:prstGeom>
          <a:ln>
            <a:solidFill>
              <a:schemeClr val="accent1">
                <a:lumMod val="40000"/>
                <a:lumOff val="60000"/>
              </a:schemeClr>
            </a:solidFill>
          </a:ln>
        </p:spPr>
        <p:style>
          <a:lnRef idx="3">
            <a:schemeClr val="accent1"/>
          </a:lnRef>
          <a:fillRef idx="0">
            <a:schemeClr val="accent1"/>
          </a:fillRef>
          <a:effectRef idx="2">
            <a:schemeClr val="accent1"/>
          </a:effectRef>
          <a:fontRef idx="minor">
            <a:schemeClr val="tx1"/>
          </a:fontRef>
        </p:style>
      </p:cxnSp>
      <p:cxnSp>
        <p:nvCxnSpPr>
          <p:cNvPr id="74" name="直接连接符 73">
            <a:extLst>
              <a:ext uri="{FF2B5EF4-FFF2-40B4-BE49-F238E27FC236}">
                <a16:creationId xmlns:a16="http://schemas.microsoft.com/office/drawing/2014/main" id="{0E5AA8E5-E05B-4077-9F40-1FD046C3C0B4}"/>
              </a:ext>
            </a:extLst>
          </p:cNvPr>
          <p:cNvCxnSpPr>
            <a:cxnSpLocks/>
            <a:stCxn id="24" idx="0"/>
            <a:endCxn id="22" idx="0"/>
          </p:cNvCxnSpPr>
          <p:nvPr/>
        </p:nvCxnSpPr>
        <p:spPr>
          <a:xfrm flipV="1">
            <a:off x="4977764" y="1588135"/>
            <a:ext cx="914716" cy="628015"/>
          </a:xfrm>
          <a:prstGeom prst="line">
            <a:avLst/>
          </a:prstGeom>
          <a:ln>
            <a:solidFill>
              <a:schemeClr val="accent1">
                <a:lumMod val="40000"/>
                <a:lumOff val="60000"/>
              </a:schemeClr>
            </a:solidFill>
          </a:ln>
        </p:spPr>
        <p:style>
          <a:lnRef idx="3">
            <a:schemeClr val="accent1"/>
          </a:lnRef>
          <a:fillRef idx="0">
            <a:schemeClr val="accent1"/>
          </a:fillRef>
          <a:effectRef idx="2">
            <a:schemeClr val="accent1"/>
          </a:effectRef>
          <a:fontRef idx="minor">
            <a:schemeClr val="tx1"/>
          </a:fontRef>
        </p:style>
      </p:cxnSp>
      <p:cxnSp>
        <p:nvCxnSpPr>
          <p:cNvPr id="78" name="直接连接符 77">
            <a:extLst>
              <a:ext uri="{FF2B5EF4-FFF2-40B4-BE49-F238E27FC236}">
                <a16:creationId xmlns:a16="http://schemas.microsoft.com/office/drawing/2014/main" id="{748C63E1-8922-41C7-9B6F-2FCECE3E87EA}"/>
              </a:ext>
            </a:extLst>
          </p:cNvPr>
          <p:cNvCxnSpPr>
            <a:cxnSpLocks/>
            <a:stCxn id="28" idx="0"/>
            <a:endCxn id="24" idx="0"/>
          </p:cNvCxnSpPr>
          <p:nvPr/>
        </p:nvCxnSpPr>
        <p:spPr>
          <a:xfrm flipH="1" flipV="1">
            <a:off x="4977764" y="2216150"/>
            <a:ext cx="1886777" cy="426720"/>
          </a:xfrm>
          <a:prstGeom prst="line">
            <a:avLst/>
          </a:prstGeom>
          <a:ln>
            <a:solidFill>
              <a:schemeClr val="accent1">
                <a:lumMod val="40000"/>
                <a:lumOff val="60000"/>
              </a:schemeClr>
            </a:solidFill>
          </a:ln>
        </p:spPr>
        <p:style>
          <a:lnRef idx="3">
            <a:schemeClr val="accent1"/>
          </a:lnRef>
          <a:fillRef idx="0">
            <a:schemeClr val="accent1"/>
          </a:fillRef>
          <a:effectRef idx="2">
            <a:schemeClr val="accent1"/>
          </a:effectRef>
          <a:fontRef idx="minor">
            <a:schemeClr val="tx1"/>
          </a:fontRef>
        </p:style>
      </p:cxnSp>
      <p:sp>
        <p:nvSpPr>
          <p:cNvPr id="85" name="文本框 84">
            <a:extLst>
              <a:ext uri="{FF2B5EF4-FFF2-40B4-BE49-F238E27FC236}">
                <a16:creationId xmlns:a16="http://schemas.microsoft.com/office/drawing/2014/main" id="{571303D9-A112-40C7-8E11-24E7D251E81B}"/>
              </a:ext>
            </a:extLst>
          </p:cNvPr>
          <p:cNvSpPr txBox="1"/>
          <p:nvPr/>
        </p:nvSpPr>
        <p:spPr>
          <a:xfrm>
            <a:off x="7099807" y="3463925"/>
            <a:ext cx="696977" cy="215444"/>
          </a:xfrm>
          <a:prstGeom prst="rect">
            <a:avLst/>
          </a:prstGeom>
          <a:noFill/>
        </p:spPr>
        <p:txBody>
          <a:bodyPr wrap="square" rtlCol="0">
            <a:spAutoFit/>
          </a:bodyPr>
          <a:lstStyle/>
          <a:p>
            <a:r>
              <a:rPr lang="zh-CN" altLang="en-US" sz="800" dirty="0">
                <a:solidFill>
                  <a:schemeClr val="accent6">
                    <a:lumMod val="60000"/>
                    <a:lumOff val="40000"/>
                  </a:schemeClr>
                </a:solidFill>
              </a:rPr>
              <a:t>提交队列</a:t>
            </a:r>
          </a:p>
        </p:txBody>
      </p:sp>
      <p:sp>
        <p:nvSpPr>
          <p:cNvPr id="86" name="文本框 85">
            <a:extLst>
              <a:ext uri="{FF2B5EF4-FFF2-40B4-BE49-F238E27FC236}">
                <a16:creationId xmlns:a16="http://schemas.microsoft.com/office/drawing/2014/main" id="{5DA5A67F-A2A1-4FEC-96FE-1B549148BF8C}"/>
              </a:ext>
            </a:extLst>
          </p:cNvPr>
          <p:cNvSpPr txBox="1"/>
          <p:nvPr/>
        </p:nvSpPr>
        <p:spPr>
          <a:xfrm>
            <a:off x="6802431" y="2474824"/>
            <a:ext cx="696977" cy="215444"/>
          </a:xfrm>
          <a:prstGeom prst="rect">
            <a:avLst/>
          </a:prstGeom>
          <a:noFill/>
        </p:spPr>
        <p:txBody>
          <a:bodyPr wrap="square" rtlCol="0">
            <a:spAutoFit/>
          </a:bodyPr>
          <a:lstStyle/>
          <a:p>
            <a:r>
              <a:rPr lang="zh-CN" altLang="en-US" sz="800" dirty="0">
                <a:solidFill>
                  <a:schemeClr val="accent1">
                    <a:lumMod val="60000"/>
                    <a:lumOff val="40000"/>
                  </a:schemeClr>
                </a:solidFill>
              </a:rPr>
              <a:t>边缘终端</a:t>
            </a:r>
          </a:p>
        </p:txBody>
      </p:sp>
      <p:cxnSp>
        <p:nvCxnSpPr>
          <p:cNvPr id="88" name="直接箭头连接符 87">
            <a:extLst>
              <a:ext uri="{FF2B5EF4-FFF2-40B4-BE49-F238E27FC236}">
                <a16:creationId xmlns:a16="http://schemas.microsoft.com/office/drawing/2014/main" id="{C2F1ED92-585F-4CC5-8C93-76D56D4BA4D4}"/>
              </a:ext>
            </a:extLst>
          </p:cNvPr>
          <p:cNvCxnSpPr>
            <a:stCxn id="58" idx="3"/>
          </p:cNvCxnSpPr>
          <p:nvPr/>
        </p:nvCxnSpPr>
        <p:spPr>
          <a:xfrm flipV="1">
            <a:off x="5994399" y="1910397"/>
            <a:ext cx="388113" cy="20256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929B4923-B754-4E31-B2AD-1C2291854B0C}"/>
              </a:ext>
            </a:extLst>
          </p:cNvPr>
          <p:cNvSpPr txBox="1"/>
          <p:nvPr/>
        </p:nvSpPr>
        <p:spPr>
          <a:xfrm>
            <a:off x="6311262" y="1742351"/>
            <a:ext cx="942978" cy="215444"/>
          </a:xfrm>
          <a:prstGeom prst="rect">
            <a:avLst/>
          </a:prstGeom>
          <a:noFill/>
        </p:spPr>
        <p:txBody>
          <a:bodyPr wrap="square" rtlCol="0">
            <a:spAutoFit/>
          </a:bodyPr>
          <a:lstStyle/>
          <a:p>
            <a:r>
              <a:rPr lang="zh-CN" altLang="en-US" sz="800" dirty="0">
                <a:solidFill>
                  <a:schemeClr val="tx1">
                    <a:lumMod val="50000"/>
                    <a:lumOff val="50000"/>
                  </a:schemeClr>
                </a:solidFill>
              </a:rPr>
              <a:t>正在执行的任务</a:t>
            </a:r>
          </a:p>
        </p:txBody>
      </p:sp>
      <p:sp>
        <p:nvSpPr>
          <p:cNvPr id="96" name="文本框 95">
            <a:extLst>
              <a:ext uri="{FF2B5EF4-FFF2-40B4-BE49-F238E27FC236}">
                <a16:creationId xmlns:a16="http://schemas.microsoft.com/office/drawing/2014/main" id="{BD8306A1-6006-4756-BFD0-DA76C17DEDF5}"/>
              </a:ext>
            </a:extLst>
          </p:cNvPr>
          <p:cNvSpPr txBox="1"/>
          <p:nvPr/>
        </p:nvSpPr>
        <p:spPr>
          <a:xfrm>
            <a:off x="4608957" y="2913735"/>
            <a:ext cx="696977" cy="215444"/>
          </a:xfrm>
          <a:prstGeom prst="rect">
            <a:avLst/>
          </a:prstGeom>
          <a:noFill/>
        </p:spPr>
        <p:txBody>
          <a:bodyPr wrap="square" rtlCol="0">
            <a:spAutoFit/>
          </a:bodyPr>
          <a:lstStyle/>
          <a:p>
            <a:r>
              <a:rPr lang="zh-CN" altLang="en-US" sz="800" dirty="0">
                <a:solidFill>
                  <a:srgbClr val="C00000"/>
                </a:solidFill>
              </a:rPr>
              <a:t>中心控制器</a:t>
            </a:r>
          </a:p>
        </p:txBody>
      </p:sp>
    </p:spTree>
    <p:extLst>
      <p:ext uri="{BB962C8B-B14F-4D97-AF65-F5344CB8AC3E}">
        <p14:creationId xmlns:p14="http://schemas.microsoft.com/office/powerpoint/2010/main" val="906913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465DCC62-8B29-4F92-A34A-6970081FC8EE}"/>
              </a:ext>
            </a:extLst>
          </p:cNvPr>
          <p:cNvGraphicFramePr>
            <a:graphicFrameLocks noGrp="1"/>
          </p:cNvGraphicFramePr>
          <p:nvPr>
            <p:extLst>
              <p:ext uri="{D42A27DB-BD31-4B8C-83A1-F6EECF244321}">
                <p14:modId xmlns:p14="http://schemas.microsoft.com/office/powerpoint/2010/main" val="114112714"/>
              </p:ext>
            </p:extLst>
          </p:nvPr>
        </p:nvGraphicFramePr>
        <p:xfrm>
          <a:off x="2070099" y="1598508"/>
          <a:ext cx="5717540" cy="2194560"/>
        </p:xfrm>
        <a:graphic>
          <a:graphicData uri="http://schemas.openxmlformats.org/drawingml/2006/table">
            <a:tbl>
              <a:tblPr firstRow="1" bandRow="1">
                <a:tableStyleId>{5C22544A-7EE6-4342-B048-85BDC9FD1C3A}</a:tableStyleId>
              </a:tblPr>
              <a:tblGrid>
                <a:gridCol w="285877">
                  <a:extLst>
                    <a:ext uri="{9D8B030D-6E8A-4147-A177-3AD203B41FA5}">
                      <a16:colId xmlns:a16="http://schemas.microsoft.com/office/drawing/2014/main" val="801016664"/>
                    </a:ext>
                  </a:extLst>
                </a:gridCol>
                <a:gridCol w="285877">
                  <a:extLst>
                    <a:ext uri="{9D8B030D-6E8A-4147-A177-3AD203B41FA5}">
                      <a16:colId xmlns:a16="http://schemas.microsoft.com/office/drawing/2014/main" val="180452098"/>
                    </a:ext>
                  </a:extLst>
                </a:gridCol>
                <a:gridCol w="285877">
                  <a:extLst>
                    <a:ext uri="{9D8B030D-6E8A-4147-A177-3AD203B41FA5}">
                      <a16:colId xmlns:a16="http://schemas.microsoft.com/office/drawing/2014/main" val="1086075276"/>
                    </a:ext>
                  </a:extLst>
                </a:gridCol>
                <a:gridCol w="285877">
                  <a:extLst>
                    <a:ext uri="{9D8B030D-6E8A-4147-A177-3AD203B41FA5}">
                      <a16:colId xmlns:a16="http://schemas.microsoft.com/office/drawing/2014/main" val="1741761714"/>
                    </a:ext>
                  </a:extLst>
                </a:gridCol>
                <a:gridCol w="285877">
                  <a:extLst>
                    <a:ext uri="{9D8B030D-6E8A-4147-A177-3AD203B41FA5}">
                      <a16:colId xmlns:a16="http://schemas.microsoft.com/office/drawing/2014/main" val="2187816495"/>
                    </a:ext>
                  </a:extLst>
                </a:gridCol>
                <a:gridCol w="285877">
                  <a:extLst>
                    <a:ext uri="{9D8B030D-6E8A-4147-A177-3AD203B41FA5}">
                      <a16:colId xmlns:a16="http://schemas.microsoft.com/office/drawing/2014/main" val="3720353800"/>
                    </a:ext>
                  </a:extLst>
                </a:gridCol>
                <a:gridCol w="285877">
                  <a:extLst>
                    <a:ext uri="{9D8B030D-6E8A-4147-A177-3AD203B41FA5}">
                      <a16:colId xmlns:a16="http://schemas.microsoft.com/office/drawing/2014/main" val="213747998"/>
                    </a:ext>
                  </a:extLst>
                </a:gridCol>
                <a:gridCol w="285877">
                  <a:extLst>
                    <a:ext uri="{9D8B030D-6E8A-4147-A177-3AD203B41FA5}">
                      <a16:colId xmlns:a16="http://schemas.microsoft.com/office/drawing/2014/main" val="3395244087"/>
                    </a:ext>
                  </a:extLst>
                </a:gridCol>
                <a:gridCol w="285877">
                  <a:extLst>
                    <a:ext uri="{9D8B030D-6E8A-4147-A177-3AD203B41FA5}">
                      <a16:colId xmlns:a16="http://schemas.microsoft.com/office/drawing/2014/main" val="941293487"/>
                    </a:ext>
                  </a:extLst>
                </a:gridCol>
                <a:gridCol w="285877">
                  <a:extLst>
                    <a:ext uri="{9D8B030D-6E8A-4147-A177-3AD203B41FA5}">
                      <a16:colId xmlns:a16="http://schemas.microsoft.com/office/drawing/2014/main" val="226556406"/>
                    </a:ext>
                  </a:extLst>
                </a:gridCol>
                <a:gridCol w="285877">
                  <a:extLst>
                    <a:ext uri="{9D8B030D-6E8A-4147-A177-3AD203B41FA5}">
                      <a16:colId xmlns:a16="http://schemas.microsoft.com/office/drawing/2014/main" val="3963934494"/>
                    </a:ext>
                  </a:extLst>
                </a:gridCol>
                <a:gridCol w="285877">
                  <a:extLst>
                    <a:ext uri="{9D8B030D-6E8A-4147-A177-3AD203B41FA5}">
                      <a16:colId xmlns:a16="http://schemas.microsoft.com/office/drawing/2014/main" val="4019586983"/>
                    </a:ext>
                  </a:extLst>
                </a:gridCol>
                <a:gridCol w="285877">
                  <a:extLst>
                    <a:ext uri="{9D8B030D-6E8A-4147-A177-3AD203B41FA5}">
                      <a16:colId xmlns:a16="http://schemas.microsoft.com/office/drawing/2014/main" val="1845899556"/>
                    </a:ext>
                  </a:extLst>
                </a:gridCol>
                <a:gridCol w="285877">
                  <a:extLst>
                    <a:ext uri="{9D8B030D-6E8A-4147-A177-3AD203B41FA5}">
                      <a16:colId xmlns:a16="http://schemas.microsoft.com/office/drawing/2014/main" val="3272868475"/>
                    </a:ext>
                  </a:extLst>
                </a:gridCol>
                <a:gridCol w="285877">
                  <a:extLst>
                    <a:ext uri="{9D8B030D-6E8A-4147-A177-3AD203B41FA5}">
                      <a16:colId xmlns:a16="http://schemas.microsoft.com/office/drawing/2014/main" val="2643148850"/>
                    </a:ext>
                  </a:extLst>
                </a:gridCol>
                <a:gridCol w="285877">
                  <a:extLst>
                    <a:ext uri="{9D8B030D-6E8A-4147-A177-3AD203B41FA5}">
                      <a16:colId xmlns:a16="http://schemas.microsoft.com/office/drawing/2014/main" val="792887935"/>
                    </a:ext>
                  </a:extLst>
                </a:gridCol>
                <a:gridCol w="285877">
                  <a:extLst>
                    <a:ext uri="{9D8B030D-6E8A-4147-A177-3AD203B41FA5}">
                      <a16:colId xmlns:a16="http://schemas.microsoft.com/office/drawing/2014/main" val="2499344715"/>
                    </a:ext>
                  </a:extLst>
                </a:gridCol>
                <a:gridCol w="285877">
                  <a:extLst>
                    <a:ext uri="{9D8B030D-6E8A-4147-A177-3AD203B41FA5}">
                      <a16:colId xmlns:a16="http://schemas.microsoft.com/office/drawing/2014/main" val="1639615846"/>
                    </a:ext>
                  </a:extLst>
                </a:gridCol>
                <a:gridCol w="285877">
                  <a:extLst>
                    <a:ext uri="{9D8B030D-6E8A-4147-A177-3AD203B41FA5}">
                      <a16:colId xmlns:a16="http://schemas.microsoft.com/office/drawing/2014/main" val="2185084069"/>
                    </a:ext>
                  </a:extLst>
                </a:gridCol>
                <a:gridCol w="285877">
                  <a:extLst>
                    <a:ext uri="{9D8B030D-6E8A-4147-A177-3AD203B41FA5}">
                      <a16:colId xmlns:a16="http://schemas.microsoft.com/office/drawing/2014/main" val="3293804442"/>
                    </a:ext>
                  </a:extLst>
                </a:gridCol>
              </a:tblGrid>
              <a:tr h="314281">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r>
                        <a:rPr lang="en-US" altLang="zh-CN" b="0" dirty="0">
                          <a:solidFill>
                            <a:schemeClr val="tx1">
                              <a:lumMod val="85000"/>
                              <a:lumOff val="15000"/>
                            </a:schemeClr>
                          </a:solidFill>
                        </a:rPr>
                        <a:t>2</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2</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2</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2</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2</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2</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2</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2</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2</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7</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7</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7</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8</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8</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9</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9</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9</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9</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bg2">
                        <a:lumMod val="90000"/>
                      </a:schemeClr>
                    </a:solidFill>
                  </a:tcPr>
                </a:tc>
                <a:extLst>
                  <a:ext uri="{0D108BD9-81ED-4DB2-BD59-A6C34878D82A}">
                    <a16:rowId xmlns:a16="http://schemas.microsoft.com/office/drawing/2014/main" val="3444010515"/>
                  </a:ext>
                </a:extLst>
              </a:tr>
              <a:tr h="314281">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a:solidFill>
                          <a:schemeClr val="tx1">
                            <a:lumMod val="85000"/>
                            <a:lumOff val="15000"/>
                          </a:schemeClr>
                        </a:solidFill>
                      </a:endParaRPr>
                    </a:p>
                  </a:txBody>
                  <a:tcPr>
                    <a:solidFill>
                      <a:schemeClr val="bg2">
                        <a:lumMod val="90000"/>
                      </a:schemeClr>
                    </a:solidFill>
                  </a:tcPr>
                </a:tc>
                <a:tc>
                  <a:txBody>
                    <a:bodyPr/>
                    <a:lstStyle/>
                    <a:p>
                      <a:r>
                        <a:rPr lang="en-US" altLang="zh-CN" dirty="0">
                          <a:solidFill>
                            <a:schemeClr val="tx1">
                              <a:lumMod val="85000"/>
                              <a:lumOff val="15000"/>
                            </a:schemeClr>
                          </a:solidFill>
                        </a:rPr>
                        <a:t>5</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5</a:t>
                      </a:r>
                      <a:endParaRPr lang="zh-CN" altLang="en-US" dirty="0">
                        <a:solidFill>
                          <a:schemeClr val="tx1">
                            <a:lumMod val="85000"/>
                            <a:lumOff val="15000"/>
                          </a:schemeClr>
                        </a:solidFill>
                      </a:endParaRPr>
                    </a:p>
                  </a:txBody>
                  <a:tcPr>
                    <a:solidFill>
                      <a:schemeClr val="accent2">
                        <a:lumMod val="40000"/>
                        <a:lumOff val="60000"/>
                      </a:schemeClr>
                    </a:solidFill>
                  </a:tcPr>
                </a:tc>
                <a:extLst>
                  <a:ext uri="{0D108BD9-81ED-4DB2-BD59-A6C34878D82A}">
                    <a16:rowId xmlns:a16="http://schemas.microsoft.com/office/drawing/2014/main" val="993240102"/>
                  </a:ext>
                </a:extLst>
              </a:tr>
              <a:tr h="314281">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r>
                        <a:rPr lang="en-US" altLang="zh-CN" dirty="0">
                          <a:solidFill>
                            <a:schemeClr val="tx1">
                              <a:lumMod val="85000"/>
                              <a:lumOff val="15000"/>
                            </a:schemeClr>
                          </a:solidFill>
                        </a:rPr>
                        <a:t>2</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2</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2</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2</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2</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2</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2</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2</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20000"/>
                        <a:lumOff val="80000"/>
                      </a:schemeClr>
                    </a:solidFill>
                  </a:tcPr>
                </a:tc>
                <a:extLst>
                  <a:ext uri="{0D108BD9-81ED-4DB2-BD59-A6C34878D82A}">
                    <a16:rowId xmlns:a16="http://schemas.microsoft.com/office/drawing/2014/main" val="3508561174"/>
                  </a:ext>
                </a:extLst>
              </a:tr>
              <a:tr h="314281">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5</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5</a:t>
                      </a:r>
                      <a:endParaRPr lang="zh-CN" altLang="en-US" dirty="0">
                        <a:solidFill>
                          <a:schemeClr val="tx1">
                            <a:lumMod val="85000"/>
                            <a:lumOff val="15000"/>
                          </a:schemeClr>
                        </a:solidFill>
                      </a:endParaRPr>
                    </a:p>
                  </a:txBody>
                  <a:tcPr>
                    <a:solidFill>
                      <a:schemeClr val="accent2">
                        <a:lumMod val="40000"/>
                        <a:lumOff val="60000"/>
                      </a:schemeClr>
                    </a:solidFill>
                  </a:tcPr>
                </a:tc>
                <a:extLst>
                  <a:ext uri="{0D108BD9-81ED-4DB2-BD59-A6C34878D82A}">
                    <a16:rowId xmlns:a16="http://schemas.microsoft.com/office/drawing/2014/main" val="2159776399"/>
                  </a:ext>
                </a:extLst>
              </a:tr>
              <a:tr h="314281">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r>
                        <a:rPr lang="en-US" altLang="zh-CN" dirty="0">
                          <a:solidFill>
                            <a:schemeClr val="tx1">
                              <a:lumMod val="85000"/>
                              <a:lumOff val="15000"/>
                            </a:schemeClr>
                          </a:solidFill>
                        </a:rPr>
                        <a:t>2</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2</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r>
                        <a:rPr lang="en-US" altLang="zh-CN" dirty="0">
                          <a:solidFill>
                            <a:schemeClr val="tx1">
                              <a:lumMod val="85000"/>
                              <a:lumOff val="15000"/>
                            </a:schemeClr>
                          </a:solidFill>
                        </a:rPr>
                        <a:t>6</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9</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r>
                        <a:rPr lang="en-US" altLang="zh-CN" dirty="0">
                          <a:solidFill>
                            <a:schemeClr val="tx1">
                              <a:lumMod val="85000"/>
                              <a:lumOff val="15000"/>
                            </a:schemeClr>
                          </a:solidFill>
                        </a:rPr>
                        <a:t>5</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5</a:t>
                      </a:r>
                      <a:endParaRPr lang="zh-CN" altLang="en-US" dirty="0">
                        <a:solidFill>
                          <a:schemeClr val="tx1">
                            <a:lumMod val="85000"/>
                            <a:lumOff val="15000"/>
                          </a:schemeClr>
                        </a:solidFill>
                      </a:endParaRPr>
                    </a:p>
                  </a:txBody>
                  <a:tcPr>
                    <a:solidFill>
                      <a:schemeClr val="accent2">
                        <a:lumMod val="20000"/>
                        <a:lumOff val="80000"/>
                      </a:schemeClr>
                    </a:solidFill>
                  </a:tcPr>
                </a:tc>
                <a:extLst>
                  <a:ext uri="{0D108BD9-81ED-4DB2-BD59-A6C34878D82A}">
                    <a16:rowId xmlns:a16="http://schemas.microsoft.com/office/drawing/2014/main" val="743553087"/>
                  </a:ext>
                </a:extLst>
              </a:tr>
              <a:tr h="314281">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extLst>
                  <a:ext uri="{0D108BD9-81ED-4DB2-BD59-A6C34878D82A}">
                    <a16:rowId xmlns:a16="http://schemas.microsoft.com/office/drawing/2014/main" val="2169970509"/>
                  </a:ext>
                </a:extLst>
              </a:tr>
            </a:tbl>
          </a:graphicData>
        </a:graphic>
      </p:graphicFrame>
      <p:cxnSp>
        <p:nvCxnSpPr>
          <p:cNvPr id="4" name="直接箭头连接符 3">
            <a:extLst>
              <a:ext uri="{FF2B5EF4-FFF2-40B4-BE49-F238E27FC236}">
                <a16:creationId xmlns:a16="http://schemas.microsoft.com/office/drawing/2014/main" id="{939273A4-3F95-4403-A1FB-4ECF96A936B0}"/>
              </a:ext>
            </a:extLst>
          </p:cNvPr>
          <p:cNvCxnSpPr/>
          <p:nvPr/>
        </p:nvCxnSpPr>
        <p:spPr>
          <a:xfrm flipV="1">
            <a:off x="2070100" y="1501140"/>
            <a:ext cx="0" cy="22944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 name="直接箭头连接符 4">
            <a:extLst>
              <a:ext uri="{FF2B5EF4-FFF2-40B4-BE49-F238E27FC236}">
                <a16:creationId xmlns:a16="http://schemas.microsoft.com/office/drawing/2014/main" id="{86E2A291-D73D-49FD-B604-3467409B59D8}"/>
              </a:ext>
            </a:extLst>
          </p:cNvPr>
          <p:cNvCxnSpPr>
            <a:cxnSpLocks/>
          </p:cNvCxnSpPr>
          <p:nvPr/>
        </p:nvCxnSpPr>
        <p:spPr>
          <a:xfrm>
            <a:off x="2070100" y="3795606"/>
            <a:ext cx="593852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文本框 7">
            <a:extLst>
              <a:ext uri="{FF2B5EF4-FFF2-40B4-BE49-F238E27FC236}">
                <a16:creationId xmlns:a16="http://schemas.microsoft.com/office/drawing/2014/main" id="{107A6B0E-71FA-40F3-81D3-35F272DF22DB}"/>
              </a:ext>
            </a:extLst>
          </p:cNvPr>
          <p:cNvSpPr txBox="1"/>
          <p:nvPr/>
        </p:nvSpPr>
        <p:spPr>
          <a:xfrm>
            <a:off x="1715770" y="1400647"/>
            <a:ext cx="708660" cy="215444"/>
          </a:xfrm>
          <a:prstGeom prst="rect">
            <a:avLst/>
          </a:prstGeom>
          <a:noFill/>
        </p:spPr>
        <p:txBody>
          <a:bodyPr wrap="square" rtlCol="0">
            <a:spAutoFit/>
          </a:bodyPr>
          <a:lstStyle/>
          <a:p>
            <a:r>
              <a:rPr lang="zh-CN" altLang="en-US" sz="800" dirty="0"/>
              <a:t>节点</a:t>
            </a:r>
            <a:endParaRPr lang="en-US" altLang="zh-CN" sz="800" dirty="0"/>
          </a:p>
        </p:txBody>
      </p:sp>
      <p:sp>
        <p:nvSpPr>
          <p:cNvPr id="9" name="文本框 8">
            <a:extLst>
              <a:ext uri="{FF2B5EF4-FFF2-40B4-BE49-F238E27FC236}">
                <a16:creationId xmlns:a16="http://schemas.microsoft.com/office/drawing/2014/main" id="{ED880E02-8AB1-47C4-B607-16E2A663AC30}"/>
              </a:ext>
            </a:extLst>
          </p:cNvPr>
          <p:cNvSpPr txBox="1"/>
          <p:nvPr/>
        </p:nvSpPr>
        <p:spPr>
          <a:xfrm>
            <a:off x="8021317" y="3790114"/>
            <a:ext cx="708660" cy="215444"/>
          </a:xfrm>
          <a:prstGeom prst="rect">
            <a:avLst/>
          </a:prstGeom>
          <a:noFill/>
        </p:spPr>
        <p:txBody>
          <a:bodyPr wrap="square" rtlCol="0">
            <a:spAutoFit/>
          </a:bodyPr>
          <a:lstStyle/>
          <a:p>
            <a:r>
              <a:rPr lang="zh-CN" altLang="en-US" sz="800" dirty="0"/>
              <a:t>时间</a:t>
            </a:r>
            <a:r>
              <a:rPr lang="en-US" altLang="zh-CN" sz="800" dirty="0"/>
              <a:t>/</a:t>
            </a:r>
            <a:r>
              <a:rPr lang="el-GR" altLang="zh-CN" sz="800" dirty="0"/>
              <a:t> Δ</a:t>
            </a:r>
            <a:r>
              <a:rPr lang="en-US" altLang="zh-CN" sz="800" dirty="0"/>
              <a:t>t</a:t>
            </a:r>
          </a:p>
        </p:txBody>
      </p:sp>
      <p:sp>
        <p:nvSpPr>
          <p:cNvPr id="10" name="文本框 9">
            <a:extLst>
              <a:ext uri="{FF2B5EF4-FFF2-40B4-BE49-F238E27FC236}">
                <a16:creationId xmlns:a16="http://schemas.microsoft.com/office/drawing/2014/main" id="{A3D3A1DF-D934-4300-AB3A-27DB484E0C81}"/>
              </a:ext>
            </a:extLst>
          </p:cNvPr>
          <p:cNvSpPr txBox="1"/>
          <p:nvPr/>
        </p:nvSpPr>
        <p:spPr>
          <a:xfrm>
            <a:off x="1860550" y="3802835"/>
            <a:ext cx="708660" cy="253916"/>
          </a:xfrm>
          <a:prstGeom prst="rect">
            <a:avLst/>
          </a:prstGeom>
          <a:noFill/>
        </p:spPr>
        <p:txBody>
          <a:bodyPr wrap="square" rtlCol="0">
            <a:spAutoFit/>
          </a:bodyPr>
          <a:lstStyle/>
          <a:p>
            <a:r>
              <a:rPr lang="en-US" altLang="zh-CN" sz="1050" dirty="0"/>
              <a:t>0</a:t>
            </a:r>
          </a:p>
        </p:txBody>
      </p:sp>
      <p:sp>
        <p:nvSpPr>
          <p:cNvPr id="12" name="文本框 11">
            <a:extLst>
              <a:ext uri="{FF2B5EF4-FFF2-40B4-BE49-F238E27FC236}">
                <a16:creationId xmlns:a16="http://schemas.microsoft.com/office/drawing/2014/main" id="{803F2518-76C6-438D-9046-EE3E03A039BA}"/>
              </a:ext>
            </a:extLst>
          </p:cNvPr>
          <p:cNvSpPr txBox="1"/>
          <p:nvPr/>
        </p:nvSpPr>
        <p:spPr>
          <a:xfrm>
            <a:off x="2067558" y="3790114"/>
            <a:ext cx="5938519" cy="276999"/>
          </a:xfrm>
          <a:prstGeom prst="rect">
            <a:avLst/>
          </a:prstGeom>
          <a:noFill/>
        </p:spPr>
        <p:txBody>
          <a:bodyPr wrap="square">
            <a:spAutoFit/>
          </a:bodyPr>
          <a:lstStyle/>
          <a:p>
            <a:r>
              <a:rPr lang="en-US" altLang="zh-CN" sz="1200" dirty="0"/>
              <a:t>    1      2      3      4      5      6    </a:t>
            </a:r>
            <a:r>
              <a:rPr lang="el-GR" altLang="zh-CN" sz="1200" dirty="0"/>
              <a:t> </a:t>
            </a:r>
            <a:r>
              <a:rPr lang="en-US" altLang="zh-CN" sz="1200" dirty="0"/>
              <a:t> 7   </a:t>
            </a:r>
            <a:r>
              <a:rPr lang="el-GR" altLang="zh-CN" sz="1200" dirty="0"/>
              <a:t> </a:t>
            </a:r>
            <a:r>
              <a:rPr lang="en-US" altLang="zh-CN" sz="1200" dirty="0"/>
              <a:t>  8      9     10</a:t>
            </a:r>
            <a:r>
              <a:rPr lang="el-GR" altLang="zh-CN" sz="1200" dirty="0"/>
              <a:t> </a:t>
            </a:r>
            <a:r>
              <a:rPr lang="en-US" altLang="zh-CN" sz="1200" dirty="0"/>
              <a:t>   11    12   13    14    15   16    17   18     19   20</a:t>
            </a:r>
          </a:p>
        </p:txBody>
      </p:sp>
      <p:sp>
        <p:nvSpPr>
          <p:cNvPr id="14" name="文本框 13">
            <a:extLst>
              <a:ext uri="{FF2B5EF4-FFF2-40B4-BE49-F238E27FC236}">
                <a16:creationId xmlns:a16="http://schemas.microsoft.com/office/drawing/2014/main" id="{34CD561B-A18B-44A9-A66A-563C884999C9}"/>
              </a:ext>
            </a:extLst>
          </p:cNvPr>
          <p:cNvSpPr txBox="1"/>
          <p:nvPr/>
        </p:nvSpPr>
        <p:spPr>
          <a:xfrm>
            <a:off x="1732281" y="3062394"/>
            <a:ext cx="350517" cy="307777"/>
          </a:xfrm>
          <a:prstGeom prst="rect">
            <a:avLst/>
          </a:prstGeom>
          <a:noFill/>
        </p:spPr>
        <p:txBody>
          <a:bodyPr wrap="square">
            <a:spAutoFit/>
          </a:bodyPr>
          <a:lstStyle/>
          <a:p>
            <a:r>
              <a:rPr lang="en-US" altLang="zh-CN" sz="1400" dirty="0"/>
              <a:t>B</a:t>
            </a:r>
            <a:endParaRPr lang="zh-CN" altLang="en-US" sz="1400" dirty="0"/>
          </a:p>
        </p:txBody>
      </p:sp>
      <p:sp>
        <p:nvSpPr>
          <p:cNvPr id="17" name="文本框 16">
            <a:extLst>
              <a:ext uri="{FF2B5EF4-FFF2-40B4-BE49-F238E27FC236}">
                <a16:creationId xmlns:a16="http://schemas.microsoft.com/office/drawing/2014/main" id="{0ABE3F2F-2A83-44F9-A255-105FDB428F5B}"/>
              </a:ext>
            </a:extLst>
          </p:cNvPr>
          <p:cNvSpPr txBox="1"/>
          <p:nvPr/>
        </p:nvSpPr>
        <p:spPr>
          <a:xfrm>
            <a:off x="1732281" y="3432614"/>
            <a:ext cx="350517" cy="307777"/>
          </a:xfrm>
          <a:prstGeom prst="rect">
            <a:avLst/>
          </a:prstGeom>
          <a:noFill/>
        </p:spPr>
        <p:txBody>
          <a:bodyPr wrap="square">
            <a:spAutoFit/>
          </a:bodyPr>
          <a:lstStyle/>
          <a:p>
            <a:r>
              <a:rPr lang="en-US" altLang="zh-CN" sz="1400" dirty="0"/>
              <a:t>A</a:t>
            </a:r>
            <a:endParaRPr lang="zh-CN" altLang="en-US" sz="1400" dirty="0"/>
          </a:p>
        </p:txBody>
      </p:sp>
      <p:sp>
        <p:nvSpPr>
          <p:cNvPr id="18" name="文本框 17">
            <a:extLst>
              <a:ext uri="{FF2B5EF4-FFF2-40B4-BE49-F238E27FC236}">
                <a16:creationId xmlns:a16="http://schemas.microsoft.com/office/drawing/2014/main" id="{11F08FA8-A05F-4796-B933-7561318996D2}"/>
              </a:ext>
            </a:extLst>
          </p:cNvPr>
          <p:cNvSpPr txBox="1"/>
          <p:nvPr/>
        </p:nvSpPr>
        <p:spPr>
          <a:xfrm>
            <a:off x="1732281" y="2743308"/>
            <a:ext cx="350517" cy="307777"/>
          </a:xfrm>
          <a:prstGeom prst="rect">
            <a:avLst/>
          </a:prstGeom>
          <a:noFill/>
        </p:spPr>
        <p:txBody>
          <a:bodyPr wrap="square">
            <a:spAutoFit/>
          </a:bodyPr>
          <a:lstStyle/>
          <a:p>
            <a:r>
              <a:rPr lang="en-US" altLang="zh-CN" sz="1400" dirty="0"/>
              <a:t>C</a:t>
            </a:r>
            <a:endParaRPr lang="zh-CN" altLang="en-US" sz="1400" dirty="0"/>
          </a:p>
        </p:txBody>
      </p:sp>
      <p:sp>
        <p:nvSpPr>
          <p:cNvPr id="19" name="文本框 18">
            <a:extLst>
              <a:ext uri="{FF2B5EF4-FFF2-40B4-BE49-F238E27FC236}">
                <a16:creationId xmlns:a16="http://schemas.microsoft.com/office/drawing/2014/main" id="{E8F41EFA-27E6-454F-99D9-702C72234A3C}"/>
              </a:ext>
            </a:extLst>
          </p:cNvPr>
          <p:cNvSpPr txBox="1"/>
          <p:nvPr/>
        </p:nvSpPr>
        <p:spPr>
          <a:xfrm>
            <a:off x="1732281" y="2388011"/>
            <a:ext cx="350517" cy="307777"/>
          </a:xfrm>
          <a:prstGeom prst="rect">
            <a:avLst/>
          </a:prstGeom>
          <a:noFill/>
        </p:spPr>
        <p:txBody>
          <a:bodyPr wrap="square">
            <a:spAutoFit/>
          </a:bodyPr>
          <a:lstStyle/>
          <a:p>
            <a:r>
              <a:rPr lang="en-US" altLang="zh-CN" sz="1400" dirty="0"/>
              <a:t>D</a:t>
            </a:r>
            <a:endParaRPr lang="zh-CN" altLang="en-US" sz="1400" dirty="0"/>
          </a:p>
        </p:txBody>
      </p:sp>
      <p:sp>
        <p:nvSpPr>
          <p:cNvPr id="20" name="文本框 19">
            <a:extLst>
              <a:ext uri="{FF2B5EF4-FFF2-40B4-BE49-F238E27FC236}">
                <a16:creationId xmlns:a16="http://schemas.microsoft.com/office/drawing/2014/main" id="{D88D6998-2F2F-4ED1-911F-17A61FA5181E}"/>
              </a:ext>
            </a:extLst>
          </p:cNvPr>
          <p:cNvSpPr txBox="1"/>
          <p:nvPr/>
        </p:nvSpPr>
        <p:spPr>
          <a:xfrm>
            <a:off x="1732281" y="2013360"/>
            <a:ext cx="350517" cy="307777"/>
          </a:xfrm>
          <a:prstGeom prst="rect">
            <a:avLst/>
          </a:prstGeom>
          <a:noFill/>
        </p:spPr>
        <p:txBody>
          <a:bodyPr wrap="square">
            <a:spAutoFit/>
          </a:bodyPr>
          <a:lstStyle/>
          <a:p>
            <a:r>
              <a:rPr lang="en-US" altLang="zh-CN" sz="1400" dirty="0"/>
              <a:t>E</a:t>
            </a:r>
            <a:endParaRPr lang="zh-CN" altLang="en-US" sz="1400" dirty="0"/>
          </a:p>
        </p:txBody>
      </p:sp>
      <p:sp>
        <p:nvSpPr>
          <p:cNvPr id="21" name="文本框 20">
            <a:extLst>
              <a:ext uri="{FF2B5EF4-FFF2-40B4-BE49-F238E27FC236}">
                <a16:creationId xmlns:a16="http://schemas.microsoft.com/office/drawing/2014/main" id="{129D96A9-F742-4BCA-A444-C0C99176145E}"/>
              </a:ext>
            </a:extLst>
          </p:cNvPr>
          <p:cNvSpPr txBox="1"/>
          <p:nvPr/>
        </p:nvSpPr>
        <p:spPr>
          <a:xfrm>
            <a:off x="1732281" y="1672146"/>
            <a:ext cx="350517" cy="307777"/>
          </a:xfrm>
          <a:prstGeom prst="rect">
            <a:avLst/>
          </a:prstGeom>
          <a:noFill/>
        </p:spPr>
        <p:txBody>
          <a:bodyPr wrap="square">
            <a:spAutoFit/>
          </a:bodyPr>
          <a:lstStyle/>
          <a:p>
            <a:r>
              <a:rPr lang="en-US" altLang="zh-CN" sz="1400" dirty="0"/>
              <a:t>F</a:t>
            </a:r>
            <a:endParaRPr lang="zh-CN" altLang="en-US" sz="1400" dirty="0"/>
          </a:p>
        </p:txBody>
      </p:sp>
    </p:spTree>
    <p:extLst>
      <p:ext uri="{BB962C8B-B14F-4D97-AF65-F5344CB8AC3E}">
        <p14:creationId xmlns:p14="http://schemas.microsoft.com/office/powerpoint/2010/main" val="18490654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CAD969A8-C124-4AB7-821A-522092B053CE}"/>
              </a:ext>
            </a:extLst>
          </p:cNvPr>
          <p:cNvGraphicFramePr>
            <a:graphicFrameLocks noGrp="1"/>
          </p:cNvGraphicFramePr>
          <p:nvPr>
            <p:extLst>
              <p:ext uri="{D42A27DB-BD31-4B8C-83A1-F6EECF244321}">
                <p14:modId xmlns:p14="http://schemas.microsoft.com/office/powerpoint/2010/main" val="4204258560"/>
              </p:ext>
            </p:extLst>
          </p:nvPr>
        </p:nvGraphicFramePr>
        <p:xfrm>
          <a:off x="3441699" y="2604348"/>
          <a:ext cx="5717540" cy="2194560"/>
        </p:xfrm>
        <a:graphic>
          <a:graphicData uri="http://schemas.openxmlformats.org/drawingml/2006/table">
            <a:tbl>
              <a:tblPr firstRow="1" bandRow="1">
                <a:tableStyleId>{5C22544A-7EE6-4342-B048-85BDC9FD1C3A}</a:tableStyleId>
              </a:tblPr>
              <a:tblGrid>
                <a:gridCol w="285877">
                  <a:extLst>
                    <a:ext uri="{9D8B030D-6E8A-4147-A177-3AD203B41FA5}">
                      <a16:colId xmlns:a16="http://schemas.microsoft.com/office/drawing/2014/main" val="801016664"/>
                    </a:ext>
                  </a:extLst>
                </a:gridCol>
                <a:gridCol w="285877">
                  <a:extLst>
                    <a:ext uri="{9D8B030D-6E8A-4147-A177-3AD203B41FA5}">
                      <a16:colId xmlns:a16="http://schemas.microsoft.com/office/drawing/2014/main" val="180452098"/>
                    </a:ext>
                  </a:extLst>
                </a:gridCol>
                <a:gridCol w="285877">
                  <a:extLst>
                    <a:ext uri="{9D8B030D-6E8A-4147-A177-3AD203B41FA5}">
                      <a16:colId xmlns:a16="http://schemas.microsoft.com/office/drawing/2014/main" val="1086075276"/>
                    </a:ext>
                  </a:extLst>
                </a:gridCol>
                <a:gridCol w="285877">
                  <a:extLst>
                    <a:ext uri="{9D8B030D-6E8A-4147-A177-3AD203B41FA5}">
                      <a16:colId xmlns:a16="http://schemas.microsoft.com/office/drawing/2014/main" val="1741761714"/>
                    </a:ext>
                  </a:extLst>
                </a:gridCol>
                <a:gridCol w="285877">
                  <a:extLst>
                    <a:ext uri="{9D8B030D-6E8A-4147-A177-3AD203B41FA5}">
                      <a16:colId xmlns:a16="http://schemas.microsoft.com/office/drawing/2014/main" val="2187816495"/>
                    </a:ext>
                  </a:extLst>
                </a:gridCol>
                <a:gridCol w="285877">
                  <a:extLst>
                    <a:ext uri="{9D8B030D-6E8A-4147-A177-3AD203B41FA5}">
                      <a16:colId xmlns:a16="http://schemas.microsoft.com/office/drawing/2014/main" val="3720353800"/>
                    </a:ext>
                  </a:extLst>
                </a:gridCol>
                <a:gridCol w="285877">
                  <a:extLst>
                    <a:ext uri="{9D8B030D-6E8A-4147-A177-3AD203B41FA5}">
                      <a16:colId xmlns:a16="http://schemas.microsoft.com/office/drawing/2014/main" val="213747998"/>
                    </a:ext>
                  </a:extLst>
                </a:gridCol>
                <a:gridCol w="285877">
                  <a:extLst>
                    <a:ext uri="{9D8B030D-6E8A-4147-A177-3AD203B41FA5}">
                      <a16:colId xmlns:a16="http://schemas.microsoft.com/office/drawing/2014/main" val="3395244087"/>
                    </a:ext>
                  </a:extLst>
                </a:gridCol>
                <a:gridCol w="285877">
                  <a:extLst>
                    <a:ext uri="{9D8B030D-6E8A-4147-A177-3AD203B41FA5}">
                      <a16:colId xmlns:a16="http://schemas.microsoft.com/office/drawing/2014/main" val="941293487"/>
                    </a:ext>
                  </a:extLst>
                </a:gridCol>
                <a:gridCol w="285877">
                  <a:extLst>
                    <a:ext uri="{9D8B030D-6E8A-4147-A177-3AD203B41FA5}">
                      <a16:colId xmlns:a16="http://schemas.microsoft.com/office/drawing/2014/main" val="226556406"/>
                    </a:ext>
                  </a:extLst>
                </a:gridCol>
                <a:gridCol w="285877">
                  <a:extLst>
                    <a:ext uri="{9D8B030D-6E8A-4147-A177-3AD203B41FA5}">
                      <a16:colId xmlns:a16="http://schemas.microsoft.com/office/drawing/2014/main" val="3963934494"/>
                    </a:ext>
                  </a:extLst>
                </a:gridCol>
                <a:gridCol w="285877">
                  <a:extLst>
                    <a:ext uri="{9D8B030D-6E8A-4147-A177-3AD203B41FA5}">
                      <a16:colId xmlns:a16="http://schemas.microsoft.com/office/drawing/2014/main" val="4019586983"/>
                    </a:ext>
                  </a:extLst>
                </a:gridCol>
                <a:gridCol w="285877">
                  <a:extLst>
                    <a:ext uri="{9D8B030D-6E8A-4147-A177-3AD203B41FA5}">
                      <a16:colId xmlns:a16="http://schemas.microsoft.com/office/drawing/2014/main" val="1845899556"/>
                    </a:ext>
                  </a:extLst>
                </a:gridCol>
                <a:gridCol w="285877">
                  <a:extLst>
                    <a:ext uri="{9D8B030D-6E8A-4147-A177-3AD203B41FA5}">
                      <a16:colId xmlns:a16="http://schemas.microsoft.com/office/drawing/2014/main" val="3272868475"/>
                    </a:ext>
                  </a:extLst>
                </a:gridCol>
                <a:gridCol w="285877">
                  <a:extLst>
                    <a:ext uri="{9D8B030D-6E8A-4147-A177-3AD203B41FA5}">
                      <a16:colId xmlns:a16="http://schemas.microsoft.com/office/drawing/2014/main" val="2643148850"/>
                    </a:ext>
                  </a:extLst>
                </a:gridCol>
                <a:gridCol w="285877">
                  <a:extLst>
                    <a:ext uri="{9D8B030D-6E8A-4147-A177-3AD203B41FA5}">
                      <a16:colId xmlns:a16="http://schemas.microsoft.com/office/drawing/2014/main" val="792887935"/>
                    </a:ext>
                  </a:extLst>
                </a:gridCol>
                <a:gridCol w="285877">
                  <a:extLst>
                    <a:ext uri="{9D8B030D-6E8A-4147-A177-3AD203B41FA5}">
                      <a16:colId xmlns:a16="http://schemas.microsoft.com/office/drawing/2014/main" val="2499344715"/>
                    </a:ext>
                  </a:extLst>
                </a:gridCol>
                <a:gridCol w="285877">
                  <a:extLst>
                    <a:ext uri="{9D8B030D-6E8A-4147-A177-3AD203B41FA5}">
                      <a16:colId xmlns:a16="http://schemas.microsoft.com/office/drawing/2014/main" val="1639615846"/>
                    </a:ext>
                  </a:extLst>
                </a:gridCol>
                <a:gridCol w="285877">
                  <a:extLst>
                    <a:ext uri="{9D8B030D-6E8A-4147-A177-3AD203B41FA5}">
                      <a16:colId xmlns:a16="http://schemas.microsoft.com/office/drawing/2014/main" val="2185084069"/>
                    </a:ext>
                  </a:extLst>
                </a:gridCol>
                <a:gridCol w="285877">
                  <a:extLst>
                    <a:ext uri="{9D8B030D-6E8A-4147-A177-3AD203B41FA5}">
                      <a16:colId xmlns:a16="http://schemas.microsoft.com/office/drawing/2014/main" val="3293804442"/>
                    </a:ext>
                  </a:extLst>
                </a:gridCol>
              </a:tblGrid>
              <a:tr h="314281">
                <a:tc>
                  <a:txBody>
                    <a:bodyPr/>
                    <a:lstStyle/>
                    <a:p>
                      <a:endParaRPr lang="zh-CN" altLang="en-US" b="0" dirty="0">
                        <a:solidFill>
                          <a:schemeClr val="tx1">
                            <a:lumMod val="85000"/>
                            <a:lumOff val="15000"/>
                          </a:schemeClr>
                        </a:solidFill>
                      </a:endParaRPr>
                    </a:p>
                  </a:txBody>
                  <a:tcPr>
                    <a:solidFill>
                      <a:schemeClr val="bg2">
                        <a:lumMod val="9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bg2">
                        <a:lumMod val="9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bg2">
                        <a:lumMod val="90000"/>
                      </a:schemeClr>
                    </a:solidFill>
                  </a:tcPr>
                </a:tc>
                <a:tc>
                  <a:txBody>
                    <a:bodyPr/>
                    <a:lstStyle/>
                    <a:p>
                      <a:endParaRPr lang="zh-CN" altLang="en-US" b="0" dirty="0">
                        <a:solidFill>
                          <a:schemeClr val="tx1">
                            <a:lumMod val="85000"/>
                            <a:lumOff val="15000"/>
                          </a:schemeClr>
                        </a:solidFill>
                      </a:endParaRPr>
                    </a:p>
                  </a:txBody>
                  <a:tcPr>
                    <a:solidFill>
                      <a:schemeClr val="bg2">
                        <a:lumMod val="90000"/>
                      </a:schemeClr>
                    </a:solidFill>
                  </a:tcPr>
                </a:tc>
                <a:tc>
                  <a:txBody>
                    <a:bodyPr/>
                    <a:lstStyle/>
                    <a:p>
                      <a:endParaRPr lang="zh-CN" altLang="en-US" b="0" dirty="0">
                        <a:solidFill>
                          <a:schemeClr val="tx1">
                            <a:lumMod val="85000"/>
                            <a:lumOff val="15000"/>
                          </a:schemeClr>
                        </a:solidFill>
                      </a:endParaRPr>
                    </a:p>
                  </a:txBody>
                  <a:tcPr>
                    <a:solidFill>
                      <a:schemeClr val="bg2">
                        <a:lumMod val="9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bg2">
                        <a:lumMod val="9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extLst>
                  <a:ext uri="{0D108BD9-81ED-4DB2-BD59-A6C34878D82A}">
                    <a16:rowId xmlns:a16="http://schemas.microsoft.com/office/drawing/2014/main" val="3444010515"/>
                  </a:ext>
                </a:extLst>
              </a:tr>
              <a:tr h="314281">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extLst>
                  <a:ext uri="{0D108BD9-81ED-4DB2-BD59-A6C34878D82A}">
                    <a16:rowId xmlns:a16="http://schemas.microsoft.com/office/drawing/2014/main" val="993240102"/>
                  </a:ext>
                </a:extLst>
              </a:tr>
              <a:tr h="314281">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extLst>
                  <a:ext uri="{0D108BD9-81ED-4DB2-BD59-A6C34878D82A}">
                    <a16:rowId xmlns:a16="http://schemas.microsoft.com/office/drawing/2014/main" val="3508561174"/>
                  </a:ext>
                </a:extLst>
              </a:tr>
              <a:tr h="314281">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extLst>
                  <a:ext uri="{0D108BD9-81ED-4DB2-BD59-A6C34878D82A}">
                    <a16:rowId xmlns:a16="http://schemas.microsoft.com/office/drawing/2014/main" val="2159776399"/>
                  </a:ext>
                </a:extLst>
              </a:tr>
              <a:tr h="314281">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extLst>
                  <a:ext uri="{0D108BD9-81ED-4DB2-BD59-A6C34878D82A}">
                    <a16:rowId xmlns:a16="http://schemas.microsoft.com/office/drawing/2014/main" val="743553087"/>
                  </a:ext>
                </a:extLst>
              </a:tr>
              <a:tr h="314281">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extLst>
                  <a:ext uri="{0D108BD9-81ED-4DB2-BD59-A6C34878D82A}">
                    <a16:rowId xmlns:a16="http://schemas.microsoft.com/office/drawing/2014/main" val="2169970509"/>
                  </a:ext>
                </a:extLst>
              </a:tr>
            </a:tbl>
          </a:graphicData>
        </a:graphic>
      </p:graphicFrame>
      <p:cxnSp>
        <p:nvCxnSpPr>
          <p:cNvPr id="3" name="直接箭头连接符 2">
            <a:extLst>
              <a:ext uri="{FF2B5EF4-FFF2-40B4-BE49-F238E27FC236}">
                <a16:creationId xmlns:a16="http://schemas.microsoft.com/office/drawing/2014/main" id="{74B490B2-E5D7-4FAD-8E8E-0F4133A29A24}"/>
              </a:ext>
            </a:extLst>
          </p:cNvPr>
          <p:cNvCxnSpPr/>
          <p:nvPr/>
        </p:nvCxnSpPr>
        <p:spPr>
          <a:xfrm flipV="1">
            <a:off x="3441700" y="2506980"/>
            <a:ext cx="0" cy="22944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 name="直接箭头连接符 3">
            <a:extLst>
              <a:ext uri="{FF2B5EF4-FFF2-40B4-BE49-F238E27FC236}">
                <a16:creationId xmlns:a16="http://schemas.microsoft.com/office/drawing/2014/main" id="{1BD48177-44E6-45B7-AD39-2FE884780683}"/>
              </a:ext>
            </a:extLst>
          </p:cNvPr>
          <p:cNvCxnSpPr>
            <a:cxnSpLocks/>
          </p:cNvCxnSpPr>
          <p:nvPr/>
        </p:nvCxnSpPr>
        <p:spPr>
          <a:xfrm>
            <a:off x="3441700" y="4801446"/>
            <a:ext cx="593852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 name="文本框 4">
            <a:extLst>
              <a:ext uri="{FF2B5EF4-FFF2-40B4-BE49-F238E27FC236}">
                <a16:creationId xmlns:a16="http://schemas.microsoft.com/office/drawing/2014/main" id="{BD84F9A5-69D0-4A3A-8AA0-88DB66336496}"/>
              </a:ext>
            </a:extLst>
          </p:cNvPr>
          <p:cNvSpPr txBox="1"/>
          <p:nvPr/>
        </p:nvSpPr>
        <p:spPr>
          <a:xfrm>
            <a:off x="3087370" y="2406487"/>
            <a:ext cx="708660" cy="215444"/>
          </a:xfrm>
          <a:prstGeom prst="rect">
            <a:avLst/>
          </a:prstGeom>
          <a:noFill/>
        </p:spPr>
        <p:txBody>
          <a:bodyPr wrap="square" rtlCol="0">
            <a:spAutoFit/>
          </a:bodyPr>
          <a:lstStyle/>
          <a:p>
            <a:r>
              <a:rPr lang="zh-CN" altLang="en-US" sz="800" dirty="0"/>
              <a:t>节点</a:t>
            </a:r>
            <a:endParaRPr lang="en-US" altLang="zh-CN" sz="800" dirty="0"/>
          </a:p>
        </p:txBody>
      </p:sp>
      <p:sp>
        <p:nvSpPr>
          <p:cNvPr id="6" name="文本框 5">
            <a:extLst>
              <a:ext uri="{FF2B5EF4-FFF2-40B4-BE49-F238E27FC236}">
                <a16:creationId xmlns:a16="http://schemas.microsoft.com/office/drawing/2014/main" id="{6FAC0305-4384-4218-B11A-02B8C4B1D2C9}"/>
              </a:ext>
            </a:extLst>
          </p:cNvPr>
          <p:cNvSpPr txBox="1"/>
          <p:nvPr/>
        </p:nvSpPr>
        <p:spPr>
          <a:xfrm>
            <a:off x="3232150" y="4808675"/>
            <a:ext cx="708660" cy="253916"/>
          </a:xfrm>
          <a:prstGeom prst="rect">
            <a:avLst/>
          </a:prstGeom>
          <a:noFill/>
        </p:spPr>
        <p:txBody>
          <a:bodyPr wrap="square" rtlCol="0">
            <a:spAutoFit/>
          </a:bodyPr>
          <a:lstStyle/>
          <a:p>
            <a:r>
              <a:rPr lang="en-US" altLang="zh-CN" sz="1050" dirty="0"/>
              <a:t>0</a:t>
            </a:r>
          </a:p>
        </p:txBody>
      </p:sp>
      <p:sp>
        <p:nvSpPr>
          <p:cNvPr id="7" name="文本框 6">
            <a:extLst>
              <a:ext uri="{FF2B5EF4-FFF2-40B4-BE49-F238E27FC236}">
                <a16:creationId xmlns:a16="http://schemas.microsoft.com/office/drawing/2014/main" id="{27D3AAC5-6C32-4758-BE17-C57F6A5CC4BE}"/>
              </a:ext>
            </a:extLst>
          </p:cNvPr>
          <p:cNvSpPr txBox="1"/>
          <p:nvPr/>
        </p:nvSpPr>
        <p:spPr>
          <a:xfrm>
            <a:off x="3441699" y="4796229"/>
            <a:ext cx="5938519" cy="276999"/>
          </a:xfrm>
          <a:prstGeom prst="rect">
            <a:avLst/>
          </a:prstGeom>
          <a:noFill/>
        </p:spPr>
        <p:txBody>
          <a:bodyPr wrap="square">
            <a:spAutoFit/>
          </a:bodyPr>
          <a:lstStyle/>
          <a:p>
            <a:r>
              <a:rPr lang="en-US" altLang="zh-CN" sz="1200" dirty="0"/>
              <a:t>    1      2      3      4      5      6    </a:t>
            </a:r>
            <a:r>
              <a:rPr lang="el-GR" altLang="zh-CN" sz="1200" dirty="0"/>
              <a:t> </a:t>
            </a:r>
            <a:r>
              <a:rPr lang="en-US" altLang="zh-CN" sz="1200" dirty="0"/>
              <a:t> 7   </a:t>
            </a:r>
            <a:r>
              <a:rPr lang="el-GR" altLang="zh-CN" sz="1200" dirty="0"/>
              <a:t> </a:t>
            </a:r>
            <a:r>
              <a:rPr lang="en-US" altLang="zh-CN" sz="1200" dirty="0"/>
              <a:t>  8      9     10</a:t>
            </a:r>
            <a:r>
              <a:rPr lang="el-GR" altLang="zh-CN" sz="1200" dirty="0"/>
              <a:t> </a:t>
            </a:r>
            <a:r>
              <a:rPr lang="en-US" altLang="zh-CN" sz="1200" dirty="0"/>
              <a:t>   11    12   13    14    15   16    17   18     19   20</a:t>
            </a:r>
          </a:p>
        </p:txBody>
      </p:sp>
      <p:sp>
        <p:nvSpPr>
          <p:cNvPr id="8" name="文本框 7">
            <a:extLst>
              <a:ext uri="{FF2B5EF4-FFF2-40B4-BE49-F238E27FC236}">
                <a16:creationId xmlns:a16="http://schemas.microsoft.com/office/drawing/2014/main" id="{7DD77449-90D2-4E77-B6EB-53614C207234}"/>
              </a:ext>
            </a:extLst>
          </p:cNvPr>
          <p:cNvSpPr txBox="1"/>
          <p:nvPr/>
        </p:nvSpPr>
        <p:spPr>
          <a:xfrm>
            <a:off x="3103881" y="4068234"/>
            <a:ext cx="350517" cy="307777"/>
          </a:xfrm>
          <a:prstGeom prst="rect">
            <a:avLst/>
          </a:prstGeom>
          <a:noFill/>
        </p:spPr>
        <p:txBody>
          <a:bodyPr wrap="square">
            <a:spAutoFit/>
          </a:bodyPr>
          <a:lstStyle/>
          <a:p>
            <a:r>
              <a:rPr lang="en-US" altLang="zh-CN" sz="1400" dirty="0"/>
              <a:t>B</a:t>
            </a:r>
            <a:endParaRPr lang="zh-CN" altLang="en-US" sz="1400" dirty="0"/>
          </a:p>
        </p:txBody>
      </p:sp>
      <p:sp>
        <p:nvSpPr>
          <p:cNvPr id="9" name="文本框 8">
            <a:extLst>
              <a:ext uri="{FF2B5EF4-FFF2-40B4-BE49-F238E27FC236}">
                <a16:creationId xmlns:a16="http://schemas.microsoft.com/office/drawing/2014/main" id="{F4DC4002-02E9-44A0-9CAE-DE4F3611E70A}"/>
              </a:ext>
            </a:extLst>
          </p:cNvPr>
          <p:cNvSpPr txBox="1"/>
          <p:nvPr/>
        </p:nvSpPr>
        <p:spPr>
          <a:xfrm>
            <a:off x="3103881" y="4438454"/>
            <a:ext cx="350517" cy="307777"/>
          </a:xfrm>
          <a:prstGeom prst="rect">
            <a:avLst/>
          </a:prstGeom>
          <a:noFill/>
        </p:spPr>
        <p:txBody>
          <a:bodyPr wrap="square">
            <a:spAutoFit/>
          </a:bodyPr>
          <a:lstStyle/>
          <a:p>
            <a:r>
              <a:rPr lang="en-US" altLang="zh-CN" sz="1400" dirty="0"/>
              <a:t>A</a:t>
            </a:r>
            <a:endParaRPr lang="zh-CN" altLang="en-US" sz="1400" dirty="0"/>
          </a:p>
        </p:txBody>
      </p:sp>
      <p:sp>
        <p:nvSpPr>
          <p:cNvPr id="10" name="文本框 9">
            <a:extLst>
              <a:ext uri="{FF2B5EF4-FFF2-40B4-BE49-F238E27FC236}">
                <a16:creationId xmlns:a16="http://schemas.microsoft.com/office/drawing/2014/main" id="{4773AEFC-F99F-4943-AAE5-7A8B08955597}"/>
              </a:ext>
            </a:extLst>
          </p:cNvPr>
          <p:cNvSpPr txBox="1"/>
          <p:nvPr/>
        </p:nvSpPr>
        <p:spPr>
          <a:xfrm>
            <a:off x="3103881" y="3749148"/>
            <a:ext cx="350517" cy="307777"/>
          </a:xfrm>
          <a:prstGeom prst="rect">
            <a:avLst/>
          </a:prstGeom>
          <a:noFill/>
        </p:spPr>
        <p:txBody>
          <a:bodyPr wrap="square">
            <a:spAutoFit/>
          </a:bodyPr>
          <a:lstStyle/>
          <a:p>
            <a:r>
              <a:rPr lang="en-US" altLang="zh-CN" sz="1400" dirty="0"/>
              <a:t>C</a:t>
            </a:r>
            <a:endParaRPr lang="zh-CN" altLang="en-US" sz="1400" dirty="0"/>
          </a:p>
        </p:txBody>
      </p:sp>
      <p:sp>
        <p:nvSpPr>
          <p:cNvPr id="11" name="文本框 10">
            <a:extLst>
              <a:ext uri="{FF2B5EF4-FFF2-40B4-BE49-F238E27FC236}">
                <a16:creationId xmlns:a16="http://schemas.microsoft.com/office/drawing/2014/main" id="{18E895D9-F370-4073-A394-CFC9A2F0E087}"/>
              </a:ext>
            </a:extLst>
          </p:cNvPr>
          <p:cNvSpPr txBox="1"/>
          <p:nvPr/>
        </p:nvSpPr>
        <p:spPr>
          <a:xfrm>
            <a:off x="3103881" y="3393851"/>
            <a:ext cx="350517" cy="307777"/>
          </a:xfrm>
          <a:prstGeom prst="rect">
            <a:avLst/>
          </a:prstGeom>
          <a:noFill/>
        </p:spPr>
        <p:txBody>
          <a:bodyPr wrap="square">
            <a:spAutoFit/>
          </a:bodyPr>
          <a:lstStyle/>
          <a:p>
            <a:r>
              <a:rPr lang="en-US" altLang="zh-CN" sz="1400" dirty="0"/>
              <a:t>D</a:t>
            </a:r>
            <a:endParaRPr lang="zh-CN" altLang="en-US" sz="1400" dirty="0"/>
          </a:p>
        </p:txBody>
      </p:sp>
      <p:sp>
        <p:nvSpPr>
          <p:cNvPr id="12" name="文本框 11">
            <a:extLst>
              <a:ext uri="{FF2B5EF4-FFF2-40B4-BE49-F238E27FC236}">
                <a16:creationId xmlns:a16="http://schemas.microsoft.com/office/drawing/2014/main" id="{112EA350-E6E3-41CA-ADF2-478DFC73D230}"/>
              </a:ext>
            </a:extLst>
          </p:cNvPr>
          <p:cNvSpPr txBox="1"/>
          <p:nvPr/>
        </p:nvSpPr>
        <p:spPr>
          <a:xfrm>
            <a:off x="3103881" y="3019200"/>
            <a:ext cx="350517" cy="307777"/>
          </a:xfrm>
          <a:prstGeom prst="rect">
            <a:avLst/>
          </a:prstGeom>
          <a:noFill/>
        </p:spPr>
        <p:txBody>
          <a:bodyPr wrap="square">
            <a:spAutoFit/>
          </a:bodyPr>
          <a:lstStyle/>
          <a:p>
            <a:r>
              <a:rPr lang="en-US" altLang="zh-CN" sz="1400" dirty="0"/>
              <a:t>E</a:t>
            </a:r>
            <a:endParaRPr lang="zh-CN" altLang="en-US" sz="1400" dirty="0"/>
          </a:p>
        </p:txBody>
      </p:sp>
      <p:sp>
        <p:nvSpPr>
          <p:cNvPr id="13" name="文本框 12">
            <a:extLst>
              <a:ext uri="{FF2B5EF4-FFF2-40B4-BE49-F238E27FC236}">
                <a16:creationId xmlns:a16="http://schemas.microsoft.com/office/drawing/2014/main" id="{340C0740-A13C-4638-89CE-98BBDA81CC42}"/>
              </a:ext>
            </a:extLst>
          </p:cNvPr>
          <p:cNvSpPr txBox="1"/>
          <p:nvPr/>
        </p:nvSpPr>
        <p:spPr>
          <a:xfrm>
            <a:off x="3103881" y="2677986"/>
            <a:ext cx="350517" cy="307777"/>
          </a:xfrm>
          <a:prstGeom prst="rect">
            <a:avLst/>
          </a:prstGeom>
          <a:noFill/>
        </p:spPr>
        <p:txBody>
          <a:bodyPr wrap="square">
            <a:spAutoFit/>
          </a:bodyPr>
          <a:lstStyle/>
          <a:p>
            <a:r>
              <a:rPr lang="en-US" altLang="zh-CN" sz="1400" dirty="0"/>
              <a:t>F</a:t>
            </a:r>
            <a:endParaRPr lang="zh-CN" altLang="en-US" sz="1400" dirty="0"/>
          </a:p>
        </p:txBody>
      </p:sp>
    </p:spTree>
    <p:extLst>
      <p:ext uri="{BB962C8B-B14F-4D97-AF65-F5344CB8AC3E}">
        <p14:creationId xmlns:p14="http://schemas.microsoft.com/office/powerpoint/2010/main" val="290239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745460"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PAPA</a:t>
            </a:r>
            <a:endParaRPr lang="zh-CN" altLang="en-US" sz="1800" b="1" dirty="0">
              <a:solidFill>
                <a:srgbClr val="1C50A2"/>
              </a:solidFill>
              <a:latin typeface="Arial" panose="020B0604020202020204"/>
            </a:endParaRPr>
          </a:p>
        </p:txBody>
      </p:sp>
      <p:sp>
        <p:nvSpPr>
          <p:cNvPr id="23" name="文本框 22">
            <a:extLst>
              <a:ext uri="{FF2B5EF4-FFF2-40B4-BE49-F238E27FC236}">
                <a16:creationId xmlns:a16="http://schemas.microsoft.com/office/drawing/2014/main" id="{C6CCAC80-61FD-47FD-B758-A41DC2E68991}"/>
              </a:ext>
            </a:extLst>
          </p:cNvPr>
          <p:cNvSpPr txBox="1"/>
          <p:nvPr/>
        </p:nvSpPr>
        <p:spPr>
          <a:xfrm>
            <a:off x="1028326" y="1343504"/>
            <a:ext cx="8890518" cy="1169551"/>
          </a:xfrm>
          <a:prstGeom prst="rect">
            <a:avLst/>
          </a:prstGeom>
          <a:noFill/>
        </p:spPr>
        <p:txBody>
          <a:bodyPr wrap="square">
            <a:spAutoFit/>
          </a:bodyPr>
          <a:lstStyle/>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PAPA works by replacing the Transformer attention weights with constant matrices, computed by   </a:t>
            </a:r>
          </a:p>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averaging the values of the attention matrices over unlabeled inputs.</a:t>
            </a:r>
          </a:p>
          <a:p>
            <a:pPr algn="just"/>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PAPA also allows for replacing any subset (not just all) of the attention matrices. We propose a </a:t>
            </a:r>
          </a:p>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method for selecting which heads to replace</a:t>
            </a:r>
          </a:p>
        </p:txBody>
      </p:sp>
      <p:pic>
        <p:nvPicPr>
          <p:cNvPr id="20" name="图片 19">
            <a:extLst>
              <a:ext uri="{FF2B5EF4-FFF2-40B4-BE49-F238E27FC236}">
                <a16:creationId xmlns:a16="http://schemas.microsoft.com/office/drawing/2014/main" id="{81D5523D-6AD2-472D-9350-2A0F9A86E01A}"/>
              </a:ext>
            </a:extLst>
          </p:cNvPr>
          <p:cNvPicPr>
            <a:picLocks noChangeAspect="1"/>
          </p:cNvPicPr>
          <p:nvPr/>
        </p:nvPicPr>
        <p:blipFill>
          <a:blip r:embed="rId2"/>
          <a:stretch>
            <a:fillRect/>
          </a:stretch>
        </p:blipFill>
        <p:spPr>
          <a:xfrm>
            <a:off x="851163" y="3765419"/>
            <a:ext cx="2659610" cy="998307"/>
          </a:xfrm>
          <a:prstGeom prst="rect">
            <a:avLst/>
          </a:prstGeom>
        </p:spPr>
      </p:pic>
      <p:pic>
        <p:nvPicPr>
          <p:cNvPr id="24" name="图片 23">
            <a:extLst>
              <a:ext uri="{FF2B5EF4-FFF2-40B4-BE49-F238E27FC236}">
                <a16:creationId xmlns:a16="http://schemas.microsoft.com/office/drawing/2014/main" id="{74111A90-12CF-42C8-85B8-AB4D987D61E9}"/>
              </a:ext>
            </a:extLst>
          </p:cNvPr>
          <p:cNvPicPr>
            <a:picLocks noChangeAspect="1"/>
          </p:cNvPicPr>
          <p:nvPr/>
        </p:nvPicPr>
        <p:blipFill>
          <a:blip r:embed="rId3"/>
          <a:stretch>
            <a:fillRect/>
          </a:stretch>
        </p:blipFill>
        <p:spPr>
          <a:xfrm>
            <a:off x="1325994" y="4784841"/>
            <a:ext cx="2979678" cy="655377"/>
          </a:xfrm>
          <a:prstGeom prst="rect">
            <a:avLst/>
          </a:prstGeom>
        </p:spPr>
      </p:pic>
      <p:sp>
        <p:nvSpPr>
          <p:cNvPr id="34" name="文本框 33">
            <a:extLst>
              <a:ext uri="{FF2B5EF4-FFF2-40B4-BE49-F238E27FC236}">
                <a16:creationId xmlns:a16="http://schemas.microsoft.com/office/drawing/2014/main" id="{C2AF8AAC-2650-4A2A-BC0B-2EADBAD65532}"/>
              </a:ext>
            </a:extLst>
          </p:cNvPr>
          <p:cNvSpPr txBox="1"/>
          <p:nvPr/>
        </p:nvSpPr>
        <p:spPr>
          <a:xfrm>
            <a:off x="1060146" y="3089167"/>
            <a:ext cx="8677532" cy="307777"/>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We interpret a smaller λh as an indication of h less depending on the attention mechanism</a:t>
            </a:r>
          </a:p>
        </p:txBody>
      </p:sp>
    </p:spTree>
    <p:extLst>
      <p:ext uri="{BB962C8B-B14F-4D97-AF65-F5344CB8AC3E}">
        <p14:creationId xmlns:p14="http://schemas.microsoft.com/office/powerpoint/2010/main" val="18133650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5AFDB698-3D24-4679-BD96-1A72266644D9}"/>
              </a:ext>
            </a:extLst>
          </p:cNvPr>
          <p:cNvSpPr/>
          <p:nvPr/>
        </p:nvSpPr>
        <p:spPr>
          <a:xfrm>
            <a:off x="651038" y="2745993"/>
            <a:ext cx="262890" cy="25908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A8428FFE-7614-497F-8906-9649B7FF7167}"/>
              </a:ext>
            </a:extLst>
          </p:cNvPr>
          <p:cNvSpPr/>
          <p:nvPr/>
        </p:nvSpPr>
        <p:spPr>
          <a:xfrm>
            <a:off x="1272540" y="2750820"/>
            <a:ext cx="262890" cy="2590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10FC4687-D15F-4781-A7FB-9F82CE12E481}"/>
              </a:ext>
            </a:extLst>
          </p:cNvPr>
          <p:cNvSpPr/>
          <p:nvPr/>
        </p:nvSpPr>
        <p:spPr>
          <a:xfrm>
            <a:off x="1921672" y="2766892"/>
            <a:ext cx="262890" cy="2590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CE8C0FA5-B28A-460E-B046-396CD1D69EA7}"/>
              </a:ext>
            </a:extLst>
          </p:cNvPr>
          <p:cNvSpPr/>
          <p:nvPr/>
        </p:nvSpPr>
        <p:spPr>
          <a:xfrm>
            <a:off x="2700335" y="2758667"/>
            <a:ext cx="262890" cy="2590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B363A34-ECA9-4320-800A-EB0546D001E7}"/>
              </a:ext>
            </a:extLst>
          </p:cNvPr>
          <p:cNvSpPr/>
          <p:nvPr/>
        </p:nvSpPr>
        <p:spPr>
          <a:xfrm>
            <a:off x="3370888" y="2767628"/>
            <a:ext cx="262890" cy="2590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9D3079C1-0A99-4730-A91F-81A067E10370}"/>
              </a:ext>
            </a:extLst>
          </p:cNvPr>
          <p:cNvSpPr/>
          <p:nvPr/>
        </p:nvSpPr>
        <p:spPr>
          <a:xfrm>
            <a:off x="4193848" y="2767627"/>
            <a:ext cx="262890" cy="259080"/>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文本框 104">
            <a:extLst>
              <a:ext uri="{FF2B5EF4-FFF2-40B4-BE49-F238E27FC236}">
                <a16:creationId xmlns:a16="http://schemas.microsoft.com/office/drawing/2014/main" id="{3FCD1506-B73D-488E-9ED2-58B911CF1546}"/>
              </a:ext>
            </a:extLst>
          </p:cNvPr>
          <p:cNvSpPr txBox="1"/>
          <p:nvPr/>
        </p:nvSpPr>
        <p:spPr>
          <a:xfrm>
            <a:off x="657705" y="2728074"/>
            <a:ext cx="266700" cy="276999"/>
          </a:xfrm>
          <a:prstGeom prst="rect">
            <a:avLst/>
          </a:prstGeom>
          <a:noFill/>
        </p:spPr>
        <p:txBody>
          <a:bodyPr wrap="square" rtlCol="0">
            <a:spAutoFit/>
          </a:bodyPr>
          <a:lstStyle/>
          <a:p>
            <a:r>
              <a:rPr lang="en-US" altLang="zh-CN" sz="1200" b="1" dirty="0">
                <a:solidFill>
                  <a:schemeClr val="tx1">
                    <a:lumMod val="85000"/>
                    <a:lumOff val="15000"/>
                  </a:schemeClr>
                </a:solidFill>
              </a:rPr>
              <a:t>S</a:t>
            </a:r>
            <a:endParaRPr lang="zh-CN" altLang="en-US" sz="1200" b="1" dirty="0">
              <a:solidFill>
                <a:schemeClr val="tx1">
                  <a:lumMod val="85000"/>
                  <a:lumOff val="15000"/>
                </a:schemeClr>
              </a:solidFill>
            </a:endParaRPr>
          </a:p>
        </p:txBody>
      </p:sp>
      <p:sp>
        <p:nvSpPr>
          <p:cNvPr id="106" name="文本框 105">
            <a:extLst>
              <a:ext uri="{FF2B5EF4-FFF2-40B4-BE49-F238E27FC236}">
                <a16:creationId xmlns:a16="http://schemas.microsoft.com/office/drawing/2014/main" id="{19160E60-25AE-4FAC-93AB-EDC058C6F271}"/>
              </a:ext>
            </a:extLst>
          </p:cNvPr>
          <p:cNvSpPr txBox="1"/>
          <p:nvPr/>
        </p:nvSpPr>
        <p:spPr>
          <a:xfrm>
            <a:off x="4193848" y="2767627"/>
            <a:ext cx="266700" cy="276999"/>
          </a:xfrm>
          <a:prstGeom prst="rect">
            <a:avLst/>
          </a:prstGeom>
          <a:noFill/>
        </p:spPr>
        <p:txBody>
          <a:bodyPr wrap="square" rtlCol="0">
            <a:spAutoFit/>
          </a:bodyPr>
          <a:lstStyle/>
          <a:p>
            <a:r>
              <a:rPr lang="en-US" altLang="zh-CN" sz="1200" b="1" dirty="0"/>
              <a:t>O</a:t>
            </a:r>
            <a:endParaRPr lang="zh-CN" altLang="en-US" sz="1200" b="1" dirty="0"/>
          </a:p>
        </p:txBody>
      </p:sp>
      <p:sp>
        <p:nvSpPr>
          <p:cNvPr id="110" name="文本框 109">
            <a:extLst>
              <a:ext uri="{FF2B5EF4-FFF2-40B4-BE49-F238E27FC236}">
                <a16:creationId xmlns:a16="http://schemas.microsoft.com/office/drawing/2014/main" id="{B7F1A420-6F76-446A-8908-BEF6DCB190AF}"/>
              </a:ext>
            </a:extLst>
          </p:cNvPr>
          <p:cNvSpPr txBox="1"/>
          <p:nvPr/>
        </p:nvSpPr>
        <p:spPr>
          <a:xfrm>
            <a:off x="900352" y="2528572"/>
            <a:ext cx="401955" cy="276999"/>
          </a:xfrm>
          <a:prstGeom prst="rect">
            <a:avLst/>
          </a:prstGeom>
          <a:noFill/>
        </p:spPr>
        <p:txBody>
          <a:bodyPr wrap="square" rtlCol="0">
            <a:spAutoFit/>
          </a:bodyPr>
          <a:lstStyle/>
          <a:p>
            <a:r>
              <a:rPr lang="en-US" altLang="zh-CN" sz="1200" b="1" dirty="0"/>
              <a:t>D</a:t>
            </a:r>
            <a:endParaRPr lang="zh-CN" altLang="en-US" sz="1200" b="1" dirty="0"/>
          </a:p>
        </p:txBody>
      </p:sp>
      <p:sp>
        <p:nvSpPr>
          <p:cNvPr id="111" name="文本框 110">
            <a:extLst>
              <a:ext uri="{FF2B5EF4-FFF2-40B4-BE49-F238E27FC236}">
                <a16:creationId xmlns:a16="http://schemas.microsoft.com/office/drawing/2014/main" id="{E7FC2533-D352-4ED0-AC93-F6EC2C16FCC4}"/>
              </a:ext>
            </a:extLst>
          </p:cNvPr>
          <p:cNvSpPr txBox="1"/>
          <p:nvPr/>
        </p:nvSpPr>
        <p:spPr>
          <a:xfrm>
            <a:off x="1479233" y="2535791"/>
            <a:ext cx="600076" cy="246221"/>
          </a:xfrm>
          <a:prstGeom prst="rect">
            <a:avLst/>
          </a:prstGeom>
          <a:noFill/>
        </p:spPr>
        <p:txBody>
          <a:bodyPr wrap="square" rtlCol="0">
            <a:spAutoFit/>
          </a:bodyPr>
          <a:lstStyle/>
          <a:p>
            <a:r>
              <a:rPr lang="en-US" altLang="zh-CN" sz="1000" b="1" dirty="0"/>
              <a:t>F1(D)</a:t>
            </a:r>
            <a:endParaRPr lang="zh-CN" altLang="en-US" sz="1000" b="1" dirty="0"/>
          </a:p>
        </p:txBody>
      </p:sp>
      <p:sp>
        <p:nvSpPr>
          <p:cNvPr id="112" name="文本框 111">
            <a:extLst>
              <a:ext uri="{FF2B5EF4-FFF2-40B4-BE49-F238E27FC236}">
                <a16:creationId xmlns:a16="http://schemas.microsoft.com/office/drawing/2014/main" id="{F09D5576-9BA6-4941-A303-27F125EF8AE2}"/>
              </a:ext>
            </a:extLst>
          </p:cNvPr>
          <p:cNvSpPr txBox="1"/>
          <p:nvPr/>
        </p:nvSpPr>
        <p:spPr>
          <a:xfrm>
            <a:off x="1283970" y="2741861"/>
            <a:ext cx="266700" cy="276999"/>
          </a:xfrm>
          <a:prstGeom prst="rect">
            <a:avLst/>
          </a:prstGeom>
          <a:noFill/>
        </p:spPr>
        <p:txBody>
          <a:bodyPr wrap="square" rtlCol="0">
            <a:spAutoFit/>
          </a:bodyPr>
          <a:lstStyle/>
          <a:p>
            <a:r>
              <a:rPr lang="en-US" altLang="zh-CN" sz="1200" b="1" dirty="0">
                <a:solidFill>
                  <a:schemeClr val="tx1">
                    <a:lumMod val="85000"/>
                    <a:lumOff val="15000"/>
                  </a:schemeClr>
                </a:solidFill>
              </a:rPr>
              <a:t>1</a:t>
            </a:r>
            <a:endParaRPr lang="zh-CN" altLang="en-US" sz="1200" b="1" dirty="0">
              <a:solidFill>
                <a:schemeClr val="tx1">
                  <a:lumMod val="85000"/>
                  <a:lumOff val="15000"/>
                </a:schemeClr>
              </a:solidFill>
            </a:endParaRPr>
          </a:p>
        </p:txBody>
      </p:sp>
      <p:sp>
        <p:nvSpPr>
          <p:cNvPr id="113" name="文本框 112">
            <a:extLst>
              <a:ext uri="{FF2B5EF4-FFF2-40B4-BE49-F238E27FC236}">
                <a16:creationId xmlns:a16="http://schemas.microsoft.com/office/drawing/2014/main" id="{F7EEA088-455B-46D5-BF0C-7C6483BEEDC0}"/>
              </a:ext>
            </a:extLst>
          </p:cNvPr>
          <p:cNvSpPr txBox="1"/>
          <p:nvPr/>
        </p:nvSpPr>
        <p:spPr>
          <a:xfrm>
            <a:off x="1925475" y="2753219"/>
            <a:ext cx="266700" cy="276999"/>
          </a:xfrm>
          <a:prstGeom prst="rect">
            <a:avLst/>
          </a:prstGeom>
          <a:noFill/>
        </p:spPr>
        <p:txBody>
          <a:bodyPr wrap="square" rtlCol="0">
            <a:spAutoFit/>
          </a:bodyPr>
          <a:lstStyle/>
          <a:p>
            <a:r>
              <a:rPr lang="en-US" altLang="zh-CN" sz="1200" b="1" dirty="0">
                <a:solidFill>
                  <a:schemeClr val="tx1">
                    <a:lumMod val="85000"/>
                    <a:lumOff val="15000"/>
                  </a:schemeClr>
                </a:solidFill>
              </a:rPr>
              <a:t>2</a:t>
            </a:r>
            <a:endParaRPr lang="zh-CN" altLang="en-US" sz="1200" b="1" dirty="0">
              <a:solidFill>
                <a:schemeClr val="tx1">
                  <a:lumMod val="85000"/>
                  <a:lumOff val="15000"/>
                </a:schemeClr>
              </a:solidFill>
            </a:endParaRPr>
          </a:p>
        </p:txBody>
      </p:sp>
      <p:sp>
        <p:nvSpPr>
          <p:cNvPr id="114" name="文本框 113">
            <a:extLst>
              <a:ext uri="{FF2B5EF4-FFF2-40B4-BE49-F238E27FC236}">
                <a16:creationId xmlns:a16="http://schemas.microsoft.com/office/drawing/2014/main" id="{A43A96E2-AA72-4CCD-A727-6FBE7BCF8AD8}"/>
              </a:ext>
            </a:extLst>
          </p:cNvPr>
          <p:cNvSpPr txBox="1"/>
          <p:nvPr/>
        </p:nvSpPr>
        <p:spPr>
          <a:xfrm>
            <a:off x="2703191" y="2749708"/>
            <a:ext cx="266700" cy="276999"/>
          </a:xfrm>
          <a:prstGeom prst="rect">
            <a:avLst/>
          </a:prstGeom>
          <a:noFill/>
        </p:spPr>
        <p:txBody>
          <a:bodyPr wrap="square" rtlCol="0">
            <a:spAutoFit/>
          </a:bodyPr>
          <a:lstStyle/>
          <a:p>
            <a:r>
              <a:rPr lang="en-US" altLang="zh-CN" sz="1200" b="1" dirty="0">
                <a:solidFill>
                  <a:schemeClr val="tx1">
                    <a:lumMod val="85000"/>
                    <a:lumOff val="15000"/>
                  </a:schemeClr>
                </a:solidFill>
              </a:rPr>
              <a:t>3</a:t>
            </a:r>
            <a:endParaRPr lang="zh-CN" altLang="en-US" sz="1200" b="1" dirty="0">
              <a:solidFill>
                <a:schemeClr val="tx1">
                  <a:lumMod val="85000"/>
                  <a:lumOff val="15000"/>
                </a:schemeClr>
              </a:solidFill>
            </a:endParaRPr>
          </a:p>
        </p:txBody>
      </p:sp>
      <p:sp>
        <p:nvSpPr>
          <p:cNvPr id="115" name="文本框 114">
            <a:extLst>
              <a:ext uri="{FF2B5EF4-FFF2-40B4-BE49-F238E27FC236}">
                <a16:creationId xmlns:a16="http://schemas.microsoft.com/office/drawing/2014/main" id="{B6CB901C-88BB-4F7F-A607-F02317CCD8EE}"/>
              </a:ext>
            </a:extLst>
          </p:cNvPr>
          <p:cNvSpPr txBox="1"/>
          <p:nvPr/>
        </p:nvSpPr>
        <p:spPr>
          <a:xfrm>
            <a:off x="3383269" y="2767627"/>
            <a:ext cx="266700" cy="276999"/>
          </a:xfrm>
          <a:prstGeom prst="rect">
            <a:avLst/>
          </a:prstGeom>
          <a:noFill/>
        </p:spPr>
        <p:txBody>
          <a:bodyPr wrap="square" rtlCol="0">
            <a:spAutoFit/>
          </a:bodyPr>
          <a:lstStyle/>
          <a:p>
            <a:r>
              <a:rPr lang="en-US" altLang="zh-CN" sz="1200" b="1" dirty="0">
                <a:solidFill>
                  <a:schemeClr val="tx1">
                    <a:lumMod val="85000"/>
                    <a:lumOff val="15000"/>
                  </a:schemeClr>
                </a:solidFill>
              </a:rPr>
              <a:t>4</a:t>
            </a:r>
            <a:endParaRPr lang="zh-CN" altLang="en-US" sz="1200" b="1" dirty="0">
              <a:solidFill>
                <a:schemeClr val="tx1">
                  <a:lumMod val="85000"/>
                  <a:lumOff val="15000"/>
                </a:schemeClr>
              </a:solidFill>
            </a:endParaRPr>
          </a:p>
        </p:txBody>
      </p:sp>
      <p:sp>
        <p:nvSpPr>
          <p:cNvPr id="116" name="文本框 115">
            <a:extLst>
              <a:ext uri="{FF2B5EF4-FFF2-40B4-BE49-F238E27FC236}">
                <a16:creationId xmlns:a16="http://schemas.microsoft.com/office/drawing/2014/main" id="{914B8932-1C22-43AC-B221-0168C4AC0C46}"/>
              </a:ext>
            </a:extLst>
          </p:cNvPr>
          <p:cNvSpPr txBox="1"/>
          <p:nvPr/>
        </p:nvSpPr>
        <p:spPr>
          <a:xfrm>
            <a:off x="2226933" y="2553354"/>
            <a:ext cx="600076" cy="246221"/>
          </a:xfrm>
          <a:prstGeom prst="rect">
            <a:avLst/>
          </a:prstGeom>
          <a:noFill/>
        </p:spPr>
        <p:txBody>
          <a:bodyPr wrap="square" rtlCol="0">
            <a:spAutoFit/>
          </a:bodyPr>
          <a:lstStyle/>
          <a:p>
            <a:r>
              <a:rPr lang="en-US" altLang="zh-CN" sz="1000" b="1" dirty="0"/>
              <a:t>F2(D)</a:t>
            </a:r>
            <a:endParaRPr lang="zh-CN" altLang="en-US" sz="1000" b="1" dirty="0"/>
          </a:p>
        </p:txBody>
      </p:sp>
      <p:sp>
        <p:nvSpPr>
          <p:cNvPr id="117" name="文本框 116">
            <a:extLst>
              <a:ext uri="{FF2B5EF4-FFF2-40B4-BE49-F238E27FC236}">
                <a16:creationId xmlns:a16="http://schemas.microsoft.com/office/drawing/2014/main" id="{FDA09AA1-7E02-42E5-9895-BC31F115CD4D}"/>
              </a:ext>
            </a:extLst>
          </p:cNvPr>
          <p:cNvSpPr txBox="1"/>
          <p:nvPr/>
        </p:nvSpPr>
        <p:spPr>
          <a:xfrm>
            <a:off x="2893674" y="2553355"/>
            <a:ext cx="600076" cy="246221"/>
          </a:xfrm>
          <a:prstGeom prst="rect">
            <a:avLst/>
          </a:prstGeom>
          <a:noFill/>
        </p:spPr>
        <p:txBody>
          <a:bodyPr wrap="square" rtlCol="0">
            <a:spAutoFit/>
          </a:bodyPr>
          <a:lstStyle/>
          <a:p>
            <a:r>
              <a:rPr lang="en-US" altLang="zh-CN" sz="1000" b="1" dirty="0"/>
              <a:t>F3(D3)</a:t>
            </a:r>
            <a:endParaRPr lang="zh-CN" altLang="en-US" sz="1000" b="1" dirty="0"/>
          </a:p>
        </p:txBody>
      </p:sp>
      <p:sp>
        <p:nvSpPr>
          <p:cNvPr id="118" name="文本框 117">
            <a:extLst>
              <a:ext uri="{FF2B5EF4-FFF2-40B4-BE49-F238E27FC236}">
                <a16:creationId xmlns:a16="http://schemas.microsoft.com/office/drawing/2014/main" id="{72B324E0-B07D-425A-8641-49C4F4536D05}"/>
              </a:ext>
            </a:extLst>
          </p:cNvPr>
          <p:cNvSpPr txBox="1"/>
          <p:nvPr/>
        </p:nvSpPr>
        <p:spPr>
          <a:xfrm>
            <a:off x="3633778" y="2560981"/>
            <a:ext cx="600076" cy="246221"/>
          </a:xfrm>
          <a:prstGeom prst="rect">
            <a:avLst/>
          </a:prstGeom>
          <a:noFill/>
        </p:spPr>
        <p:txBody>
          <a:bodyPr wrap="square" rtlCol="0">
            <a:spAutoFit/>
          </a:bodyPr>
          <a:lstStyle/>
          <a:p>
            <a:r>
              <a:rPr lang="en-US" altLang="zh-CN" sz="1000" b="1" dirty="0"/>
              <a:t>F4(D4)</a:t>
            </a:r>
            <a:endParaRPr lang="zh-CN" altLang="en-US" sz="1000" b="1" dirty="0"/>
          </a:p>
        </p:txBody>
      </p:sp>
      <p:cxnSp>
        <p:nvCxnSpPr>
          <p:cNvPr id="125" name="直接箭头连接符 124">
            <a:extLst>
              <a:ext uri="{FF2B5EF4-FFF2-40B4-BE49-F238E27FC236}">
                <a16:creationId xmlns:a16="http://schemas.microsoft.com/office/drawing/2014/main" id="{916997F7-C7C2-423B-B0E2-E2395E432EB5}"/>
              </a:ext>
            </a:extLst>
          </p:cNvPr>
          <p:cNvCxnSpPr>
            <a:stCxn id="105" idx="3"/>
            <a:endCxn id="3" idx="2"/>
          </p:cNvCxnSpPr>
          <p:nvPr/>
        </p:nvCxnSpPr>
        <p:spPr>
          <a:xfrm>
            <a:off x="924405" y="2866574"/>
            <a:ext cx="359565" cy="13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0D5C20EE-3838-4C1A-BC5B-6DB4C56E5677}"/>
              </a:ext>
            </a:extLst>
          </p:cNvPr>
          <p:cNvCxnSpPr>
            <a:cxnSpLocks/>
            <a:stCxn id="112" idx="3"/>
            <a:endCxn id="113" idx="1"/>
          </p:cNvCxnSpPr>
          <p:nvPr/>
        </p:nvCxnSpPr>
        <p:spPr>
          <a:xfrm>
            <a:off x="1550670" y="2880361"/>
            <a:ext cx="374805" cy="11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5E056A81-46F6-4DE8-B7DE-690D3E82EA87}"/>
              </a:ext>
            </a:extLst>
          </p:cNvPr>
          <p:cNvCxnSpPr>
            <a:cxnSpLocks/>
            <a:stCxn id="113" idx="3"/>
            <a:endCxn id="5" idx="2"/>
          </p:cNvCxnSpPr>
          <p:nvPr/>
        </p:nvCxnSpPr>
        <p:spPr>
          <a:xfrm flipV="1">
            <a:off x="2192175" y="2888207"/>
            <a:ext cx="508160" cy="3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39E2C8DF-3A7A-49C5-B7FD-9865855E96A2}"/>
              </a:ext>
            </a:extLst>
          </p:cNvPr>
          <p:cNvCxnSpPr>
            <a:cxnSpLocks/>
            <a:stCxn id="114" idx="3"/>
            <a:endCxn id="115" idx="1"/>
          </p:cNvCxnSpPr>
          <p:nvPr/>
        </p:nvCxnSpPr>
        <p:spPr>
          <a:xfrm>
            <a:off x="2969891" y="2888208"/>
            <a:ext cx="413378" cy="17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093C8A62-6646-47E8-A833-E9626BEB1E69}"/>
              </a:ext>
            </a:extLst>
          </p:cNvPr>
          <p:cNvCxnSpPr>
            <a:cxnSpLocks/>
            <a:stCxn id="115" idx="3"/>
            <a:endCxn id="106" idx="1"/>
          </p:cNvCxnSpPr>
          <p:nvPr/>
        </p:nvCxnSpPr>
        <p:spPr>
          <a:xfrm>
            <a:off x="3649969" y="2906127"/>
            <a:ext cx="5438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1816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研究方法与思路</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3" name="Freeform 48"/>
          <p:cNvSpPr>
            <a:spLocks noEditPoints="1"/>
          </p:cNvSpPr>
          <p:nvPr/>
        </p:nvSpPr>
        <p:spPr bwMode="auto">
          <a:xfrm>
            <a:off x="5086490" y="3865385"/>
            <a:ext cx="2081018" cy="2081018"/>
          </a:xfrm>
          <a:custGeom>
            <a:avLst/>
            <a:gdLst>
              <a:gd name="T0" fmla="*/ 556 w 1252"/>
              <a:gd name="T1" fmla="*/ 1248 h 1252"/>
              <a:gd name="T2" fmla="*/ 375 w 1252"/>
              <a:gd name="T3" fmla="*/ 1200 h 1252"/>
              <a:gd name="T4" fmla="*/ 255 w 1252"/>
              <a:gd name="T5" fmla="*/ 1130 h 1252"/>
              <a:gd name="T6" fmla="*/ 122 w 1252"/>
              <a:gd name="T7" fmla="*/ 998 h 1252"/>
              <a:gd name="T8" fmla="*/ 52 w 1252"/>
              <a:gd name="T9" fmla="*/ 877 h 1252"/>
              <a:gd name="T10" fmla="*/ 4 w 1252"/>
              <a:gd name="T11" fmla="*/ 696 h 1252"/>
              <a:gd name="T12" fmla="*/ 4 w 1252"/>
              <a:gd name="T13" fmla="*/ 560 h 1252"/>
              <a:gd name="T14" fmla="*/ 137 w 1252"/>
              <a:gd name="T15" fmla="*/ 458 h 1252"/>
              <a:gd name="T16" fmla="*/ 120 w 1252"/>
              <a:gd name="T17" fmla="*/ 257 h 1252"/>
              <a:gd name="T18" fmla="*/ 287 w 1252"/>
              <a:gd name="T19" fmla="*/ 236 h 1252"/>
              <a:gd name="T20" fmla="*/ 372 w 1252"/>
              <a:gd name="T21" fmla="*/ 54 h 1252"/>
              <a:gd name="T22" fmla="*/ 528 w 1252"/>
              <a:gd name="T23" fmla="*/ 119 h 1252"/>
              <a:gd name="T24" fmla="*/ 626 w 1252"/>
              <a:gd name="T25" fmla="*/ 0 h 1252"/>
              <a:gd name="T26" fmla="*/ 724 w 1252"/>
              <a:gd name="T27" fmla="*/ 119 h 1252"/>
              <a:gd name="T28" fmla="*/ 879 w 1252"/>
              <a:gd name="T29" fmla="*/ 54 h 1252"/>
              <a:gd name="T30" fmla="*/ 965 w 1252"/>
              <a:gd name="T31" fmla="*/ 236 h 1252"/>
              <a:gd name="T32" fmla="*/ 1132 w 1252"/>
              <a:gd name="T33" fmla="*/ 257 h 1252"/>
              <a:gd name="T34" fmla="*/ 1115 w 1252"/>
              <a:gd name="T35" fmla="*/ 458 h 1252"/>
              <a:gd name="T36" fmla="*/ 1248 w 1252"/>
              <a:gd name="T37" fmla="*/ 560 h 1252"/>
              <a:gd name="T38" fmla="*/ 1248 w 1252"/>
              <a:gd name="T39" fmla="*/ 696 h 1252"/>
              <a:gd name="T40" fmla="*/ 1200 w 1252"/>
              <a:gd name="T41" fmla="*/ 877 h 1252"/>
              <a:gd name="T42" fmla="*/ 1130 w 1252"/>
              <a:gd name="T43" fmla="*/ 998 h 1252"/>
              <a:gd name="T44" fmla="*/ 997 w 1252"/>
              <a:gd name="T45" fmla="*/ 1130 h 1252"/>
              <a:gd name="T46" fmla="*/ 877 w 1252"/>
              <a:gd name="T47" fmla="*/ 1200 h 1252"/>
              <a:gd name="T48" fmla="*/ 696 w 1252"/>
              <a:gd name="T49" fmla="*/ 1248 h 1252"/>
              <a:gd name="T50" fmla="*/ 563 w 1252"/>
              <a:gd name="T51" fmla="*/ 1241 h 1252"/>
              <a:gd name="T52" fmla="*/ 717 w 1252"/>
              <a:gd name="T53" fmla="*/ 1126 h 1252"/>
              <a:gd name="T54" fmla="*/ 797 w 1252"/>
              <a:gd name="T55" fmla="*/ 1105 h 1252"/>
              <a:gd name="T56" fmla="*/ 955 w 1252"/>
              <a:gd name="T57" fmla="*/ 1014 h 1252"/>
              <a:gd name="T58" fmla="*/ 1013 w 1252"/>
              <a:gd name="T59" fmla="*/ 955 h 1252"/>
              <a:gd name="T60" fmla="*/ 1105 w 1252"/>
              <a:gd name="T61" fmla="*/ 797 h 1252"/>
              <a:gd name="T62" fmla="*/ 1126 w 1252"/>
              <a:gd name="T63" fmla="*/ 718 h 1252"/>
              <a:gd name="T64" fmla="*/ 1240 w 1252"/>
              <a:gd name="T65" fmla="*/ 563 h 1252"/>
              <a:gd name="T66" fmla="*/ 1106 w 1252"/>
              <a:gd name="T67" fmla="*/ 458 h 1252"/>
              <a:gd name="T68" fmla="*/ 1127 w 1252"/>
              <a:gd name="T69" fmla="*/ 265 h 1252"/>
              <a:gd name="T70" fmla="*/ 957 w 1252"/>
              <a:gd name="T71" fmla="*/ 241 h 1252"/>
              <a:gd name="T72" fmla="*/ 879 w 1252"/>
              <a:gd name="T73" fmla="*/ 63 h 1252"/>
              <a:gd name="T74" fmla="*/ 720 w 1252"/>
              <a:gd name="T75" fmla="*/ 127 h 1252"/>
              <a:gd name="T76" fmla="*/ 626 w 1252"/>
              <a:gd name="T77" fmla="*/ 9 h 1252"/>
              <a:gd name="T78" fmla="*/ 532 w 1252"/>
              <a:gd name="T79" fmla="*/ 127 h 1252"/>
              <a:gd name="T80" fmla="*/ 373 w 1252"/>
              <a:gd name="T81" fmla="*/ 63 h 1252"/>
              <a:gd name="T82" fmla="*/ 295 w 1252"/>
              <a:gd name="T83" fmla="*/ 241 h 1252"/>
              <a:gd name="T84" fmla="*/ 125 w 1252"/>
              <a:gd name="T85" fmla="*/ 265 h 1252"/>
              <a:gd name="T86" fmla="*/ 146 w 1252"/>
              <a:gd name="T87" fmla="*/ 458 h 1252"/>
              <a:gd name="T88" fmla="*/ 12 w 1252"/>
              <a:gd name="T89" fmla="*/ 563 h 1252"/>
              <a:gd name="T90" fmla="*/ 126 w 1252"/>
              <a:gd name="T91" fmla="*/ 718 h 1252"/>
              <a:gd name="T92" fmla="*/ 147 w 1252"/>
              <a:gd name="T93" fmla="*/ 797 h 1252"/>
              <a:gd name="T94" fmla="*/ 239 w 1252"/>
              <a:gd name="T95" fmla="*/ 955 h 1252"/>
              <a:gd name="T96" fmla="*/ 297 w 1252"/>
              <a:gd name="T97" fmla="*/ 1014 h 1252"/>
              <a:gd name="T98" fmla="*/ 455 w 1252"/>
              <a:gd name="T99" fmla="*/ 1105 h 1252"/>
              <a:gd name="T100" fmla="*/ 535 w 1252"/>
              <a:gd name="T101" fmla="*/ 1126 h 1252"/>
              <a:gd name="T102" fmla="*/ 288 w 1252"/>
              <a:gd name="T103" fmla="*/ 964 h 1252"/>
              <a:gd name="T104" fmla="*/ 626 w 1252"/>
              <a:gd name="T105" fmla="*/ 148 h 1252"/>
              <a:gd name="T106" fmla="*/ 964 w 1252"/>
              <a:gd name="T107" fmla="*/ 964 h 1252"/>
              <a:gd name="T108" fmla="*/ 157 w 1252"/>
              <a:gd name="T109" fmla="*/ 626 h 1252"/>
              <a:gd name="T110" fmla="*/ 626 w 1252"/>
              <a:gd name="T111" fmla="*/ 157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2" h="1252">
                <a:moveTo>
                  <a:pt x="626" y="1252"/>
                </a:moveTo>
                <a:cubicBezTo>
                  <a:pt x="604" y="1252"/>
                  <a:pt x="581" y="1251"/>
                  <a:pt x="559" y="1249"/>
                </a:cubicBezTo>
                <a:cubicBezTo>
                  <a:pt x="556" y="1248"/>
                  <a:pt x="556" y="1248"/>
                  <a:pt x="556" y="1248"/>
                </a:cubicBezTo>
                <a:cubicBezTo>
                  <a:pt x="528" y="1134"/>
                  <a:pt x="528" y="1134"/>
                  <a:pt x="528" y="1134"/>
                </a:cubicBezTo>
                <a:cubicBezTo>
                  <a:pt x="504" y="1129"/>
                  <a:pt x="480" y="1123"/>
                  <a:pt x="458" y="1115"/>
                </a:cubicBezTo>
                <a:cubicBezTo>
                  <a:pt x="375" y="1200"/>
                  <a:pt x="375" y="1200"/>
                  <a:pt x="375" y="1200"/>
                </a:cubicBezTo>
                <a:cubicBezTo>
                  <a:pt x="372" y="1199"/>
                  <a:pt x="372" y="1199"/>
                  <a:pt x="372" y="1199"/>
                </a:cubicBezTo>
                <a:cubicBezTo>
                  <a:pt x="332" y="1181"/>
                  <a:pt x="293" y="1158"/>
                  <a:pt x="257" y="1132"/>
                </a:cubicBezTo>
                <a:cubicBezTo>
                  <a:pt x="255" y="1130"/>
                  <a:pt x="255" y="1130"/>
                  <a:pt x="255" y="1130"/>
                </a:cubicBezTo>
                <a:cubicBezTo>
                  <a:pt x="287" y="1016"/>
                  <a:pt x="287" y="1016"/>
                  <a:pt x="287" y="1016"/>
                </a:cubicBezTo>
                <a:cubicBezTo>
                  <a:pt x="269" y="1001"/>
                  <a:pt x="252" y="983"/>
                  <a:pt x="236" y="965"/>
                </a:cubicBezTo>
                <a:cubicBezTo>
                  <a:pt x="122" y="998"/>
                  <a:pt x="122" y="998"/>
                  <a:pt x="122" y="998"/>
                </a:cubicBezTo>
                <a:cubicBezTo>
                  <a:pt x="120" y="995"/>
                  <a:pt x="120" y="995"/>
                  <a:pt x="120" y="995"/>
                </a:cubicBezTo>
                <a:cubicBezTo>
                  <a:pt x="94" y="959"/>
                  <a:pt x="72" y="921"/>
                  <a:pt x="54" y="880"/>
                </a:cubicBezTo>
                <a:cubicBezTo>
                  <a:pt x="52" y="877"/>
                  <a:pt x="52" y="877"/>
                  <a:pt x="52" y="877"/>
                </a:cubicBezTo>
                <a:cubicBezTo>
                  <a:pt x="137" y="795"/>
                  <a:pt x="137" y="795"/>
                  <a:pt x="137" y="795"/>
                </a:cubicBezTo>
                <a:cubicBezTo>
                  <a:pt x="130" y="772"/>
                  <a:pt x="123" y="748"/>
                  <a:pt x="119" y="725"/>
                </a:cubicBezTo>
                <a:cubicBezTo>
                  <a:pt x="4" y="696"/>
                  <a:pt x="4" y="696"/>
                  <a:pt x="4" y="696"/>
                </a:cubicBezTo>
                <a:cubicBezTo>
                  <a:pt x="4" y="693"/>
                  <a:pt x="4" y="693"/>
                  <a:pt x="4" y="693"/>
                </a:cubicBezTo>
                <a:cubicBezTo>
                  <a:pt x="1" y="671"/>
                  <a:pt x="0" y="648"/>
                  <a:pt x="0" y="626"/>
                </a:cubicBezTo>
                <a:cubicBezTo>
                  <a:pt x="0" y="604"/>
                  <a:pt x="1" y="582"/>
                  <a:pt x="4" y="560"/>
                </a:cubicBezTo>
                <a:cubicBezTo>
                  <a:pt x="4" y="557"/>
                  <a:pt x="4" y="557"/>
                  <a:pt x="4" y="557"/>
                </a:cubicBezTo>
                <a:cubicBezTo>
                  <a:pt x="119" y="528"/>
                  <a:pt x="119" y="528"/>
                  <a:pt x="119" y="528"/>
                </a:cubicBezTo>
                <a:cubicBezTo>
                  <a:pt x="123" y="504"/>
                  <a:pt x="130" y="481"/>
                  <a:pt x="137" y="458"/>
                </a:cubicBezTo>
                <a:cubicBezTo>
                  <a:pt x="52" y="376"/>
                  <a:pt x="52" y="376"/>
                  <a:pt x="52" y="376"/>
                </a:cubicBezTo>
                <a:cubicBezTo>
                  <a:pt x="54" y="373"/>
                  <a:pt x="54" y="373"/>
                  <a:pt x="54" y="373"/>
                </a:cubicBezTo>
                <a:cubicBezTo>
                  <a:pt x="72" y="332"/>
                  <a:pt x="94" y="293"/>
                  <a:pt x="120" y="257"/>
                </a:cubicBezTo>
                <a:cubicBezTo>
                  <a:pt x="122" y="255"/>
                  <a:pt x="122" y="255"/>
                  <a:pt x="122" y="255"/>
                </a:cubicBezTo>
                <a:cubicBezTo>
                  <a:pt x="236" y="287"/>
                  <a:pt x="236" y="287"/>
                  <a:pt x="236" y="287"/>
                </a:cubicBezTo>
                <a:cubicBezTo>
                  <a:pt x="252" y="269"/>
                  <a:pt x="269" y="252"/>
                  <a:pt x="287" y="236"/>
                </a:cubicBezTo>
                <a:cubicBezTo>
                  <a:pt x="255" y="122"/>
                  <a:pt x="255" y="122"/>
                  <a:pt x="255" y="122"/>
                </a:cubicBezTo>
                <a:cubicBezTo>
                  <a:pt x="257" y="121"/>
                  <a:pt x="257" y="121"/>
                  <a:pt x="257" y="121"/>
                </a:cubicBezTo>
                <a:cubicBezTo>
                  <a:pt x="293" y="94"/>
                  <a:pt x="332" y="72"/>
                  <a:pt x="372" y="54"/>
                </a:cubicBezTo>
                <a:cubicBezTo>
                  <a:pt x="375" y="53"/>
                  <a:pt x="375" y="53"/>
                  <a:pt x="375" y="53"/>
                </a:cubicBezTo>
                <a:cubicBezTo>
                  <a:pt x="458" y="138"/>
                  <a:pt x="458" y="138"/>
                  <a:pt x="458" y="138"/>
                </a:cubicBezTo>
                <a:cubicBezTo>
                  <a:pt x="480" y="130"/>
                  <a:pt x="504" y="123"/>
                  <a:pt x="528" y="119"/>
                </a:cubicBezTo>
                <a:cubicBezTo>
                  <a:pt x="556" y="4"/>
                  <a:pt x="556" y="4"/>
                  <a:pt x="556" y="4"/>
                </a:cubicBezTo>
                <a:cubicBezTo>
                  <a:pt x="559" y="4"/>
                  <a:pt x="559" y="4"/>
                  <a:pt x="559" y="4"/>
                </a:cubicBezTo>
                <a:cubicBezTo>
                  <a:pt x="581" y="2"/>
                  <a:pt x="604" y="0"/>
                  <a:pt x="626" y="0"/>
                </a:cubicBezTo>
                <a:cubicBezTo>
                  <a:pt x="648" y="0"/>
                  <a:pt x="671" y="2"/>
                  <a:pt x="693" y="4"/>
                </a:cubicBezTo>
                <a:cubicBezTo>
                  <a:pt x="696" y="4"/>
                  <a:pt x="696" y="4"/>
                  <a:pt x="696" y="4"/>
                </a:cubicBezTo>
                <a:cubicBezTo>
                  <a:pt x="724" y="119"/>
                  <a:pt x="724" y="119"/>
                  <a:pt x="724" y="119"/>
                </a:cubicBezTo>
                <a:cubicBezTo>
                  <a:pt x="748" y="123"/>
                  <a:pt x="772" y="130"/>
                  <a:pt x="794" y="138"/>
                </a:cubicBezTo>
                <a:cubicBezTo>
                  <a:pt x="877" y="53"/>
                  <a:pt x="877" y="53"/>
                  <a:pt x="877" y="53"/>
                </a:cubicBezTo>
                <a:cubicBezTo>
                  <a:pt x="879" y="54"/>
                  <a:pt x="879" y="54"/>
                  <a:pt x="879" y="54"/>
                </a:cubicBezTo>
                <a:cubicBezTo>
                  <a:pt x="920" y="72"/>
                  <a:pt x="959" y="94"/>
                  <a:pt x="995" y="121"/>
                </a:cubicBezTo>
                <a:cubicBezTo>
                  <a:pt x="997" y="122"/>
                  <a:pt x="997" y="122"/>
                  <a:pt x="997" y="122"/>
                </a:cubicBezTo>
                <a:cubicBezTo>
                  <a:pt x="965" y="236"/>
                  <a:pt x="965" y="236"/>
                  <a:pt x="965" y="236"/>
                </a:cubicBezTo>
                <a:cubicBezTo>
                  <a:pt x="983" y="252"/>
                  <a:pt x="1000" y="269"/>
                  <a:pt x="1016" y="287"/>
                </a:cubicBezTo>
                <a:cubicBezTo>
                  <a:pt x="1130" y="255"/>
                  <a:pt x="1130" y="255"/>
                  <a:pt x="1130" y="255"/>
                </a:cubicBezTo>
                <a:cubicBezTo>
                  <a:pt x="1132" y="257"/>
                  <a:pt x="1132" y="257"/>
                  <a:pt x="1132" y="257"/>
                </a:cubicBezTo>
                <a:cubicBezTo>
                  <a:pt x="1158" y="293"/>
                  <a:pt x="1180" y="332"/>
                  <a:pt x="1198" y="373"/>
                </a:cubicBezTo>
                <a:cubicBezTo>
                  <a:pt x="1200" y="376"/>
                  <a:pt x="1200" y="376"/>
                  <a:pt x="1200" y="376"/>
                </a:cubicBezTo>
                <a:cubicBezTo>
                  <a:pt x="1115" y="458"/>
                  <a:pt x="1115" y="458"/>
                  <a:pt x="1115" y="458"/>
                </a:cubicBezTo>
                <a:cubicBezTo>
                  <a:pt x="1123" y="481"/>
                  <a:pt x="1129" y="504"/>
                  <a:pt x="1133" y="528"/>
                </a:cubicBezTo>
                <a:cubicBezTo>
                  <a:pt x="1248" y="557"/>
                  <a:pt x="1248" y="557"/>
                  <a:pt x="1248" y="557"/>
                </a:cubicBezTo>
                <a:cubicBezTo>
                  <a:pt x="1248" y="560"/>
                  <a:pt x="1248" y="560"/>
                  <a:pt x="1248" y="560"/>
                </a:cubicBezTo>
                <a:cubicBezTo>
                  <a:pt x="1251" y="582"/>
                  <a:pt x="1252" y="604"/>
                  <a:pt x="1252" y="626"/>
                </a:cubicBezTo>
                <a:cubicBezTo>
                  <a:pt x="1252" y="649"/>
                  <a:pt x="1251" y="671"/>
                  <a:pt x="1248" y="693"/>
                </a:cubicBezTo>
                <a:cubicBezTo>
                  <a:pt x="1248" y="696"/>
                  <a:pt x="1248" y="696"/>
                  <a:pt x="1248" y="696"/>
                </a:cubicBezTo>
                <a:cubicBezTo>
                  <a:pt x="1133" y="725"/>
                  <a:pt x="1133" y="725"/>
                  <a:pt x="1133" y="725"/>
                </a:cubicBezTo>
                <a:cubicBezTo>
                  <a:pt x="1129" y="748"/>
                  <a:pt x="1122" y="772"/>
                  <a:pt x="1115" y="795"/>
                </a:cubicBezTo>
                <a:cubicBezTo>
                  <a:pt x="1200" y="877"/>
                  <a:pt x="1200" y="877"/>
                  <a:pt x="1200" y="877"/>
                </a:cubicBezTo>
                <a:cubicBezTo>
                  <a:pt x="1198" y="880"/>
                  <a:pt x="1198" y="880"/>
                  <a:pt x="1198" y="880"/>
                </a:cubicBezTo>
                <a:cubicBezTo>
                  <a:pt x="1180" y="920"/>
                  <a:pt x="1158" y="959"/>
                  <a:pt x="1132" y="995"/>
                </a:cubicBezTo>
                <a:cubicBezTo>
                  <a:pt x="1130" y="998"/>
                  <a:pt x="1130" y="998"/>
                  <a:pt x="1130" y="998"/>
                </a:cubicBezTo>
                <a:cubicBezTo>
                  <a:pt x="1016" y="965"/>
                  <a:pt x="1016" y="965"/>
                  <a:pt x="1016" y="965"/>
                </a:cubicBezTo>
                <a:cubicBezTo>
                  <a:pt x="1000" y="983"/>
                  <a:pt x="983" y="1001"/>
                  <a:pt x="965" y="1016"/>
                </a:cubicBezTo>
                <a:cubicBezTo>
                  <a:pt x="997" y="1130"/>
                  <a:pt x="997" y="1130"/>
                  <a:pt x="997" y="1130"/>
                </a:cubicBezTo>
                <a:cubicBezTo>
                  <a:pt x="995" y="1132"/>
                  <a:pt x="995" y="1132"/>
                  <a:pt x="995" y="1132"/>
                </a:cubicBezTo>
                <a:cubicBezTo>
                  <a:pt x="959" y="1158"/>
                  <a:pt x="920" y="1181"/>
                  <a:pt x="879" y="1199"/>
                </a:cubicBezTo>
                <a:cubicBezTo>
                  <a:pt x="877" y="1200"/>
                  <a:pt x="877" y="1200"/>
                  <a:pt x="877" y="1200"/>
                </a:cubicBezTo>
                <a:cubicBezTo>
                  <a:pt x="794" y="1115"/>
                  <a:pt x="794" y="1115"/>
                  <a:pt x="794" y="1115"/>
                </a:cubicBezTo>
                <a:cubicBezTo>
                  <a:pt x="772" y="1123"/>
                  <a:pt x="748" y="1129"/>
                  <a:pt x="724" y="1134"/>
                </a:cubicBezTo>
                <a:cubicBezTo>
                  <a:pt x="696" y="1248"/>
                  <a:pt x="696" y="1248"/>
                  <a:pt x="696" y="1248"/>
                </a:cubicBezTo>
                <a:cubicBezTo>
                  <a:pt x="693" y="1249"/>
                  <a:pt x="693" y="1249"/>
                  <a:pt x="693" y="1249"/>
                </a:cubicBezTo>
                <a:cubicBezTo>
                  <a:pt x="671" y="1251"/>
                  <a:pt x="648" y="1252"/>
                  <a:pt x="626" y="1252"/>
                </a:cubicBezTo>
                <a:close/>
                <a:moveTo>
                  <a:pt x="563" y="1241"/>
                </a:moveTo>
                <a:cubicBezTo>
                  <a:pt x="584" y="1243"/>
                  <a:pt x="605" y="1244"/>
                  <a:pt x="626" y="1244"/>
                </a:cubicBezTo>
                <a:cubicBezTo>
                  <a:pt x="647" y="1244"/>
                  <a:pt x="668" y="1243"/>
                  <a:pt x="689" y="1241"/>
                </a:cubicBezTo>
                <a:cubicBezTo>
                  <a:pt x="717" y="1126"/>
                  <a:pt x="717" y="1126"/>
                  <a:pt x="717" y="1126"/>
                </a:cubicBezTo>
                <a:cubicBezTo>
                  <a:pt x="720" y="1126"/>
                  <a:pt x="720" y="1126"/>
                  <a:pt x="720" y="1126"/>
                </a:cubicBezTo>
                <a:cubicBezTo>
                  <a:pt x="745" y="1121"/>
                  <a:pt x="770" y="1114"/>
                  <a:pt x="794" y="1106"/>
                </a:cubicBezTo>
                <a:cubicBezTo>
                  <a:pt x="797" y="1105"/>
                  <a:pt x="797" y="1105"/>
                  <a:pt x="797" y="1105"/>
                </a:cubicBezTo>
                <a:cubicBezTo>
                  <a:pt x="879" y="1190"/>
                  <a:pt x="879" y="1190"/>
                  <a:pt x="879" y="1190"/>
                </a:cubicBezTo>
                <a:cubicBezTo>
                  <a:pt x="917" y="1173"/>
                  <a:pt x="953" y="1151"/>
                  <a:pt x="988" y="1127"/>
                </a:cubicBezTo>
                <a:cubicBezTo>
                  <a:pt x="955" y="1014"/>
                  <a:pt x="955" y="1014"/>
                  <a:pt x="955" y="1014"/>
                </a:cubicBezTo>
                <a:cubicBezTo>
                  <a:pt x="957" y="1012"/>
                  <a:pt x="957" y="1012"/>
                  <a:pt x="957" y="1012"/>
                </a:cubicBezTo>
                <a:cubicBezTo>
                  <a:pt x="977" y="995"/>
                  <a:pt x="995" y="977"/>
                  <a:pt x="1011" y="958"/>
                </a:cubicBezTo>
                <a:cubicBezTo>
                  <a:pt x="1013" y="955"/>
                  <a:pt x="1013" y="955"/>
                  <a:pt x="1013" y="955"/>
                </a:cubicBezTo>
                <a:cubicBezTo>
                  <a:pt x="1127" y="988"/>
                  <a:pt x="1127" y="988"/>
                  <a:pt x="1127" y="988"/>
                </a:cubicBezTo>
                <a:cubicBezTo>
                  <a:pt x="1151" y="954"/>
                  <a:pt x="1172" y="917"/>
                  <a:pt x="1189" y="879"/>
                </a:cubicBezTo>
                <a:cubicBezTo>
                  <a:pt x="1105" y="797"/>
                  <a:pt x="1105" y="797"/>
                  <a:pt x="1105" y="797"/>
                </a:cubicBezTo>
                <a:cubicBezTo>
                  <a:pt x="1106" y="795"/>
                  <a:pt x="1106" y="795"/>
                  <a:pt x="1106" y="795"/>
                </a:cubicBezTo>
                <a:cubicBezTo>
                  <a:pt x="1114" y="771"/>
                  <a:pt x="1121" y="746"/>
                  <a:pt x="1125" y="720"/>
                </a:cubicBezTo>
                <a:cubicBezTo>
                  <a:pt x="1126" y="718"/>
                  <a:pt x="1126" y="718"/>
                  <a:pt x="1126" y="718"/>
                </a:cubicBezTo>
                <a:cubicBezTo>
                  <a:pt x="1240" y="689"/>
                  <a:pt x="1240" y="689"/>
                  <a:pt x="1240" y="689"/>
                </a:cubicBezTo>
                <a:cubicBezTo>
                  <a:pt x="1242" y="668"/>
                  <a:pt x="1243" y="647"/>
                  <a:pt x="1243" y="626"/>
                </a:cubicBezTo>
                <a:cubicBezTo>
                  <a:pt x="1243" y="605"/>
                  <a:pt x="1242" y="584"/>
                  <a:pt x="1240" y="563"/>
                </a:cubicBezTo>
                <a:cubicBezTo>
                  <a:pt x="1126" y="535"/>
                  <a:pt x="1126" y="535"/>
                  <a:pt x="1126" y="535"/>
                </a:cubicBezTo>
                <a:cubicBezTo>
                  <a:pt x="1125" y="532"/>
                  <a:pt x="1125" y="532"/>
                  <a:pt x="1125" y="532"/>
                </a:cubicBezTo>
                <a:cubicBezTo>
                  <a:pt x="1121" y="507"/>
                  <a:pt x="1114" y="482"/>
                  <a:pt x="1106" y="458"/>
                </a:cubicBezTo>
                <a:cubicBezTo>
                  <a:pt x="1105" y="455"/>
                  <a:pt x="1105" y="455"/>
                  <a:pt x="1105" y="455"/>
                </a:cubicBezTo>
                <a:cubicBezTo>
                  <a:pt x="1189" y="374"/>
                  <a:pt x="1189" y="374"/>
                  <a:pt x="1189" y="374"/>
                </a:cubicBezTo>
                <a:cubicBezTo>
                  <a:pt x="1172" y="335"/>
                  <a:pt x="1151" y="299"/>
                  <a:pt x="1127" y="265"/>
                </a:cubicBezTo>
                <a:cubicBezTo>
                  <a:pt x="1013" y="297"/>
                  <a:pt x="1013" y="297"/>
                  <a:pt x="1013" y="297"/>
                </a:cubicBezTo>
                <a:cubicBezTo>
                  <a:pt x="1011" y="295"/>
                  <a:pt x="1011" y="295"/>
                  <a:pt x="1011" y="295"/>
                </a:cubicBezTo>
                <a:cubicBezTo>
                  <a:pt x="995" y="276"/>
                  <a:pt x="977" y="257"/>
                  <a:pt x="957" y="241"/>
                </a:cubicBezTo>
                <a:cubicBezTo>
                  <a:pt x="955" y="239"/>
                  <a:pt x="955" y="239"/>
                  <a:pt x="955" y="239"/>
                </a:cubicBezTo>
                <a:cubicBezTo>
                  <a:pt x="988" y="126"/>
                  <a:pt x="988" y="126"/>
                  <a:pt x="988" y="126"/>
                </a:cubicBezTo>
                <a:cubicBezTo>
                  <a:pt x="953" y="101"/>
                  <a:pt x="917" y="80"/>
                  <a:pt x="879" y="63"/>
                </a:cubicBezTo>
                <a:cubicBezTo>
                  <a:pt x="797" y="148"/>
                  <a:pt x="797" y="148"/>
                  <a:pt x="797" y="148"/>
                </a:cubicBezTo>
                <a:cubicBezTo>
                  <a:pt x="794" y="147"/>
                  <a:pt x="794" y="147"/>
                  <a:pt x="794" y="147"/>
                </a:cubicBezTo>
                <a:cubicBezTo>
                  <a:pt x="770" y="138"/>
                  <a:pt x="745" y="131"/>
                  <a:pt x="720" y="127"/>
                </a:cubicBezTo>
                <a:cubicBezTo>
                  <a:pt x="717" y="126"/>
                  <a:pt x="717" y="126"/>
                  <a:pt x="717" y="126"/>
                </a:cubicBezTo>
                <a:cubicBezTo>
                  <a:pt x="689" y="12"/>
                  <a:pt x="689" y="12"/>
                  <a:pt x="689" y="12"/>
                </a:cubicBezTo>
                <a:cubicBezTo>
                  <a:pt x="668" y="10"/>
                  <a:pt x="647" y="9"/>
                  <a:pt x="626" y="9"/>
                </a:cubicBezTo>
                <a:cubicBezTo>
                  <a:pt x="605" y="9"/>
                  <a:pt x="584" y="10"/>
                  <a:pt x="563" y="12"/>
                </a:cubicBezTo>
                <a:cubicBezTo>
                  <a:pt x="535" y="126"/>
                  <a:pt x="535" y="126"/>
                  <a:pt x="535" y="126"/>
                </a:cubicBezTo>
                <a:cubicBezTo>
                  <a:pt x="532" y="127"/>
                  <a:pt x="532" y="127"/>
                  <a:pt x="532" y="127"/>
                </a:cubicBezTo>
                <a:cubicBezTo>
                  <a:pt x="507" y="131"/>
                  <a:pt x="482" y="138"/>
                  <a:pt x="458" y="147"/>
                </a:cubicBezTo>
                <a:cubicBezTo>
                  <a:pt x="455" y="148"/>
                  <a:pt x="455" y="148"/>
                  <a:pt x="455" y="148"/>
                </a:cubicBezTo>
                <a:cubicBezTo>
                  <a:pt x="373" y="63"/>
                  <a:pt x="373" y="63"/>
                  <a:pt x="373" y="63"/>
                </a:cubicBezTo>
                <a:cubicBezTo>
                  <a:pt x="335" y="80"/>
                  <a:pt x="298" y="101"/>
                  <a:pt x="264" y="126"/>
                </a:cubicBezTo>
                <a:cubicBezTo>
                  <a:pt x="297" y="239"/>
                  <a:pt x="297" y="239"/>
                  <a:pt x="297" y="239"/>
                </a:cubicBezTo>
                <a:cubicBezTo>
                  <a:pt x="295" y="241"/>
                  <a:pt x="295" y="241"/>
                  <a:pt x="295" y="241"/>
                </a:cubicBezTo>
                <a:cubicBezTo>
                  <a:pt x="275" y="257"/>
                  <a:pt x="257" y="276"/>
                  <a:pt x="241" y="295"/>
                </a:cubicBezTo>
                <a:cubicBezTo>
                  <a:pt x="239" y="297"/>
                  <a:pt x="239" y="297"/>
                  <a:pt x="239" y="297"/>
                </a:cubicBezTo>
                <a:cubicBezTo>
                  <a:pt x="125" y="265"/>
                  <a:pt x="125" y="265"/>
                  <a:pt x="125" y="265"/>
                </a:cubicBezTo>
                <a:cubicBezTo>
                  <a:pt x="101" y="299"/>
                  <a:pt x="80" y="335"/>
                  <a:pt x="63" y="374"/>
                </a:cubicBezTo>
                <a:cubicBezTo>
                  <a:pt x="147" y="455"/>
                  <a:pt x="147" y="455"/>
                  <a:pt x="147" y="455"/>
                </a:cubicBezTo>
                <a:cubicBezTo>
                  <a:pt x="146" y="458"/>
                  <a:pt x="146" y="458"/>
                  <a:pt x="146" y="458"/>
                </a:cubicBezTo>
                <a:cubicBezTo>
                  <a:pt x="138" y="482"/>
                  <a:pt x="131" y="507"/>
                  <a:pt x="127" y="532"/>
                </a:cubicBezTo>
                <a:cubicBezTo>
                  <a:pt x="126" y="535"/>
                  <a:pt x="126" y="535"/>
                  <a:pt x="126" y="535"/>
                </a:cubicBezTo>
                <a:cubicBezTo>
                  <a:pt x="12" y="563"/>
                  <a:pt x="12" y="563"/>
                  <a:pt x="12" y="563"/>
                </a:cubicBezTo>
                <a:cubicBezTo>
                  <a:pt x="10" y="584"/>
                  <a:pt x="9" y="606"/>
                  <a:pt x="9" y="626"/>
                </a:cubicBezTo>
                <a:cubicBezTo>
                  <a:pt x="9" y="647"/>
                  <a:pt x="10" y="668"/>
                  <a:pt x="12" y="689"/>
                </a:cubicBezTo>
                <a:cubicBezTo>
                  <a:pt x="126" y="718"/>
                  <a:pt x="126" y="718"/>
                  <a:pt x="126" y="718"/>
                </a:cubicBezTo>
                <a:cubicBezTo>
                  <a:pt x="127" y="720"/>
                  <a:pt x="127" y="720"/>
                  <a:pt x="127" y="720"/>
                </a:cubicBezTo>
                <a:cubicBezTo>
                  <a:pt x="131" y="746"/>
                  <a:pt x="138" y="771"/>
                  <a:pt x="146" y="795"/>
                </a:cubicBezTo>
                <a:cubicBezTo>
                  <a:pt x="147" y="797"/>
                  <a:pt x="147" y="797"/>
                  <a:pt x="147" y="797"/>
                </a:cubicBezTo>
                <a:cubicBezTo>
                  <a:pt x="63" y="879"/>
                  <a:pt x="63" y="879"/>
                  <a:pt x="63" y="879"/>
                </a:cubicBezTo>
                <a:cubicBezTo>
                  <a:pt x="80" y="917"/>
                  <a:pt x="101" y="954"/>
                  <a:pt x="125" y="988"/>
                </a:cubicBezTo>
                <a:cubicBezTo>
                  <a:pt x="239" y="955"/>
                  <a:pt x="239" y="955"/>
                  <a:pt x="239" y="955"/>
                </a:cubicBezTo>
                <a:cubicBezTo>
                  <a:pt x="241" y="958"/>
                  <a:pt x="241" y="958"/>
                  <a:pt x="241" y="958"/>
                </a:cubicBezTo>
                <a:cubicBezTo>
                  <a:pt x="257" y="977"/>
                  <a:pt x="275" y="995"/>
                  <a:pt x="295" y="1012"/>
                </a:cubicBezTo>
                <a:cubicBezTo>
                  <a:pt x="297" y="1014"/>
                  <a:pt x="297" y="1014"/>
                  <a:pt x="297" y="1014"/>
                </a:cubicBezTo>
                <a:cubicBezTo>
                  <a:pt x="264" y="1127"/>
                  <a:pt x="264" y="1127"/>
                  <a:pt x="264" y="1127"/>
                </a:cubicBezTo>
                <a:cubicBezTo>
                  <a:pt x="298" y="1151"/>
                  <a:pt x="335" y="1173"/>
                  <a:pt x="373" y="1190"/>
                </a:cubicBezTo>
                <a:cubicBezTo>
                  <a:pt x="455" y="1105"/>
                  <a:pt x="455" y="1105"/>
                  <a:pt x="455" y="1105"/>
                </a:cubicBezTo>
                <a:cubicBezTo>
                  <a:pt x="458" y="1106"/>
                  <a:pt x="458" y="1106"/>
                  <a:pt x="458" y="1106"/>
                </a:cubicBezTo>
                <a:cubicBezTo>
                  <a:pt x="482" y="1114"/>
                  <a:pt x="507" y="1121"/>
                  <a:pt x="532" y="1126"/>
                </a:cubicBezTo>
                <a:cubicBezTo>
                  <a:pt x="535" y="1126"/>
                  <a:pt x="535" y="1126"/>
                  <a:pt x="535" y="1126"/>
                </a:cubicBezTo>
                <a:lnTo>
                  <a:pt x="563" y="1241"/>
                </a:lnTo>
                <a:close/>
                <a:moveTo>
                  <a:pt x="626" y="1104"/>
                </a:moveTo>
                <a:cubicBezTo>
                  <a:pt x="498" y="1104"/>
                  <a:pt x="378" y="1055"/>
                  <a:pt x="288" y="964"/>
                </a:cubicBezTo>
                <a:cubicBezTo>
                  <a:pt x="198" y="874"/>
                  <a:pt x="148" y="754"/>
                  <a:pt x="148" y="626"/>
                </a:cubicBezTo>
                <a:cubicBezTo>
                  <a:pt x="148" y="499"/>
                  <a:pt x="198" y="379"/>
                  <a:pt x="288" y="288"/>
                </a:cubicBezTo>
                <a:cubicBezTo>
                  <a:pt x="378" y="198"/>
                  <a:pt x="498" y="148"/>
                  <a:pt x="626" y="148"/>
                </a:cubicBezTo>
                <a:cubicBezTo>
                  <a:pt x="754" y="148"/>
                  <a:pt x="874" y="198"/>
                  <a:pt x="964" y="288"/>
                </a:cubicBezTo>
                <a:cubicBezTo>
                  <a:pt x="1054" y="379"/>
                  <a:pt x="1104" y="499"/>
                  <a:pt x="1104" y="626"/>
                </a:cubicBezTo>
                <a:cubicBezTo>
                  <a:pt x="1104" y="754"/>
                  <a:pt x="1054" y="874"/>
                  <a:pt x="964" y="964"/>
                </a:cubicBezTo>
                <a:cubicBezTo>
                  <a:pt x="874" y="1055"/>
                  <a:pt x="754" y="1104"/>
                  <a:pt x="626" y="1104"/>
                </a:cubicBezTo>
                <a:close/>
                <a:moveTo>
                  <a:pt x="626" y="157"/>
                </a:moveTo>
                <a:cubicBezTo>
                  <a:pt x="367" y="157"/>
                  <a:pt x="157" y="367"/>
                  <a:pt x="157" y="626"/>
                </a:cubicBezTo>
                <a:cubicBezTo>
                  <a:pt x="157" y="885"/>
                  <a:pt x="367" y="1096"/>
                  <a:pt x="626" y="1096"/>
                </a:cubicBezTo>
                <a:cubicBezTo>
                  <a:pt x="885" y="1096"/>
                  <a:pt x="1095" y="885"/>
                  <a:pt x="1095" y="626"/>
                </a:cubicBezTo>
                <a:cubicBezTo>
                  <a:pt x="1095" y="367"/>
                  <a:pt x="885" y="157"/>
                  <a:pt x="626" y="157"/>
                </a:cubicBezTo>
                <a:close/>
              </a:path>
            </a:pathLst>
          </a:custGeom>
          <a:solidFill>
            <a:srgbClr val="1C50A2"/>
          </a:solidFill>
          <a:ln>
            <a:solidFill>
              <a:srgbClr val="1C50A2"/>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微软雅黑" panose="020B0503020204020204" charset="-122"/>
            </a:endParaRPr>
          </a:p>
        </p:txBody>
      </p:sp>
      <p:grpSp>
        <p:nvGrpSpPr>
          <p:cNvPr id="14" name="组合 13"/>
          <p:cNvGrpSpPr/>
          <p:nvPr/>
        </p:nvGrpSpPr>
        <p:grpSpPr>
          <a:xfrm>
            <a:off x="5442151" y="4141622"/>
            <a:ext cx="1400381" cy="2180867"/>
            <a:chOff x="3914115" y="2311146"/>
            <a:chExt cx="1400381" cy="2180867"/>
          </a:xfrm>
        </p:grpSpPr>
        <p:grpSp>
          <p:nvGrpSpPr>
            <p:cNvPr id="27" name="组合 26"/>
            <p:cNvGrpSpPr/>
            <p:nvPr/>
          </p:nvGrpSpPr>
          <p:grpSpPr>
            <a:xfrm>
              <a:off x="3914115" y="2311146"/>
              <a:ext cx="1400381" cy="2180867"/>
              <a:chOff x="7056438" y="2401888"/>
              <a:chExt cx="2671763" cy="4160838"/>
            </a:xfrm>
            <a:effectLst>
              <a:outerShdw blurRad="254000" dist="101600" dir="8100000" sx="102000" sy="102000" algn="tr" rotWithShape="0">
                <a:prstClr val="black">
                  <a:alpha val="28000"/>
                </a:prstClr>
              </a:outerShdw>
            </a:effectLst>
          </p:grpSpPr>
          <p:sp>
            <p:nvSpPr>
              <p:cNvPr id="30" name="Freeform 49"/>
              <p:cNvSpPr/>
              <p:nvPr/>
            </p:nvSpPr>
            <p:spPr bwMode="auto">
              <a:xfrm>
                <a:off x="7056438" y="2401888"/>
                <a:ext cx="2671763" cy="4160838"/>
              </a:xfrm>
              <a:custGeom>
                <a:avLst/>
                <a:gdLst>
                  <a:gd name="T0" fmla="*/ 388 w 842"/>
                  <a:gd name="T1" fmla="*/ 1312 h 1312"/>
                  <a:gd name="T2" fmla="*/ 340 w 842"/>
                  <a:gd name="T3" fmla="*/ 1265 h 1312"/>
                  <a:gd name="T4" fmla="*/ 343 w 842"/>
                  <a:gd name="T5" fmla="*/ 1249 h 1312"/>
                  <a:gd name="T6" fmla="*/ 278 w 842"/>
                  <a:gd name="T7" fmla="*/ 1249 h 1312"/>
                  <a:gd name="T8" fmla="*/ 228 w 842"/>
                  <a:gd name="T9" fmla="*/ 1199 h 1312"/>
                  <a:gd name="T10" fmla="*/ 241 w 842"/>
                  <a:gd name="T11" fmla="*/ 1164 h 1312"/>
                  <a:gd name="T12" fmla="*/ 219 w 842"/>
                  <a:gd name="T13" fmla="*/ 1121 h 1312"/>
                  <a:gd name="T14" fmla="*/ 232 w 842"/>
                  <a:gd name="T15" fmla="*/ 1086 h 1312"/>
                  <a:gd name="T16" fmla="*/ 196 w 842"/>
                  <a:gd name="T17" fmla="*/ 1022 h 1312"/>
                  <a:gd name="T18" fmla="*/ 196 w 842"/>
                  <a:gd name="T19" fmla="*/ 982 h 1312"/>
                  <a:gd name="T20" fmla="*/ 196 w 842"/>
                  <a:gd name="T21" fmla="*/ 982 h 1312"/>
                  <a:gd name="T22" fmla="*/ 196 w 842"/>
                  <a:gd name="T23" fmla="*/ 976 h 1312"/>
                  <a:gd name="T24" fmla="*/ 196 w 842"/>
                  <a:gd name="T25" fmla="*/ 947 h 1312"/>
                  <a:gd name="T26" fmla="*/ 197 w 842"/>
                  <a:gd name="T27" fmla="*/ 940 h 1312"/>
                  <a:gd name="T28" fmla="*/ 197 w 842"/>
                  <a:gd name="T29" fmla="*/ 917 h 1312"/>
                  <a:gd name="T30" fmla="*/ 180 w 842"/>
                  <a:gd name="T31" fmla="*/ 849 h 1312"/>
                  <a:gd name="T32" fmla="*/ 129 w 842"/>
                  <a:gd name="T33" fmla="*/ 779 h 1312"/>
                  <a:gd name="T34" fmla="*/ 0 w 842"/>
                  <a:gd name="T35" fmla="*/ 419 h 1312"/>
                  <a:gd name="T36" fmla="*/ 419 w 842"/>
                  <a:gd name="T37" fmla="*/ 0 h 1312"/>
                  <a:gd name="T38" fmla="*/ 423 w 842"/>
                  <a:gd name="T39" fmla="*/ 0 h 1312"/>
                  <a:gd name="T40" fmla="*/ 842 w 842"/>
                  <a:gd name="T41" fmla="*/ 419 h 1312"/>
                  <a:gd name="T42" fmla="*/ 713 w 842"/>
                  <a:gd name="T43" fmla="*/ 779 h 1312"/>
                  <a:gd name="T44" fmla="*/ 662 w 842"/>
                  <a:gd name="T45" fmla="*/ 849 h 1312"/>
                  <a:gd name="T46" fmla="*/ 647 w 842"/>
                  <a:gd name="T47" fmla="*/ 899 h 1312"/>
                  <a:gd name="T48" fmla="*/ 646 w 842"/>
                  <a:gd name="T49" fmla="*/ 1023 h 1312"/>
                  <a:gd name="T50" fmla="*/ 610 w 842"/>
                  <a:gd name="T51" fmla="*/ 1086 h 1312"/>
                  <a:gd name="T52" fmla="*/ 623 w 842"/>
                  <a:gd name="T53" fmla="*/ 1121 h 1312"/>
                  <a:gd name="T54" fmla="*/ 601 w 842"/>
                  <a:gd name="T55" fmla="*/ 1164 h 1312"/>
                  <a:gd name="T56" fmla="*/ 614 w 842"/>
                  <a:gd name="T57" fmla="*/ 1199 h 1312"/>
                  <a:gd name="T58" fmla="*/ 564 w 842"/>
                  <a:gd name="T59" fmla="*/ 1249 h 1312"/>
                  <a:gd name="T60" fmla="*/ 499 w 842"/>
                  <a:gd name="T61" fmla="*/ 1249 h 1312"/>
                  <a:gd name="T62" fmla="*/ 502 w 842"/>
                  <a:gd name="T63" fmla="*/ 1265 h 1312"/>
                  <a:gd name="T64" fmla="*/ 455 w 842"/>
                  <a:gd name="T65" fmla="*/ 1312 h 1312"/>
                  <a:gd name="T66" fmla="*/ 388 w 842"/>
                  <a:gd name="T67" fmla="*/ 1312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2" h="1312">
                    <a:moveTo>
                      <a:pt x="388" y="1312"/>
                    </a:moveTo>
                    <a:cubicBezTo>
                      <a:pt x="362" y="1312"/>
                      <a:pt x="340" y="1291"/>
                      <a:pt x="340" y="1265"/>
                    </a:cubicBezTo>
                    <a:cubicBezTo>
                      <a:pt x="340" y="1259"/>
                      <a:pt x="341" y="1254"/>
                      <a:pt x="343" y="1249"/>
                    </a:cubicBezTo>
                    <a:cubicBezTo>
                      <a:pt x="278" y="1249"/>
                      <a:pt x="278" y="1249"/>
                      <a:pt x="278" y="1249"/>
                    </a:cubicBezTo>
                    <a:cubicBezTo>
                      <a:pt x="250" y="1249"/>
                      <a:pt x="228" y="1226"/>
                      <a:pt x="228" y="1199"/>
                    </a:cubicBezTo>
                    <a:cubicBezTo>
                      <a:pt x="228" y="1186"/>
                      <a:pt x="233" y="1173"/>
                      <a:pt x="241" y="1164"/>
                    </a:cubicBezTo>
                    <a:cubicBezTo>
                      <a:pt x="228" y="1156"/>
                      <a:pt x="219" y="1140"/>
                      <a:pt x="219" y="1121"/>
                    </a:cubicBezTo>
                    <a:cubicBezTo>
                      <a:pt x="219" y="1108"/>
                      <a:pt x="223" y="1095"/>
                      <a:pt x="232" y="1086"/>
                    </a:cubicBezTo>
                    <a:cubicBezTo>
                      <a:pt x="210" y="1073"/>
                      <a:pt x="196" y="1049"/>
                      <a:pt x="196" y="1022"/>
                    </a:cubicBezTo>
                    <a:cubicBezTo>
                      <a:pt x="196" y="982"/>
                      <a:pt x="196" y="982"/>
                      <a:pt x="196" y="982"/>
                    </a:cubicBezTo>
                    <a:cubicBezTo>
                      <a:pt x="196" y="982"/>
                      <a:pt x="196" y="982"/>
                      <a:pt x="196" y="982"/>
                    </a:cubicBezTo>
                    <a:cubicBezTo>
                      <a:pt x="196" y="976"/>
                      <a:pt x="196" y="976"/>
                      <a:pt x="196" y="976"/>
                    </a:cubicBezTo>
                    <a:cubicBezTo>
                      <a:pt x="196" y="966"/>
                      <a:pt x="196" y="957"/>
                      <a:pt x="196" y="947"/>
                    </a:cubicBezTo>
                    <a:cubicBezTo>
                      <a:pt x="197" y="940"/>
                      <a:pt x="197" y="940"/>
                      <a:pt x="197" y="940"/>
                    </a:cubicBezTo>
                    <a:cubicBezTo>
                      <a:pt x="197" y="917"/>
                      <a:pt x="197" y="917"/>
                      <a:pt x="197" y="917"/>
                    </a:cubicBezTo>
                    <a:cubicBezTo>
                      <a:pt x="196" y="897"/>
                      <a:pt x="194" y="871"/>
                      <a:pt x="180" y="849"/>
                    </a:cubicBezTo>
                    <a:cubicBezTo>
                      <a:pt x="166" y="824"/>
                      <a:pt x="148" y="802"/>
                      <a:pt x="129" y="779"/>
                    </a:cubicBezTo>
                    <a:cubicBezTo>
                      <a:pt x="69" y="706"/>
                      <a:pt x="0" y="623"/>
                      <a:pt x="0" y="419"/>
                    </a:cubicBezTo>
                    <a:cubicBezTo>
                      <a:pt x="0" y="188"/>
                      <a:pt x="188" y="0"/>
                      <a:pt x="419" y="0"/>
                    </a:cubicBezTo>
                    <a:cubicBezTo>
                      <a:pt x="423" y="0"/>
                      <a:pt x="423" y="0"/>
                      <a:pt x="423" y="0"/>
                    </a:cubicBezTo>
                    <a:cubicBezTo>
                      <a:pt x="654" y="0"/>
                      <a:pt x="842" y="188"/>
                      <a:pt x="842" y="419"/>
                    </a:cubicBezTo>
                    <a:cubicBezTo>
                      <a:pt x="842" y="623"/>
                      <a:pt x="773" y="706"/>
                      <a:pt x="713" y="779"/>
                    </a:cubicBezTo>
                    <a:cubicBezTo>
                      <a:pt x="694" y="802"/>
                      <a:pt x="676" y="824"/>
                      <a:pt x="662" y="849"/>
                    </a:cubicBezTo>
                    <a:cubicBezTo>
                      <a:pt x="653" y="863"/>
                      <a:pt x="649" y="879"/>
                      <a:pt x="647" y="899"/>
                    </a:cubicBezTo>
                    <a:cubicBezTo>
                      <a:pt x="646" y="1023"/>
                      <a:pt x="646" y="1023"/>
                      <a:pt x="646" y="1023"/>
                    </a:cubicBezTo>
                    <a:cubicBezTo>
                      <a:pt x="646" y="1049"/>
                      <a:pt x="632" y="1073"/>
                      <a:pt x="610" y="1086"/>
                    </a:cubicBezTo>
                    <a:cubicBezTo>
                      <a:pt x="619" y="1095"/>
                      <a:pt x="623" y="1108"/>
                      <a:pt x="623" y="1121"/>
                    </a:cubicBezTo>
                    <a:cubicBezTo>
                      <a:pt x="623" y="1140"/>
                      <a:pt x="614" y="1156"/>
                      <a:pt x="601" y="1164"/>
                    </a:cubicBezTo>
                    <a:cubicBezTo>
                      <a:pt x="609" y="1173"/>
                      <a:pt x="614" y="1186"/>
                      <a:pt x="614" y="1199"/>
                    </a:cubicBezTo>
                    <a:cubicBezTo>
                      <a:pt x="614" y="1226"/>
                      <a:pt x="592" y="1249"/>
                      <a:pt x="564" y="1249"/>
                    </a:cubicBezTo>
                    <a:cubicBezTo>
                      <a:pt x="499" y="1249"/>
                      <a:pt x="499" y="1249"/>
                      <a:pt x="499" y="1249"/>
                    </a:cubicBezTo>
                    <a:cubicBezTo>
                      <a:pt x="501" y="1254"/>
                      <a:pt x="502" y="1259"/>
                      <a:pt x="502" y="1265"/>
                    </a:cubicBezTo>
                    <a:cubicBezTo>
                      <a:pt x="502" y="1291"/>
                      <a:pt x="480" y="1312"/>
                      <a:pt x="455" y="1312"/>
                    </a:cubicBezTo>
                    <a:lnTo>
                      <a:pt x="388" y="1312"/>
                    </a:ln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微软雅黑" panose="020B0503020204020204" charset="-122"/>
                </a:endParaRPr>
              </a:p>
            </p:txBody>
          </p:sp>
          <p:sp>
            <p:nvSpPr>
              <p:cNvPr id="31" name="Freeform 50"/>
              <p:cNvSpPr/>
              <p:nvPr/>
            </p:nvSpPr>
            <p:spPr bwMode="auto">
              <a:xfrm>
                <a:off x="8247063" y="6384925"/>
                <a:ext cx="293688" cy="82550"/>
              </a:xfrm>
              <a:custGeom>
                <a:avLst/>
                <a:gdLst>
                  <a:gd name="T0" fmla="*/ 13 w 93"/>
                  <a:gd name="T1" fmla="*/ 26 h 26"/>
                  <a:gd name="T2" fmla="*/ 0 w 93"/>
                  <a:gd name="T3" fmla="*/ 13 h 26"/>
                  <a:gd name="T4" fmla="*/ 13 w 93"/>
                  <a:gd name="T5" fmla="*/ 0 h 26"/>
                  <a:gd name="T6" fmla="*/ 80 w 93"/>
                  <a:gd name="T7" fmla="*/ 0 h 26"/>
                  <a:gd name="T8" fmla="*/ 93 w 93"/>
                  <a:gd name="T9" fmla="*/ 13 h 26"/>
                  <a:gd name="T10" fmla="*/ 80 w 93"/>
                  <a:gd name="T11" fmla="*/ 26 h 26"/>
                  <a:gd name="T12" fmla="*/ 13 w 9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93" h="26">
                    <a:moveTo>
                      <a:pt x="13" y="26"/>
                    </a:moveTo>
                    <a:cubicBezTo>
                      <a:pt x="5" y="26"/>
                      <a:pt x="0" y="20"/>
                      <a:pt x="0" y="13"/>
                    </a:cubicBezTo>
                    <a:cubicBezTo>
                      <a:pt x="0" y="6"/>
                      <a:pt x="5" y="0"/>
                      <a:pt x="13" y="0"/>
                    </a:cubicBezTo>
                    <a:cubicBezTo>
                      <a:pt x="80" y="0"/>
                      <a:pt x="80" y="0"/>
                      <a:pt x="80" y="0"/>
                    </a:cubicBezTo>
                    <a:cubicBezTo>
                      <a:pt x="87" y="0"/>
                      <a:pt x="93" y="6"/>
                      <a:pt x="93" y="13"/>
                    </a:cubicBezTo>
                    <a:cubicBezTo>
                      <a:pt x="93" y="20"/>
                      <a:pt x="87" y="26"/>
                      <a:pt x="80" y="26"/>
                    </a:cubicBezTo>
                    <a:lnTo>
                      <a:pt x="13" y="26"/>
                    </a:lnTo>
                    <a:close/>
                  </a:path>
                </a:pathLst>
              </a:custGeom>
              <a:solidFill>
                <a:sysClr val="windowText" lastClr="000000">
                  <a:lumMod val="65000"/>
                  <a:lumOff val="35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微软雅黑" panose="020B0503020204020204" charset="-122"/>
                </a:endParaRPr>
              </a:p>
            </p:txBody>
          </p:sp>
          <p:sp>
            <p:nvSpPr>
              <p:cNvPr id="32" name="Freeform 51"/>
              <p:cNvSpPr/>
              <p:nvPr/>
            </p:nvSpPr>
            <p:spPr bwMode="auto">
              <a:xfrm>
                <a:off x="7888288" y="6162675"/>
                <a:ext cx="1008063" cy="104775"/>
              </a:xfrm>
              <a:custGeom>
                <a:avLst/>
                <a:gdLst>
                  <a:gd name="T0" fmla="*/ 16 w 318"/>
                  <a:gd name="T1" fmla="*/ 33 h 33"/>
                  <a:gd name="T2" fmla="*/ 0 w 318"/>
                  <a:gd name="T3" fmla="*/ 16 h 33"/>
                  <a:gd name="T4" fmla="*/ 16 w 318"/>
                  <a:gd name="T5" fmla="*/ 0 h 33"/>
                  <a:gd name="T6" fmla="*/ 302 w 318"/>
                  <a:gd name="T7" fmla="*/ 0 h 33"/>
                  <a:gd name="T8" fmla="*/ 318 w 318"/>
                  <a:gd name="T9" fmla="*/ 16 h 33"/>
                  <a:gd name="T10" fmla="*/ 302 w 318"/>
                  <a:gd name="T11" fmla="*/ 33 h 33"/>
                  <a:gd name="T12" fmla="*/ 16 w 318"/>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18" h="33">
                    <a:moveTo>
                      <a:pt x="16" y="33"/>
                    </a:moveTo>
                    <a:cubicBezTo>
                      <a:pt x="7" y="33"/>
                      <a:pt x="0" y="25"/>
                      <a:pt x="0" y="16"/>
                    </a:cubicBezTo>
                    <a:cubicBezTo>
                      <a:pt x="0" y="7"/>
                      <a:pt x="7" y="0"/>
                      <a:pt x="16" y="0"/>
                    </a:cubicBezTo>
                    <a:cubicBezTo>
                      <a:pt x="302" y="0"/>
                      <a:pt x="302" y="0"/>
                      <a:pt x="302" y="0"/>
                    </a:cubicBezTo>
                    <a:cubicBezTo>
                      <a:pt x="311" y="0"/>
                      <a:pt x="318" y="7"/>
                      <a:pt x="318" y="16"/>
                    </a:cubicBezTo>
                    <a:cubicBezTo>
                      <a:pt x="318" y="25"/>
                      <a:pt x="311" y="33"/>
                      <a:pt x="302" y="33"/>
                    </a:cubicBezTo>
                    <a:lnTo>
                      <a:pt x="16" y="33"/>
                    </a:lnTo>
                    <a:close/>
                  </a:path>
                </a:pathLst>
              </a:custGeom>
              <a:solidFill>
                <a:srgbClr val="1C50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微软雅黑" panose="020B0503020204020204" charset="-122"/>
                </a:endParaRPr>
              </a:p>
            </p:txBody>
          </p:sp>
          <p:sp>
            <p:nvSpPr>
              <p:cNvPr id="33" name="Freeform 52"/>
              <p:cNvSpPr/>
              <p:nvPr/>
            </p:nvSpPr>
            <p:spPr bwMode="auto">
              <a:xfrm>
                <a:off x="7856538" y="5897563"/>
                <a:ext cx="1052513" cy="107950"/>
              </a:xfrm>
              <a:custGeom>
                <a:avLst/>
                <a:gdLst>
                  <a:gd name="T0" fmla="*/ 17 w 332"/>
                  <a:gd name="T1" fmla="*/ 34 h 34"/>
                  <a:gd name="T2" fmla="*/ 0 w 332"/>
                  <a:gd name="T3" fmla="*/ 17 h 34"/>
                  <a:gd name="T4" fmla="*/ 17 w 332"/>
                  <a:gd name="T5" fmla="*/ 0 h 34"/>
                  <a:gd name="T6" fmla="*/ 315 w 332"/>
                  <a:gd name="T7" fmla="*/ 0 h 34"/>
                  <a:gd name="T8" fmla="*/ 332 w 332"/>
                  <a:gd name="T9" fmla="*/ 17 h 34"/>
                  <a:gd name="T10" fmla="*/ 315 w 332"/>
                  <a:gd name="T11" fmla="*/ 34 h 34"/>
                  <a:gd name="T12" fmla="*/ 17 w 33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332" h="34">
                    <a:moveTo>
                      <a:pt x="17" y="34"/>
                    </a:moveTo>
                    <a:cubicBezTo>
                      <a:pt x="8" y="34"/>
                      <a:pt x="0" y="26"/>
                      <a:pt x="0" y="17"/>
                    </a:cubicBezTo>
                    <a:cubicBezTo>
                      <a:pt x="0" y="7"/>
                      <a:pt x="8" y="0"/>
                      <a:pt x="17" y="0"/>
                    </a:cubicBezTo>
                    <a:cubicBezTo>
                      <a:pt x="315" y="0"/>
                      <a:pt x="315" y="0"/>
                      <a:pt x="315" y="0"/>
                    </a:cubicBezTo>
                    <a:cubicBezTo>
                      <a:pt x="324" y="0"/>
                      <a:pt x="332" y="7"/>
                      <a:pt x="332" y="17"/>
                    </a:cubicBezTo>
                    <a:cubicBezTo>
                      <a:pt x="332" y="26"/>
                      <a:pt x="324" y="34"/>
                      <a:pt x="315" y="34"/>
                    </a:cubicBezTo>
                    <a:lnTo>
                      <a:pt x="17" y="34"/>
                    </a:lnTo>
                    <a:close/>
                  </a:path>
                </a:pathLst>
              </a:custGeom>
              <a:solidFill>
                <a:srgbClr val="1C50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微软雅黑" panose="020B0503020204020204" charset="-122"/>
                </a:endParaRPr>
              </a:p>
            </p:txBody>
          </p:sp>
          <p:sp>
            <p:nvSpPr>
              <p:cNvPr id="34" name="Freeform 53"/>
              <p:cNvSpPr/>
              <p:nvPr/>
            </p:nvSpPr>
            <p:spPr bwMode="auto">
              <a:xfrm>
                <a:off x="7780338" y="5211763"/>
                <a:ext cx="1223963" cy="552450"/>
              </a:xfrm>
              <a:custGeom>
                <a:avLst/>
                <a:gdLst>
                  <a:gd name="T0" fmla="*/ 3 w 386"/>
                  <a:gd name="T1" fmla="*/ 30 h 174"/>
                  <a:gd name="T2" fmla="*/ 3 w 386"/>
                  <a:gd name="T3" fmla="*/ 30 h 174"/>
                  <a:gd name="T4" fmla="*/ 3 w 386"/>
                  <a:gd name="T5" fmla="*/ 54 h 174"/>
                  <a:gd name="T6" fmla="*/ 2 w 386"/>
                  <a:gd name="T7" fmla="*/ 62 h 174"/>
                  <a:gd name="T8" fmla="*/ 3 w 386"/>
                  <a:gd name="T9" fmla="*/ 62 h 174"/>
                  <a:gd name="T10" fmla="*/ 2 w 386"/>
                  <a:gd name="T11" fmla="*/ 137 h 174"/>
                  <a:gd name="T12" fmla="*/ 27 w 386"/>
                  <a:gd name="T13" fmla="*/ 174 h 174"/>
                  <a:gd name="T14" fmla="*/ 359 w 386"/>
                  <a:gd name="T15" fmla="*/ 174 h 174"/>
                  <a:gd name="T16" fmla="*/ 384 w 386"/>
                  <a:gd name="T17" fmla="*/ 136 h 174"/>
                  <a:gd name="T18" fmla="*/ 385 w 386"/>
                  <a:gd name="T19" fmla="*/ 11 h 174"/>
                  <a:gd name="T20" fmla="*/ 385 w 386"/>
                  <a:gd name="T21" fmla="*/ 10 h 174"/>
                  <a:gd name="T22" fmla="*/ 386 w 386"/>
                  <a:gd name="T23" fmla="*/ 0 h 174"/>
                  <a:gd name="T24" fmla="*/ 0 w 386"/>
                  <a:gd name="T25" fmla="*/ 0 h 174"/>
                  <a:gd name="T26" fmla="*/ 3 w 386"/>
                  <a:gd name="T27" fmla="*/ 3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6" h="174">
                    <a:moveTo>
                      <a:pt x="3" y="30"/>
                    </a:moveTo>
                    <a:cubicBezTo>
                      <a:pt x="3" y="30"/>
                      <a:pt x="3" y="30"/>
                      <a:pt x="3" y="30"/>
                    </a:cubicBezTo>
                    <a:cubicBezTo>
                      <a:pt x="3" y="54"/>
                      <a:pt x="3" y="54"/>
                      <a:pt x="3" y="54"/>
                    </a:cubicBezTo>
                    <a:cubicBezTo>
                      <a:pt x="3" y="54"/>
                      <a:pt x="2" y="62"/>
                      <a:pt x="2" y="62"/>
                    </a:cubicBezTo>
                    <a:cubicBezTo>
                      <a:pt x="3" y="62"/>
                      <a:pt x="3" y="62"/>
                      <a:pt x="3" y="62"/>
                    </a:cubicBezTo>
                    <a:cubicBezTo>
                      <a:pt x="2" y="137"/>
                      <a:pt x="2" y="137"/>
                      <a:pt x="2" y="137"/>
                    </a:cubicBezTo>
                    <a:cubicBezTo>
                      <a:pt x="2" y="153"/>
                      <a:pt x="12" y="168"/>
                      <a:pt x="27" y="174"/>
                    </a:cubicBezTo>
                    <a:cubicBezTo>
                      <a:pt x="34" y="173"/>
                      <a:pt x="359" y="174"/>
                      <a:pt x="359" y="174"/>
                    </a:cubicBezTo>
                    <a:cubicBezTo>
                      <a:pt x="374" y="168"/>
                      <a:pt x="384" y="153"/>
                      <a:pt x="384" y="136"/>
                    </a:cubicBezTo>
                    <a:cubicBezTo>
                      <a:pt x="385" y="11"/>
                      <a:pt x="385" y="11"/>
                      <a:pt x="385" y="11"/>
                    </a:cubicBezTo>
                    <a:cubicBezTo>
                      <a:pt x="385" y="10"/>
                      <a:pt x="385" y="10"/>
                      <a:pt x="385" y="10"/>
                    </a:cubicBezTo>
                    <a:cubicBezTo>
                      <a:pt x="385" y="6"/>
                      <a:pt x="385" y="3"/>
                      <a:pt x="386" y="0"/>
                    </a:cubicBezTo>
                    <a:cubicBezTo>
                      <a:pt x="0" y="0"/>
                      <a:pt x="0" y="0"/>
                      <a:pt x="0" y="0"/>
                    </a:cubicBezTo>
                    <a:cubicBezTo>
                      <a:pt x="2" y="11"/>
                      <a:pt x="2" y="21"/>
                      <a:pt x="3" y="30"/>
                    </a:cubicBezTo>
                    <a:close/>
                  </a:path>
                </a:pathLst>
              </a:custGeom>
              <a:solidFill>
                <a:srgbClr val="1C50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微软雅黑" panose="020B0503020204020204" charset="-122"/>
                </a:endParaRPr>
              </a:p>
            </p:txBody>
          </p:sp>
          <p:sp>
            <p:nvSpPr>
              <p:cNvPr id="35" name="Freeform 54"/>
              <p:cNvSpPr/>
              <p:nvPr/>
            </p:nvSpPr>
            <p:spPr bwMode="auto">
              <a:xfrm>
                <a:off x="7167563" y="2509838"/>
                <a:ext cx="2452688" cy="2578100"/>
              </a:xfrm>
              <a:custGeom>
                <a:avLst/>
                <a:gdLst>
                  <a:gd name="T0" fmla="*/ 597 w 773"/>
                  <a:gd name="T1" fmla="*/ 797 h 813"/>
                  <a:gd name="T2" fmla="*/ 652 w 773"/>
                  <a:gd name="T3" fmla="*/ 723 h 813"/>
                  <a:gd name="T4" fmla="*/ 773 w 773"/>
                  <a:gd name="T5" fmla="*/ 385 h 813"/>
                  <a:gd name="T6" fmla="*/ 388 w 773"/>
                  <a:gd name="T7" fmla="*/ 0 h 813"/>
                  <a:gd name="T8" fmla="*/ 384 w 773"/>
                  <a:gd name="T9" fmla="*/ 0 h 813"/>
                  <a:gd name="T10" fmla="*/ 0 w 773"/>
                  <a:gd name="T11" fmla="*/ 385 h 813"/>
                  <a:gd name="T12" fmla="*/ 120 w 773"/>
                  <a:gd name="T13" fmla="*/ 723 h 813"/>
                  <a:gd name="T14" fmla="*/ 175 w 773"/>
                  <a:gd name="T15" fmla="*/ 797 h 813"/>
                  <a:gd name="T16" fmla="*/ 183 w 773"/>
                  <a:gd name="T17" fmla="*/ 813 h 813"/>
                  <a:gd name="T18" fmla="*/ 589 w 773"/>
                  <a:gd name="T19" fmla="*/ 813 h 813"/>
                  <a:gd name="T20" fmla="*/ 597 w 773"/>
                  <a:gd name="T21" fmla="*/ 797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3" h="813">
                    <a:moveTo>
                      <a:pt x="597" y="797"/>
                    </a:moveTo>
                    <a:cubicBezTo>
                      <a:pt x="613" y="771"/>
                      <a:pt x="632" y="748"/>
                      <a:pt x="652" y="723"/>
                    </a:cubicBezTo>
                    <a:cubicBezTo>
                      <a:pt x="709" y="655"/>
                      <a:pt x="773" y="577"/>
                      <a:pt x="773" y="385"/>
                    </a:cubicBezTo>
                    <a:cubicBezTo>
                      <a:pt x="773" y="173"/>
                      <a:pt x="600" y="0"/>
                      <a:pt x="388" y="0"/>
                    </a:cubicBezTo>
                    <a:cubicBezTo>
                      <a:pt x="384" y="0"/>
                      <a:pt x="384" y="0"/>
                      <a:pt x="384" y="0"/>
                    </a:cubicBezTo>
                    <a:cubicBezTo>
                      <a:pt x="172" y="0"/>
                      <a:pt x="0" y="173"/>
                      <a:pt x="0" y="385"/>
                    </a:cubicBezTo>
                    <a:cubicBezTo>
                      <a:pt x="0" y="577"/>
                      <a:pt x="64" y="655"/>
                      <a:pt x="120" y="723"/>
                    </a:cubicBezTo>
                    <a:cubicBezTo>
                      <a:pt x="140" y="748"/>
                      <a:pt x="159" y="771"/>
                      <a:pt x="175" y="797"/>
                    </a:cubicBezTo>
                    <a:cubicBezTo>
                      <a:pt x="178" y="803"/>
                      <a:pt x="180" y="808"/>
                      <a:pt x="183" y="813"/>
                    </a:cubicBezTo>
                    <a:cubicBezTo>
                      <a:pt x="589" y="813"/>
                      <a:pt x="589" y="813"/>
                      <a:pt x="589" y="813"/>
                    </a:cubicBezTo>
                    <a:cubicBezTo>
                      <a:pt x="592" y="808"/>
                      <a:pt x="594" y="802"/>
                      <a:pt x="597" y="797"/>
                    </a:cubicBezTo>
                    <a:close/>
                  </a:path>
                </a:pathLst>
              </a:custGeom>
              <a:solidFill>
                <a:srgbClr val="1C50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微软雅黑" panose="020B0503020204020204" charset="-122"/>
                </a:endParaRPr>
              </a:p>
            </p:txBody>
          </p:sp>
        </p:grpSp>
        <p:sp>
          <p:nvSpPr>
            <p:cNvPr id="28" name="TextBox 31"/>
            <p:cNvSpPr txBox="1"/>
            <p:nvPr/>
          </p:nvSpPr>
          <p:spPr>
            <a:xfrm>
              <a:off x="3980347" y="3075806"/>
              <a:ext cx="1242060" cy="400110"/>
            </a:xfrm>
            <a:prstGeom prst="rect">
              <a:avLst/>
            </a:prstGeom>
            <a:noFill/>
            <a:effectLst>
              <a:outerShdw blurRad="50800" dist="38100" dir="2700000" algn="tl" rotWithShape="0">
                <a:prstClr val="black">
                  <a:alpha val="40000"/>
                </a:prstClr>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FFFFFF"/>
                  </a:solidFill>
                  <a:effectLst/>
                  <a:uLnTx/>
                  <a:uFillTx/>
                  <a:latin typeface="Impact" panose="020B0806030902050204" pitchFamily="34" charset="0"/>
                </a:rPr>
                <a:t>keyword</a:t>
              </a:r>
              <a:endParaRPr kumimoji="0" lang="zh-CN" altLang="en-US" sz="2000" b="0" i="0" u="none" strike="noStrike" kern="0" cap="none" spc="0" normalizeH="0" baseline="0" noProof="0" dirty="0">
                <a:ln>
                  <a:noFill/>
                </a:ln>
                <a:solidFill>
                  <a:srgbClr val="FFFFFF"/>
                </a:solidFill>
                <a:effectLst/>
                <a:uLnTx/>
                <a:uFillTx/>
                <a:latin typeface="Impact" panose="020B0806030902050204" pitchFamily="34" charset="0"/>
              </a:endParaRPr>
            </a:p>
          </p:txBody>
        </p:sp>
        <p:sp>
          <p:nvSpPr>
            <p:cNvPr id="29" name="Freeform 6"/>
            <p:cNvSpPr>
              <a:spLocks noChangeAspect="1" noEditPoints="1"/>
            </p:cNvSpPr>
            <p:nvPr/>
          </p:nvSpPr>
          <p:spPr bwMode="auto">
            <a:xfrm>
              <a:off x="4350122" y="2661220"/>
              <a:ext cx="547033" cy="445373"/>
            </a:xfrm>
            <a:custGeom>
              <a:avLst/>
              <a:gdLst>
                <a:gd name="T0" fmla="*/ 36 w 113"/>
                <a:gd name="T1" fmla="*/ 11 h 86"/>
                <a:gd name="T2" fmla="*/ 106 w 113"/>
                <a:gd name="T3" fmla="*/ 32 h 86"/>
                <a:gd name="T4" fmla="*/ 102 w 113"/>
                <a:gd name="T5" fmla="*/ 35 h 86"/>
                <a:gd name="T6" fmla="*/ 99 w 113"/>
                <a:gd name="T7" fmla="*/ 39 h 86"/>
                <a:gd name="T8" fmla="*/ 95 w 113"/>
                <a:gd name="T9" fmla="*/ 43 h 86"/>
                <a:gd name="T10" fmla="*/ 91 w 113"/>
                <a:gd name="T11" fmla="*/ 86 h 86"/>
                <a:gd name="T12" fmla="*/ 91 w 113"/>
                <a:gd name="T13" fmla="*/ 47 h 86"/>
                <a:gd name="T14" fmla="*/ 81 w 113"/>
                <a:gd name="T15" fmla="*/ 86 h 86"/>
                <a:gd name="T16" fmla="*/ 77 w 113"/>
                <a:gd name="T17" fmla="*/ 59 h 86"/>
                <a:gd name="T18" fmla="*/ 74 w 113"/>
                <a:gd name="T19" fmla="*/ 56 h 86"/>
                <a:gd name="T20" fmla="*/ 70 w 113"/>
                <a:gd name="T21" fmla="*/ 86 h 86"/>
                <a:gd name="T22" fmla="*/ 70 w 113"/>
                <a:gd name="T23" fmla="*/ 54 h 86"/>
                <a:gd name="T24" fmla="*/ 59 w 113"/>
                <a:gd name="T25" fmla="*/ 86 h 86"/>
                <a:gd name="T26" fmla="*/ 56 w 113"/>
                <a:gd name="T27" fmla="*/ 65 h 86"/>
                <a:gd name="T28" fmla="*/ 52 w 113"/>
                <a:gd name="T29" fmla="*/ 68 h 86"/>
                <a:gd name="T30" fmla="*/ 48 w 113"/>
                <a:gd name="T31" fmla="*/ 86 h 86"/>
                <a:gd name="T32" fmla="*/ 48 w 113"/>
                <a:gd name="T33" fmla="*/ 71 h 86"/>
                <a:gd name="T34" fmla="*/ 38 w 113"/>
                <a:gd name="T35" fmla="*/ 86 h 86"/>
                <a:gd name="T36" fmla="*/ 34 w 113"/>
                <a:gd name="T37" fmla="*/ 70 h 86"/>
                <a:gd name="T38" fmla="*/ 31 w 113"/>
                <a:gd name="T39" fmla="*/ 67 h 86"/>
                <a:gd name="T40" fmla="*/ 27 w 113"/>
                <a:gd name="T41" fmla="*/ 86 h 86"/>
                <a:gd name="T42" fmla="*/ 27 w 113"/>
                <a:gd name="T43" fmla="*/ 67 h 86"/>
                <a:gd name="T44" fmla="*/ 16 w 113"/>
                <a:gd name="T45" fmla="*/ 86 h 86"/>
                <a:gd name="T46" fmla="*/ 5 w 113"/>
                <a:gd name="T47" fmla="*/ 79 h 86"/>
                <a:gd name="T48" fmla="*/ 2 w 113"/>
                <a:gd name="T49" fmla="*/ 76 h 86"/>
                <a:gd name="T50" fmla="*/ 0 w 113"/>
                <a:gd name="T51" fmla="*/ 58 h 86"/>
                <a:gd name="T52" fmla="*/ 38 w 113"/>
                <a:gd name="T53" fmla="*/ 64 h 86"/>
                <a:gd name="T54" fmla="*/ 70 w 113"/>
                <a:gd name="T55" fmla="*/ 45 h 86"/>
                <a:gd name="T56" fmla="*/ 82 w 113"/>
                <a:gd name="T57" fmla="*/ 46 h 86"/>
                <a:gd name="T58" fmla="*/ 111 w 113"/>
                <a:gd name="T59" fmla="*/ 13 h 86"/>
                <a:gd name="T60" fmla="*/ 89 w 113"/>
                <a:gd name="T61" fmla="*/ 10 h 86"/>
                <a:gd name="T62" fmla="*/ 74 w 113"/>
                <a:gd name="T63" fmla="*/ 31 h 86"/>
                <a:gd name="T64" fmla="*/ 42 w 113"/>
                <a:gd name="T65" fmla="*/ 49 h 86"/>
                <a:gd name="T66" fmla="*/ 25 w 113"/>
                <a:gd name="T67" fmla="*/ 43 h 86"/>
                <a:gd name="T68" fmla="*/ 13 w 113"/>
                <a:gd name="T69" fmla="*/ 86 h 86"/>
                <a:gd name="T70" fmla="*/ 13 w 113"/>
                <a:gd name="T71" fmla="*/ 75 h 86"/>
                <a:gd name="T72" fmla="*/ 31 w 113"/>
                <a:gd name="T73" fmla="*/ 12 h 86"/>
                <a:gd name="T74" fmla="*/ 49 w 113"/>
                <a:gd name="T75" fmla="*/ 19 h 86"/>
                <a:gd name="T76" fmla="*/ 39 w 113"/>
                <a:gd name="T77" fmla="*/ 19 h 86"/>
                <a:gd name="T78" fmla="*/ 43 w 113"/>
                <a:gd name="T79" fmla="*/ 44 h 86"/>
                <a:gd name="T80" fmla="*/ 34 w 113"/>
                <a:gd name="T81" fmla="*/ 31 h 86"/>
                <a:gd name="T82" fmla="*/ 20 w 113"/>
                <a:gd name="T83" fmla="*/ 38 h 86"/>
                <a:gd name="T84" fmla="*/ 30 w 113"/>
                <a:gd name="T85" fmla="*/ 17 h 86"/>
                <a:gd name="T86" fmla="*/ 21 w 113"/>
                <a:gd name="T87"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86">
                  <a:moveTo>
                    <a:pt x="36" y="2"/>
                  </a:moveTo>
                  <a:cubicBezTo>
                    <a:pt x="39" y="2"/>
                    <a:pt x="41" y="4"/>
                    <a:pt x="41" y="6"/>
                  </a:cubicBezTo>
                  <a:cubicBezTo>
                    <a:pt x="41" y="9"/>
                    <a:pt x="39" y="11"/>
                    <a:pt x="36" y="11"/>
                  </a:cubicBezTo>
                  <a:cubicBezTo>
                    <a:pt x="34" y="11"/>
                    <a:pt x="32" y="9"/>
                    <a:pt x="32" y="6"/>
                  </a:cubicBezTo>
                  <a:cubicBezTo>
                    <a:pt x="32" y="4"/>
                    <a:pt x="34" y="2"/>
                    <a:pt x="36" y="2"/>
                  </a:cubicBezTo>
                  <a:close/>
                  <a:moveTo>
                    <a:pt x="106" y="32"/>
                  </a:moveTo>
                  <a:cubicBezTo>
                    <a:pt x="106" y="86"/>
                    <a:pt x="106" y="86"/>
                    <a:pt x="106" y="86"/>
                  </a:cubicBezTo>
                  <a:cubicBezTo>
                    <a:pt x="102" y="86"/>
                    <a:pt x="102" y="86"/>
                    <a:pt x="102" y="86"/>
                  </a:cubicBezTo>
                  <a:cubicBezTo>
                    <a:pt x="102" y="35"/>
                    <a:pt x="102" y="35"/>
                    <a:pt x="102" y="35"/>
                  </a:cubicBezTo>
                  <a:cubicBezTo>
                    <a:pt x="105" y="32"/>
                    <a:pt x="105" y="32"/>
                    <a:pt x="105" y="32"/>
                  </a:cubicBezTo>
                  <a:cubicBezTo>
                    <a:pt x="106" y="32"/>
                    <a:pt x="106" y="32"/>
                    <a:pt x="106" y="32"/>
                  </a:cubicBezTo>
                  <a:close/>
                  <a:moveTo>
                    <a:pt x="99" y="39"/>
                  </a:moveTo>
                  <a:cubicBezTo>
                    <a:pt x="99" y="86"/>
                    <a:pt x="99" y="86"/>
                    <a:pt x="99" y="86"/>
                  </a:cubicBezTo>
                  <a:cubicBezTo>
                    <a:pt x="97" y="86"/>
                    <a:pt x="96" y="86"/>
                    <a:pt x="95" y="86"/>
                  </a:cubicBezTo>
                  <a:cubicBezTo>
                    <a:pt x="95" y="43"/>
                    <a:pt x="95" y="43"/>
                    <a:pt x="95" y="43"/>
                  </a:cubicBezTo>
                  <a:cubicBezTo>
                    <a:pt x="99" y="39"/>
                    <a:pt x="99" y="39"/>
                    <a:pt x="99" y="39"/>
                  </a:cubicBezTo>
                  <a:close/>
                  <a:moveTo>
                    <a:pt x="91" y="47"/>
                  </a:moveTo>
                  <a:cubicBezTo>
                    <a:pt x="91" y="86"/>
                    <a:pt x="91" y="86"/>
                    <a:pt x="91" y="86"/>
                  </a:cubicBezTo>
                  <a:cubicBezTo>
                    <a:pt x="90" y="86"/>
                    <a:pt x="89" y="86"/>
                    <a:pt x="88" y="86"/>
                  </a:cubicBezTo>
                  <a:cubicBezTo>
                    <a:pt x="88" y="51"/>
                    <a:pt x="88" y="51"/>
                    <a:pt x="88" y="51"/>
                  </a:cubicBezTo>
                  <a:cubicBezTo>
                    <a:pt x="91" y="47"/>
                    <a:pt x="91" y="47"/>
                    <a:pt x="91" y="47"/>
                  </a:cubicBezTo>
                  <a:close/>
                  <a:moveTo>
                    <a:pt x="84" y="55"/>
                  </a:moveTo>
                  <a:cubicBezTo>
                    <a:pt x="84" y="86"/>
                    <a:pt x="84" y="86"/>
                    <a:pt x="84" y="86"/>
                  </a:cubicBezTo>
                  <a:cubicBezTo>
                    <a:pt x="83" y="86"/>
                    <a:pt x="82" y="86"/>
                    <a:pt x="81" y="86"/>
                  </a:cubicBezTo>
                  <a:cubicBezTo>
                    <a:pt x="81" y="59"/>
                    <a:pt x="81" y="59"/>
                    <a:pt x="81" y="59"/>
                  </a:cubicBezTo>
                  <a:cubicBezTo>
                    <a:pt x="84" y="55"/>
                    <a:pt x="84" y="55"/>
                    <a:pt x="84" y="55"/>
                  </a:cubicBezTo>
                  <a:close/>
                  <a:moveTo>
                    <a:pt x="77" y="59"/>
                  </a:moveTo>
                  <a:cubicBezTo>
                    <a:pt x="77" y="86"/>
                    <a:pt x="77" y="86"/>
                    <a:pt x="77" y="86"/>
                  </a:cubicBezTo>
                  <a:cubicBezTo>
                    <a:pt x="76" y="86"/>
                    <a:pt x="75" y="86"/>
                    <a:pt x="74" y="86"/>
                  </a:cubicBezTo>
                  <a:cubicBezTo>
                    <a:pt x="74" y="56"/>
                    <a:pt x="74" y="56"/>
                    <a:pt x="74" y="56"/>
                  </a:cubicBezTo>
                  <a:cubicBezTo>
                    <a:pt x="77" y="59"/>
                    <a:pt x="77" y="59"/>
                    <a:pt x="77" y="59"/>
                  </a:cubicBezTo>
                  <a:close/>
                  <a:moveTo>
                    <a:pt x="70" y="54"/>
                  </a:moveTo>
                  <a:cubicBezTo>
                    <a:pt x="70" y="86"/>
                    <a:pt x="70" y="86"/>
                    <a:pt x="70" y="86"/>
                  </a:cubicBezTo>
                  <a:cubicBezTo>
                    <a:pt x="69" y="86"/>
                    <a:pt x="68" y="86"/>
                    <a:pt x="66" y="86"/>
                  </a:cubicBezTo>
                  <a:cubicBezTo>
                    <a:pt x="66" y="57"/>
                    <a:pt x="66" y="57"/>
                    <a:pt x="66" y="57"/>
                  </a:cubicBezTo>
                  <a:cubicBezTo>
                    <a:pt x="70" y="54"/>
                    <a:pt x="70" y="54"/>
                    <a:pt x="70" y="54"/>
                  </a:cubicBezTo>
                  <a:close/>
                  <a:moveTo>
                    <a:pt x="63" y="59"/>
                  </a:moveTo>
                  <a:cubicBezTo>
                    <a:pt x="63" y="86"/>
                    <a:pt x="63" y="86"/>
                    <a:pt x="63" y="86"/>
                  </a:cubicBezTo>
                  <a:cubicBezTo>
                    <a:pt x="62" y="86"/>
                    <a:pt x="60" y="86"/>
                    <a:pt x="59" y="86"/>
                  </a:cubicBezTo>
                  <a:cubicBezTo>
                    <a:pt x="59" y="62"/>
                    <a:pt x="59" y="62"/>
                    <a:pt x="59" y="62"/>
                  </a:cubicBezTo>
                  <a:cubicBezTo>
                    <a:pt x="63" y="59"/>
                    <a:pt x="63" y="59"/>
                    <a:pt x="63" y="59"/>
                  </a:cubicBezTo>
                  <a:close/>
                  <a:moveTo>
                    <a:pt x="56" y="65"/>
                  </a:moveTo>
                  <a:cubicBezTo>
                    <a:pt x="56" y="86"/>
                    <a:pt x="56" y="86"/>
                    <a:pt x="56" y="86"/>
                  </a:cubicBezTo>
                  <a:cubicBezTo>
                    <a:pt x="54" y="86"/>
                    <a:pt x="53" y="86"/>
                    <a:pt x="52" y="86"/>
                  </a:cubicBezTo>
                  <a:cubicBezTo>
                    <a:pt x="52" y="68"/>
                    <a:pt x="52" y="68"/>
                    <a:pt x="52" y="68"/>
                  </a:cubicBezTo>
                  <a:cubicBezTo>
                    <a:pt x="56" y="65"/>
                    <a:pt x="56" y="65"/>
                    <a:pt x="56" y="65"/>
                  </a:cubicBezTo>
                  <a:close/>
                  <a:moveTo>
                    <a:pt x="48" y="71"/>
                  </a:moveTo>
                  <a:cubicBezTo>
                    <a:pt x="48" y="86"/>
                    <a:pt x="48" y="86"/>
                    <a:pt x="48" y="86"/>
                  </a:cubicBezTo>
                  <a:cubicBezTo>
                    <a:pt x="47" y="86"/>
                    <a:pt x="46" y="86"/>
                    <a:pt x="45" y="86"/>
                  </a:cubicBezTo>
                  <a:cubicBezTo>
                    <a:pt x="45" y="73"/>
                    <a:pt x="45" y="73"/>
                    <a:pt x="45" y="73"/>
                  </a:cubicBezTo>
                  <a:cubicBezTo>
                    <a:pt x="48" y="71"/>
                    <a:pt x="48" y="71"/>
                    <a:pt x="48" y="71"/>
                  </a:cubicBezTo>
                  <a:close/>
                  <a:moveTo>
                    <a:pt x="41" y="75"/>
                  </a:moveTo>
                  <a:cubicBezTo>
                    <a:pt x="41" y="86"/>
                    <a:pt x="41" y="86"/>
                    <a:pt x="41" y="86"/>
                  </a:cubicBezTo>
                  <a:cubicBezTo>
                    <a:pt x="40" y="86"/>
                    <a:pt x="39" y="86"/>
                    <a:pt x="38" y="86"/>
                  </a:cubicBezTo>
                  <a:cubicBezTo>
                    <a:pt x="38" y="72"/>
                    <a:pt x="38" y="72"/>
                    <a:pt x="38" y="72"/>
                  </a:cubicBezTo>
                  <a:cubicBezTo>
                    <a:pt x="41" y="75"/>
                    <a:pt x="41" y="75"/>
                    <a:pt x="41" y="75"/>
                  </a:cubicBezTo>
                  <a:close/>
                  <a:moveTo>
                    <a:pt x="34" y="70"/>
                  </a:moveTo>
                  <a:cubicBezTo>
                    <a:pt x="34" y="86"/>
                    <a:pt x="34" y="86"/>
                    <a:pt x="34" y="86"/>
                  </a:cubicBezTo>
                  <a:cubicBezTo>
                    <a:pt x="33" y="86"/>
                    <a:pt x="32" y="86"/>
                    <a:pt x="31" y="86"/>
                  </a:cubicBezTo>
                  <a:cubicBezTo>
                    <a:pt x="31" y="67"/>
                    <a:pt x="31" y="67"/>
                    <a:pt x="31" y="67"/>
                  </a:cubicBezTo>
                  <a:cubicBezTo>
                    <a:pt x="34" y="70"/>
                    <a:pt x="34" y="70"/>
                    <a:pt x="34" y="70"/>
                  </a:cubicBezTo>
                  <a:close/>
                  <a:moveTo>
                    <a:pt x="27" y="67"/>
                  </a:moveTo>
                  <a:cubicBezTo>
                    <a:pt x="27" y="86"/>
                    <a:pt x="27" y="86"/>
                    <a:pt x="27" y="86"/>
                  </a:cubicBezTo>
                  <a:cubicBezTo>
                    <a:pt x="26" y="86"/>
                    <a:pt x="25" y="86"/>
                    <a:pt x="23" y="86"/>
                  </a:cubicBezTo>
                  <a:cubicBezTo>
                    <a:pt x="23" y="69"/>
                    <a:pt x="23" y="69"/>
                    <a:pt x="23" y="69"/>
                  </a:cubicBezTo>
                  <a:cubicBezTo>
                    <a:pt x="27" y="67"/>
                    <a:pt x="27" y="67"/>
                    <a:pt x="27" y="67"/>
                  </a:cubicBezTo>
                  <a:close/>
                  <a:moveTo>
                    <a:pt x="20" y="71"/>
                  </a:moveTo>
                  <a:cubicBezTo>
                    <a:pt x="20" y="86"/>
                    <a:pt x="20" y="86"/>
                    <a:pt x="20" y="86"/>
                  </a:cubicBezTo>
                  <a:cubicBezTo>
                    <a:pt x="19" y="86"/>
                    <a:pt x="17" y="86"/>
                    <a:pt x="16" y="86"/>
                  </a:cubicBezTo>
                  <a:cubicBezTo>
                    <a:pt x="16" y="73"/>
                    <a:pt x="16" y="73"/>
                    <a:pt x="16" y="73"/>
                  </a:cubicBezTo>
                  <a:cubicBezTo>
                    <a:pt x="20" y="71"/>
                    <a:pt x="20" y="71"/>
                    <a:pt x="20" y="71"/>
                  </a:cubicBezTo>
                  <a:close/>
                  <a:moveTo>
                    <a:pt x="5" y="79"/>
                  </a:moveTo>
                  <a:cubicBezTo>
                    <a:pt x="5" y="86"/>
                    <a:pt x="5" y="86"/>
                    <a:pt x="5" y="86"/>
                  </a:cubicBezTo>
                  <a:cubicBezTo>
                    <a:pt x="2" y="86"/>
                    <a:pt x="2" y="86"/>
                    <a:pt x="2" y="86"/>
                  </a:cubicBezTo>
                  <a:cubicBezTo>
                    <a:pt x="2" y="76"/>
                    <a:pt x="2" y="76"/>
                    <a:pt x="2" y="76"/>
                  </a:cubicBezTo>
                  <a:cubicBezTo>
                    <a:pt x="4" y="80"/>
                    <a:pt x="4" y="80"/>
                    <a:pt x="4" y="80"/>
                  </a:cubicBezTo>
                  <a:cubicBezTo>
                    <a:pt x="5" y="79"/>
                    <a:pt x="5" y="79"/>
                    <a:pt x="5" y="79"/>
                  </a:cubicBezTo>
                  <a:close/>
                  <a:moveTo>
                    <a:pt x="0" y="58"/>
                  </a:moveTo>
                  <a:cubicBezTo>
                    <a:pt x="7" y="70"/>
                    <a:pt x="7" y="70"/>
                    <a:pt x="7" y="70"/>
                  </a:cubicBezTo>
                  <a:cubicBezTo>
                    <a:pt x="29" y="57"/>
                    <a:pt x="29" y="57"/>
                    <a:pt x="29" y="57"/>
                  </a:cubicBezTo>
                  <a:cubicBezTo>
                    <a:pt x="38" y="64"/>
                    <a:pt x="38" y="64"/>
                    <a:pt x="38" y="64"/>
                  </a:cubicBezTo>
                  <a:cubicBezTo>
                    <a:pt x="42" y="66"/>
                    <a:pt x="42" y="66"/>
                    <a:pt x="42" y="66"/>
                  </a:cubicBezTo>
                  <a:cubicBezTo>
                    <a:pt x="46" y="63"/>
                    <a:pt x="46" y="63"/>
                    <a:pt x="46" y="63"/>
                  </a:cubicBezTo>
                  <a:cubicBezTo>
                    <a:pt x="70" y="45"/>
                    <a:pt x="70" y="45"/>
                    <a:pt x="70" y="45"/>
                  </a:cubicBezTo>
                  <a:cubicBezTo>
                    <a:pt x="73" y="47"/>
                    <a:pt x="73" y="47"/>
                    <a:pt x="73" y="47"/>
                  </a:cubicBezTo>
                  <a:cubicBezTo>
                    <a:pt x="78" y="51"/>
                    <a:pt x="78" y="51"/>
                    <a:pt x="78" y="51"/>
                  </a:cubicBezTo>
                  <a:cubicBezTo>
                    <a:pt x="82" y="46"/>
                    <a:pt x="82" y="46"/>
                    <a:pt x="82" y="46"/>
                  </a:cubicBezTo>
                  <a:cubicBezTo>
                    <a:pt x="104" y="22"/>
                    <a:pt x="104" y="22"/>
                    <a:pt x="104" y="22"/>
                  </a:cubicBezTo>
                  <a:cubicBezTo>
                    <a:pt x="109" y="26"/>
                    <a:pt x="109" y="26"/>
                    <a:pt x="109" y="26"/>
                  </a:cubicBezTo>
                  <a:cubicBezTo>
                    <a:pt x="111" y="13"/>
                    <a:pt x="111" y="13"/>
                    <a:pt x="111" y="13"/>
                  </a:cubicBezTo>
                  <a:cubicBezTo>
                    <a:pt x="113" y="0"/>
                    <a:pt x="113" y="0"/>
                    <a:pt x="113" y="0"/>
                  </a:cubicBezTo>
                  <a:cubicBezTo>
                    <a:pt x="101" y="5"/>
                    <a:pt x="101" y="5"/>
                    <a:pt x="101" y="5"/>
                  </a:cubicBezTo>
                  <a:cubicBezTo>
                    <a:pt x="89" y="10"/>
                    <a:pt x="89" y="10"/>
                    <a:pt x="89" y="10"/>
                  </a:cubicBezTo>
                  <a:cubicBezTo>
                    <a:pt x="93" y="13"/>
                    <a:pt x="93" y="13"/>
                    <a:pt x="93" y="13"/>
                  </a:cubicBezTo>
                  <a:cubicBezTo>
                    <a:pt x="76" y="32"/>
                    <a:pt x="76" y="32"/>
                    <a:pt x="76" y="32"/>
                  </a:cubicBezTo>
                  <a:cubicBezTo>
                    <a:pt x="74" y="31"/>
                    <a:pt x="74" y="31"/>
                    <a:pt x="74" y="31"/>
                  </a:cubicBezTo>
                  <a:cubicBezTo>
                    <a:pt x="70" y="28"/>
                    <a:pt x="70" y="28"/>
                    <a:pt x="70" y="28"/>
                  </a:cubicBezTo>
                  <a:cubicBezTo>
                    <a:pt x="65" y="31"/>
                    <a:pt x="65" y="31"/>
                    <a:pt x="65" y="31"/>
                  </a:cubicBezTo>
                  <a:cubicBezTo>
                    <a:pt x="42" y="49"/>
                    <a:pt x="42" y="49"/>
                    <a:pt x="42" y="49"/>
                  </a:cubicBezTo>
                  <a:cubicBezTo>
                    <a:pt x="33" y="43"/>
                    <a:pt x="33" y="43"/>
                    <a:pt x="33" y="43"/>
                  </a:cubicBezTo>
                  <a:cubicBezTo>
                    <a:pt x="29" y="41"/>
                    <a:pt x="29" y="41"/>
                    <a:pt x="29" y="41"/>
                  </a:cubicBezTo>
                  <a:cubicBezTo>
                    <a:pt x="25" y="43"/>
                    <a:pt x="25" y="43"/>
                    <a:pt x="25" y="43"/>
                  </a:cubicBezTo>
                  <a:cubicBezTo>
                    <a:pt x="0" y="58"/>
                    <a:pt x="0" y="58"/>
                    <a:pt x="0" y="58"/>
                  </a:cubicBezTo>
                  <a:close/>
                  <a:moveTo>
                    <a:pt x="13" y="75"/>
                  </a:moveTo>
                  <a:cubicBezTo>
                    <a:pt x="13" y="86"/>
                    <a:pt x="13" y="86"/>
                    <a:pt x="13" y="86"/>
                  </a:cubicBezTo>
                  <a:cubicBezTo>
                    <a:pt x="11" y="86"/>
                    <a:pt x="10" y="86"/>
                    <a:pt x="9" y="86"/>
                  </a:cubicBezTo>
                  <a:cubicBezTo>
                    <a:pt x="9" y="77"/>
                    <a:pt x="9" y="77"/>
                    <a:pt x="9" y="77"/>
                  </a:cubicBezTo>
                  <a:cubicBezTo>
                    <a:pt x="13" y="75"/>
                    <a:pt x="13" y="75"/>
                    <a:pt x="13" y="75"/>
                  </a:cubicBezTo>
                  <a:close/>
                  <a:moveTo>
                    <a:pt x="21" y="22"/>
                  </a:moveTo>
                  <a:cubicBezTo>
                    <a:pt x="23" y="17"/>
                    <a:pt x="23" y="17"/>
                    <a:pt x="23" y="17"/>
                  </a:cubicBezTo>
                  <a:cubicBezTo>
                    <a:pt x="31" y="12"/>
                    <a:pt x="31" y="12"/>
                    <a:pt x="31" y="12"/>
                  </a:cubicBezTo>
                  <a:cubicBezTo>
                    <a:pt x="41" y="12"/>
                    <a:pt x="41" y="12"/>
                    <a:pt x="41" y="12"/>
                  </a:cubicBezTo>
                  <a:cubicBezTo>
                    <a:pt x="43" y="19"/>
                    <a:pt x="43" y="19"/>
                    <a:pt x="43" y="19"/>
                  </a:cubicBezTo>
                  <a:cubicBezTo>
                    <a:pt x="49" y="19"/>
                    <a:pt x="49" y="19"/>
                    <a:pt x="49" y="19"/>
                  </a:cubicBezTo>
                  <a:cubicBezTo>
                    <a:pt x="49" y="21"/>
                    <a:pt x="49" y="21"/>
                    <a:pt x="49" y="21"/>
                  </a:cubicBezTo>
                  <a:cubicBezTo>
                    <a:pt x="41" y="22"/>
                    <a:pt x="41" y="22"/>
                    <a:pt x="41" y="22"/>
                  </a:cubicBezTo>
                  <a:cubicBezTo>
                    <a:pt x="39" y="19"/>
                    <a:pt x="39" y="19"/>
                    <a:pt x="39" y="19"/>
                  </a:cubicBezTo>
                  <a:cubicBezTo>
                    <a:pt x="37" y="26"/>
                    <a:pt x="37" y="26"/>
                    <a:pt x="37" y="26"/>
                  </a:cubicBezTo>
                  <a:cubicBezTo>
                    <a:pt x="43" y="33"/>
                    <a:pt x="43" y="33"/>
                    <a:pt x="43" y="33"/>
                  </a:cubicBezTo>
                  <a:cubicBezTo>
                    <a:pt x="43" y="44"/>
                    <a:pt x="43" y="44"/>
                    <a:pt x="43" y="44"/>
                  </a:cubicBezTo>
                  <a:cubicBezTo>
                    <a:pt x="41" y="44"/>
                    <a:pt x="41" y="44"/>
                    <a:pt x="41" y="44"/>
                  </a:cubicBezTo>
                  <a:cubicBezTo>
                    <a:pt x="39" y="35"/>
                    <a:pt x="39" y="35"/>
                    <a:pt x="39" y="35"/>
                  </a:cubicBezTo>
                  <a:cubicBezTo>
                    <a:pt x="34" y="31"/>
                    <a:pt x="34" y="31"/>
                    <a:pt x="34" y="31"/>
                  </a:cubicBezTo>
                  <a:cubicBezTo>
                    <a:pt x="32" y="33"/>
                    <a:pt x="31" y="38"/>
                    <a:pt x="31" y="38"/>
                  </a:cubicBezTo>
                  <a:cubicBezTo>
                    <a:pt x="21" y="40"/>
                    <a:pt x="21" y="40"/>
                    <a:pt x="21" y="40"/>
                  </a:cubicBezTo>
                  <a:cubicBezTo>
                    <a:pt x="20" y="38"/>
                    <a:pt x="20" y="38"/>
                    <a:pt x="20" y="38"/>
                  </a:cubicBezTo>
                  <a:cubicBezTo>
                    <a:pt x="27" y="35"/>
                    <a:pt x="27" y="35"/>
                    <a:pt x="27" y="35"/>
                  </a:cubicBezTo>
                  <a:cubicBezTo>
                    <a:pt x="29" y="25"/>
                    <a:pt x="29" y="25"/>
                    <a:pt x="29" y="25"/>
                  </a:cubicBezTo>
                  <a:cubicBezTo>
                    <a:pt x="30" y="17"/>
                    <a:pt x="30" y="17"/>
                    <a:pt x="30" y="17"/>
                  </a:cubicBezTo>
                  <a:cubicBezTo>
                    <a:pt x="26" y="18"/>
                    <a:pt x="26" y="18"/>
                    <a:pt x="26" y="18"/>
                  </a:cubicBezTo>
                  <a:cubicBezTo>
                    <a:pt x="23" y="24"/>
                    <a:pt x="23" y="24"/>
                    <a:pt x="23" y="24"/>
                  </a:cubicBezTo>
                  <a:lnTo>
                    <a:pt x="21" y="22"/>
                  </a:lnTo>
                  <a:close/>
                </a:path>
              </a:pathLst>
            </a:custGeom>
            <a:solidFill>
              <a:sysClr val="window" lastClr="FFFFFF"/>
            </a:solidFill>
            <a:ln>
              <a:noFill/>
            </a:ln>
            <a:effectLst>
              <a:outerShdw blurRad="25400" dist="25400" dir="2700000" algn="tl"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5" name="组合 14"/>
          <p:cNvGrpSpPr/>
          <p:nvPr/>
        </p:nvGrpSpPr>
        <p:grpSpPr>
          <a:xfrm>
            <a:off x="4806186" y="2990845"/>
            <a:ext cx="1010406" cy="1027388"/>
            <a:chOff x="2275864" y="2561724"/>
            <a:chExt cx="1010406" cy="1027388"/>
          </a:xfrm>
        </p:grpSpPr>
        <p:pic>
          <p:nvPicPr>
            <p:cNvPr id="25" name="图片 24"/>
            <p:cNvPicPr>
              <a:picLocks noChangeAspect="1"/>
            </p:cNvPicPr>
            <p:nvPr/>
          </p:nvPicPr>
          <p:blipFill>
            <a:blip r:embed="rId2" cstate="screen"/>
            <a:stretch>
              <a:fillRect/>
            </a:stretch>
          </p:blipFill>
          <p:spPr>
            <a:xfrm>
              <a:off x="2275864" y="2561724"/>
              <a:ext cx="1010406" cy="1027388"/>
            </a:xfrm>
            <a:prstGeom prst="rect">
              <a:avLst/>
            </a:prstGeom>
            <a:effectLst>
              <a:outerShdw blurRad="50800" dist="38100" dir="8100000" algn="tr" rotWithShape="0">
                <a:prstClr val="black">
                  <a:alpha val="40000"/>
                </a:prstClr>
              </a:outerShdw>
            </a:effectLst>
          </p:spPr>
        </p:pic>
        <p:sp>
          <p:nvSpPr>
            <p:cNvPr id="26" name="标题层"/>
            <p:cNvSpPr txBox="1"/>
            <p:nvPr/>
          </p:nvSpPr>
          <p:spPr bwMode="auto">
            <a:xfrm>
              <a:off x="2472208" y="283016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rPr>
                <a:t>02</a:t>
              </a:r>
              <a:endParaRPr kumimoji="0" lang="zh-CN" altLang="en-US"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endParaRPr>
            </a:p>
          </p:txBody>
        </p:sp>
      </p:grpSp>
      <p:grpSp>
        <p:nvGrpSpPr>
          <p:cNvPr id="16" name="组合 15"/>
          <p:cNvGrpSpPr/>
          <p:nvPr/>
        </p:nvGrpSpPr>
        <p:grpSpPr>
          <a:xfrm>
            <a:off x="4011804" y="4378273"/>
            <a:ext cx="1010406" cy="1027388"/>
            <a:chOff x="2275864" y="2561724"/>
            <a:chExt cx="1010406" cy="1027388"/>
          </a:xfrm>
        </p:grpSpPr>
        <p:pic>
          <p:nvPicPr>
            <p:cNvPr id="23" name="图片 22"/>
            <p:cNvPicPr>
              <a:picLocks noChangeAspect="1"/>
            </p:cNvPicPr>
            <p:nvPr/>
          </p:nvPicPr>
          <p:blipFill>
            <a:blip r:embed="rId2" cstate="screen"/>
            <a:stretch>
              <a:fillRect/>
            </a:stretch>
          </p:blipFill>
          <p:spPr>
            <a:xfrm>
              <a:off x="2275864" y="2561724"/>
              <a:ext cx="1010406" cy="1027388"/>
            </a:xfrm>
            <a:prstGeom prst="rect">
              <a:avLst/>
            </a:prstGeom>
            <a:effectLst>
              <a:outerShdw blurRad="50800" dist="38100" dir="8100000" algn="tr" rotWithShape="0">
                <a:prstClr val="black">
                  <a:alpha val="40000"/>
                </a:prstClr>
              </a:outerShdw>
            </a:effectLst>
          </p:spPr>
        </p:pic>
        <p:sp>
          <p:nvSpPr>
            <p:cNvPr id="24" name="标题层"/>
            <p:cNvSpPr txBox="1"/>
            <p:nvPr/>
          </p:nvSpPr>
          <p:spPr bwMode="auto">
            <a:xfrm>
              <a:off x="2472208" y="283016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rPr>
                <a:t>01</a:t>
              </a:r>
              <a:endParaRPr kumimoji="0" lang="zh-CN" altLang="en-US"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endParaRPr>
            </a:p>
          </p:txBody>
        </p:sp>
      </p:grpSp>
      <p:grpSp>
        <p:nvGrpSpPr>
          <p:cNvPr id="17" name="组合 16"/>
          <p:cNvGrpSpPr/>
          <p:nvPr/>
        </p:nvGrpSpPr>
        <p:grpSpPr>
          <a:xfrm>
            <a:off x="6462370" y="2990845"/>
            <a:ext cx="1010406" cy="1027388"/>
            <a:chOff x="2275864" y="2561724"/>
            <a:chExt cx="1010406" cy="1027388"/>
          </a:xfrm>
        </p:grpSpPr>
        <p:pic>
          <p:nvPicPr>
            <p:cNvPr id="21" name="图片 20"/>
            <p:cNvPicPr>
              <a:picLocks noChangeAspect="1"/>
            </p:cNvPicPr>
            <p:nvPr/>
          </p:nvPicPr>
          <p:blipFill>
            <a:blip r:embed="rId2" cstate="screen"/>
            <a:stretch>
              <a:fillRect/>
            </a:stretch>
          </p:blipFill>
          <p:spPr>
            <a:xfrm>
              <a:off x="2275864" y="2561724"/>
              <a:ext cx="1010406" cy="1027388"/>
            </a:xfrm>
            <a:prstGeom prst="rect">
              <a:avLst/>
            </a:prstGeom>
            <a:effectLst>
              <a:outerShdw blurRad="50800" dist="38100" dir="8100000" algn="tr" rotWithShape="0">
                <a:prstClr val="black">
                  <a:alpha val="40000"/>
                </a:prstClr>
              </a:outerShdw>
            </a:effectLst>
          </p:spPr>
        </p:pic>
        <p:sp>
          <p:nvSpPr>
            <p:cNvPr id="22" name="标题层"/>
            <p:cNvSpPr txBox="1"/>
            <p:nvPr/>
          </p:nvSpPr>
          <p:spPr bwMode="auto">
            <a:xfrm>
              <a:off x="2472208" y="283016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rPr>
                <a:t>03</a:t>
              </a:r>
              <a:endParaRPr kumimoji="0" lang="zh-CN" altLang="en-US"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endParaRPr>
            </a:p>
          </p:txBody>
        </p:sp>
      </p:grpSp>
      <p:grpSp>
        <p:nvGrpSpPr>
          <p:cNvPr id="18" name="组合 17"/>
          <p:cNvGrpSpPr/>
          <p:nvPr/>
        </p:nvGrpSpPr>
        <p:grpSpPr>
          <a:xfrm>
            <a:off x="7254458" y="4378273"/>
            <a:ext cx="1010406" cy="1027388"/>
            <a:chOff x="2275864" y="2561724"/>
            <a:chExt cx="1010406" cy="1027388"/>
          </a:xfrm>
        </p:grpSpPr>
        <p:pic>
          <p:nvPicPr>
            <p:cNvPr id="19" name="图片 18"/>
            <p:cNvPicPr>
              <a:picLocks noChangeAspect="1"/>
            </p:cNvPicPr>
            <p:nvPr/>
          </p:nvPicPr>
          <p:blipFill>
            <a:blip r:embed="rId2" cstate="screen"/>
            <a:stretch>
              <a:fillRect/>
            </a:stretch>
          </p:blipFill>
          <p:spPr>
            <a:xfrm>
              <a:off x="2275864" y="2561724"/>
              <a:ext cx="1010406" cy="1027388"/>
            </a:xfrm>
            <a:prstGeom prst="rect">
              <a:avLst/>
            </a:prstGeom>
            <a:effectLst>
              <a:outerShdw blurRad="50800" dist="38100" dir="8100000" algn="tr" rotWithShape="0">
                <a:prstClr val="black">
                  <a:alpha val="40000"/>
                </a:prstClr>
              </a:outerShdw>
            </a:effectLst>
          </p:spPr>
        </p:pic>
        <p:sp>
          <p:nvSpPr>
            <p:cNvPr id="20" name="标题层"/>
            <p:cNvSpPr txBox="1"/>
            <p:nvPr/>
          </p:nvSpPr>
          <p:spPr bwMode="auto">
            <a:xfrm>
              <a:off x="2472208" y="283016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rPr>
                <a:t>04</a:t>
              </a:r>
              <a:endParaRPr kumimoji="0" lang="zh-CN" altLang="en-US"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endParaRPr>
            </a:p>
          </p:txBody>
        </p:sp>
      </p:grpSp>
      <p:sp>
        <p:nvSpPr>
          <p:cNvPr id="36" name="文本框 1"/>
          <p:cNvSpPr txBox="1"/>
          <p:nvPr/>
        </p:nvSpPr>
        <p:spPr>
          <a:xfrm>
            <a:off x="1121817" y="4597166"/>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išļîďè"/>
          <p:cNvSpPr txBox="1"/>
          <p:nvPr/>
        </p:nvSpPr>
        <p:spPr bwMode="auto">
          <a:xfrm>
            <a:off x="1105934" y="4252342"/>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38" name="文本框 1"/>
          <p:cNvSpPr txBox="1"/>
          <p:nvPr/>
        </p:nvSpPr>
        <p:spPr>
          <a:xfrm>
            <a:off x="1987539" y="3178981"/>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išļîďè"/>
          <p:cNvSpPr txBox="1"/>
          <p:nvPr/>
        </p:nvSpPr>
        <p:spPr bwMode="auto">
          <a:xfrm>
            <a:off x="1971656" y="2834157"/>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0" name="文本框 1"/>
          <p:cNvSpPr txBox="1"/>
          <p:nvPr/>
        </p:nvSpPr>
        <p:spPr>
          <a:xfrm>
            <a:off x="8426929" y="4597166"/>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išļîďè"/>
          <p:cNvSpPr txBox="1"/>
          <p:nvPr/>
        </p:nvSpPr>
        <p:spPr bwMode="auto">
          <a:xfrm>
            <a:off x="8411046" y="4252342"/>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2" name="文本框 1"/>
          <p:cNvSpPr txBox="1"/>
          <p:nvPr/>
        </p:nvSpPr>
        <p:spPr>
          <a:xfrm>
            <a:off x="7577209" y="3058290"/>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išļîďè"/>
          <p:cNvSpPr txBox="1"/>
          <p:nvPr/>
        </p:nvSpPr>
        <p:spPr bwMode="auto">
          <a:xfrm>
            <a:off x="7561326" y="2713466"/>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4" name="文本框 1"/>
          <p:cNvSpPr txBox="1"/>
          <p:nvPr/>
        </p:nvSpPr>
        <p:spPr>
          <a:xfrm>
            <a:off x="1017713" y="1089429"/>
            <a:ext cx="9355772"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概述：</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p>
        </p:txBody>
      </p:sp>
    </p:spTree>
    <p:extLst>
      <p:ext uri="{BB962C8B-B14F-4D97-AF65-F5344CB8AC3E}">
        <p14:creationId xmlns:p14="http://schemas.microsoft.com/office/powerpoint/2010/main" val="26666512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研究方法与思路</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44" name="文本框 1"/>
          <p:cNvSpPr txBox="1"/>
          <p:nvPr/>
        </p:nvSpPr>
        <p:spPr>
          <a:xfrm>
            <a:off x="1017713" y="1089429"/>
            <a:ext cx="9355772"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概述：</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p>
        </p:txBody>
      </p:sp>
      <p:grpSp>
        <p:nvGrpSpPr>
          <p:cNvPr id="45" name="Group 49"/>
          <p:cNvGrpSpPr/>
          <p:nvPr/>
        </p:nvGrpSpPr>
        <p:grpSpPr>
          <a:xfrm>
            <a:off x="4967562" y="3092773"/>
            <a:ext cx="1111955" cy="1366659"/>
            <a:chOff x="3606801" y="1795463"/>
            <a:chExt cx="928688" cy="1141413"/>
          </a:xfrm>
        </p:grpSpPr>
        <p:sp>
          <p:nvSpPr>
            <p:cNvPr id="67" name="Freeform 8"/>
            <p:cNvSpPr/>
            <p:nvPr/>
          </p:nvSpPr>
          <p:spPr bwMode="auto">
            <a:xfrm>
              <a:off x="3606801" y="1795463"/>
              <a:ext cx="928688" cy="1141413"/>
            </a:xfrm>
            <a:custGeom>
              <a:avLst/>
              <a:gdLst/>
              <a:ahLst/>
              <a:cxnLst>
                <a:cxn ang="0">
                  <a:pos x="3" y="110"/>
                </a:cxn>
                <a:cxn ang="0">
                  <a:pos x="247" y="0"/>
                </a:cxn>
                <a:cxn ang="0">
                  <a:pos x="247" y="303"/>
                </a:cxn>
                <a:cxn ang="0">
                  <a:pos x="21" y="303"/>
                </a:cxn>
                <a:cxn ang="0">
                  <a:pos x="3" y="110"/>
                </a:cxn>
              </a:cxnLst>
              <a:rect l="0" t="0" r="r" b="b"/>
              <a:pathLst>
                <a:path w="247" h="303">
                  <a:moveTo>
                    <a:pt x="3" y="110"/>
                  </a:moveTo>
                  <a:cubicBezTo>
                    <a:pt x="103" y="89"/>
                    <a:pt x="184" y="52"/>
                    <a:pt x="247" y="0"/>
                  </a:cubicBezTo>
                  <a:cubicBezTo>
                    <a:pt x="247" y="303"/>
                    <a:pt x="247" y="303"/>
                    <a:pt x="247" y="303"/>
                  </a:cubicBezTo>
                  <a:cubicBezTo>
                    <a:pt x="21" y="303"/>
                    <a:pt x="21" y="303"/>
                    <a:pt x="21" y="303"/>
                  </a:cubicBezTo>
                  <a:cubicBezTo>
                    <a:pt x="5" y="245"/>
                    <a:pt x="0" y="180"/>
                    <a:pt x="3" y="110"/>
                  </a:cubicBezTo>
                  <a:close/>
                </a:path>
              </a:pathLst>
            </a:custGeom>
            <a:solidFill>
              <a:srgbClr val="1C50A2"/>
            </a:solidFill>
            <a:ln w="9525">
              <a:noFill/>
              <a:round/>
            </a:ln>
          </p:spPr>
          <p:txBody>
            <a:bodyPr vert="horz" wrap="square" lIns="128580" tIns="64290" rIns="128580" bIns="6429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sz="700" b="0" i="0" u="none" strike="noStrike" kern="0" cap="none" spc="0" normalizeH="0" baseline="0" noProof="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8" name="Freeform 9"/>
            <p:cNvSpPr>
              <a:spLocks noEditPoints="1"/>
            </p:cNvSpPr>
            <p:nvPr/>
          </p:nvSpPr>
          <p:spPr bwMode="auto">
            <a:xfrm>
              <a:off x="3962400" y="2350968"/>
              <a:ext cx="275623" cy="307615"/>
            </a:xfrm>
            <a:custGeom>
              <a:avLst/>
              <a:gdLst/>
              <a:ahLst/>
              <a:cxnLst>
                <a:cxn ang="0">
                  <a:pos x="374" y="158"/>
                </a:cxn>
                <a:cxn ang="0">
                  <a:pos x="352" y="158"/>
                </a:cxn>
                <a:cxn ang="0">
                  <a:pos x="209" y="0"/>
                </a:cxn>
                <a:cxn ang="0">
                  <a:pos x="67" y="158"/>
                </a:cxn>
                <a:cxn ang="0">
                  <a:pos x="44" y="158"/>
                </a:cxn>
                <a:cxn ang="0">
                  <a:pos x="0" y="203"/>
                </a:cxn>
                <a:cxn ang="0">
                  <a:pos x="0" y="414"/>
                </a:cxn>
                <a:cxn ang="0">
                  <a:pos x="44" y="478"/>
                </a:cxn>
                <a:cxn ang="0">
                  <a:pos x="374" y="478"/>
                </a:cxn>
                <a:cxn ang="0">
                  <a:pos x="428" y="414"/>
                </a:cxn>
                <a:cxn ang="0">
                  <a:pos x="428" y="203"/>
                </a:cxn>
                <a:cxn ang="0">
                  <a:pos x="374" y="158"/>
                </a:cxn>
                <a:cxn ang="0">
                  <a:pos x="247" y="414"/>
                </a:cxn>
                <a:cxn ang="0">
                  <a:pos x="172" y="414"/>
                </a:cxn>
                <a:cxn ang="0">
                  <a:pos x="186" y="309"/>
                </a:cxn>
                <a:cxn ang="0">
                  <a:pos x="161" y="265"/>
                </a:cxn>
                <a:cxn ang="0">
                  <a:pos x="210" y="216"/>
                </a:cxn>
                <a:cxn ang="0">
                  <a:pos x="258" y="264"/>
                </a:cxn>
                <a:cxn ang="0">
                  <a:pos x="232" y="310"/>
                </a:cxn>
                <a:cxn ang="0">
                  <a:pos x="247" y="414"/>
                </a:cxn>
                <a:cxn ang="0">
                  <a:pos x="112" y="158"/>
                </a:cxn>
                <a:cxn ang="0">
                  <a:pos x="209" y="45"/>
                </a:cxn>
                <a:cxn ang="0">
                  <a:pos x="307" y="158"/>
                </a:cxn>
                <a:cxn ang="0">
                  <a:pos x="112" y="158"/>
                </a:cxn>
              </a:cxnLst>
              <a:rect l="0" t="0" r="r" b="b"/>
              <a:pathLst>
                <a:path w="428" h="478">
                  <a:moveTo>
                    <a:pt x="374" y="158"/>
                  </a:moveTo>
                  <a:cubicBezTo>
                    <a:pt x="352" y="158"/>
                    <a:pt x="352" y="158"/>
                    <a:pt x="352" y="158"/>
                  </a:cubicBezTo>
                  <a:cubicBezTo>
                    <a:pt x="352" y="58"/>
                    <a:pt x="292" y="0"/>
                    <a:pt x="209" y="0"/>
                  </a:cubicBezTo>
                  <a:cubicBezTo>
                    <a:pt x="127" y="0"/>
                    <a:pt x="67" y="58"/>
                    <a:pt x="67" y="158"/>
                  </a:cubicBezTo>
                  <a:cubicBezTo>
                    <a:pt x="44" y="158"/>
                    <a:pt x="44" y="158"/>
                    <a:pt x="44" y="158"/>
                  </a:cubicBezTo>
                  <a:cubicBezTo>
                    <a:pt x="11" y="158"/>
                    <a:pt x="0" y="170"/>
                    <a:pt x="0" y="203"/>
                  </a:cubicBezTo>
                  <a:cubicBezTo>
                    <a:pt x="0" y="414"/>
                    <a:pt x="0" y="414"/>
                    <a:pt x="0" y="414"/>
                  </a:cubicBezTo>
                  <a:cubicBezTo>
                    <a:pt x="0" y="447"/>
                    <a:pt x="11" y="478"/>
                    <a:pt x="44" y="478"/>
                  </a:cubicBezTo>
                  <a:cubicBezTo>
                    <a:pt x="374" y="478"/>
                    <a:pt x="374" y="478"/>
                    <a:pt x="374" y="478"/>
                  </a:cubicBezTo>
                  <a:cubicBezTo>
                    <a:pt x="407" y="478"/>
                    <a:pt x="428" y="447"/>
                    <a:pt x="428" y="414"/>
                  </a:cubicBezTo>
                  <a:cubicBezTo>
                    <a:pt x="428" y="203"/>
                    <a:pt x="428" y="203"/>
                    <a:pt x="428" y="203"/>
                  </a:cubicBezTo>
                  <a:cubicBezTo>
                    <a:pt x="428" y="170"/>
                    <a:pt x="407" y="158"/>
                    <a:pt x="374" y="158"/>
                  </a:cubicBezTo>
                  <a:moveTo>
                    <a:pt x="247" y="414"/>
                  </a:moveTo>
                  <a:cubicBezTo>
                    <a:pt x="172" y="414"/>
                    <a:pt x="172" y="414"/>
                    <a:pt x="172" y="414"/>
                  </a:cubicBezTo>
                  <a:cubicBezTo>
                    <a:pt x="186" y="309"/>
                    <a:pt x="186" y="309"/>
                    <a:pt x="186" y="309"/>
                  </a:cubicBezTo>
                  <a:cubicBezTo>
                    <a:pt x="171" y="301"/>
                    <a:pt x="161" y="283"/>
                    <a:pt x="161" y="265"/>
                  </a:cubicBezTo>
                  <a:cubicBezTo>
                    <a:pt x="161" y="238"/>
                    <a:pt x="183" y="216"/>
                    <a:pt x="210" y="216"/>
                  </a:cubicBezTo>
                  <a:cubicBezTo>
                    <a:pt x="236" y="216"/>
                    <a:pt x="258" y="237"/>
                    <a:pt x="258" y="264"/>
                  </a:cubicBezTo>
                  <a:cubicBezTo>
                    <a:pt x="258" y="282"/>
                    <a:pt x="248" y="302"/>
                    <a:pt x="232" y="310"/>
                  </a:cubicBezTo>
                  <a:lnTo>
                    <a:pt x="247" y="414"/>
                  </a:lnTo>
                  <a:close/>
                  <a:moveTo>
                    <a:pt x="112" y="158"/>
                  </a:moveTo>
                  <a:cubicBezTo>
                    <a:pt x="112" y="66"/>
                    <a:pt x="161" y="45"/>
                    <a:pt x="209" y="45"/>
                  </a:cubicBezTo>
                  <a:cubicBezTo>
                    <a:pt x="258" y="45"/>
                    <a:pt x="307" y="66"/>
                    <a:pt x="307" y="158"/>
                  </a:cubicBezTo>
                  <a:lnTo>
                    <a:pt x="112" y="158"/>
                  </a:lnTo>
                  <a:close/>
                </a:path>
              </a:pathLst>
            </a:custGeom>
            <a:solidFill>
              <a:srgbClr val="FFFFFF"/>
            </a:solidFill>
            <a:ln w="9525">
              <a:noFill/>
              <a:round/>
            </a:ln>
          </p:spPr>
          <p:txBody>
            <a:bodyPr vert="horz" wrap="square" lIns="128580" tIns="64290" rIns="128580" bIns="6429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sz="700" b="0" i="0" u="none" strike="noStrike" kern="0" cap="none" spc="0" normalizeH="0" baseline="0" noProof="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46" name="Group 50"/>
          <p:cNvGrpSpPr/>
          <p:nvPr/>
        </p:nvGrpSpPr>
        <p:grpSpPr>
          <a:xfrm>
            <a:off x="6151746" y="3088970"/>
            <a:ext cx="1110054" cy="1370461"/>
            <a:chOff x="4595813" y="1792288"/>
            <a:chExt cx="927100" cy="1144588"/>
          </a:xfrm>
        </p:grpSpPr>
        <p:sp>
          <p:nvSpPr>
            <p:cNvPr id="65" name="Freeform 9"/>
            <p:cNvSpPr/>
            <p:nvPr/>
          </p:nvSpPr>
          <p:spPr bwMode="auto">
            <a:xfrm>
              <a:off x="4595813" y="1792288"/>
              <a:ext cx="927100" cy="1144588"/>
            </a:xfrm>
            <a:custGeom>
              <a:avLst/>
              <a:gdLst/>
              <a:ahLst/>
              <a:cxnLst>
                <a:cxn ang="0">
                  <a:pos x="220" y="304"/>
                </a:cxn>
                <a:cxn ang="0">
                  <a:pos x="0" y="304"/>
                </a:cxn>
                <a:cxn ang="0">
                  <a:pos x="0" y="0"/>
                </a:cxn>
                <a:cxn ang="0">
                  <a:pos x="246" y="111"/>
                </a:cxn>
                <a:cxn ang="0">
                  <a:pos x="220" y="304"/>
                </a:cxn>
              </a:cxnLst>
              <a:rect l="0" t="0" r="r" b="b"/>
              <a:pathLst>
                <a:path w="246" h="304">
                  <a:moveTo>
                    <a:pt x="220" y="304"/>
                  </a:moveTo>
                  <a:cubicBezTo>
                    <a:pt x="0" y="304"/>
                    <a:pt x="0" y="304"/>
                    <a:pt x="0" y="304"/>
                  </a:cubicBezTo>
                  <a:cubicBezTo>
                    <a:pt x="0" y="0"/>
                    <a:pt x="0" y="0"/>
                    <a:pt x="0" y="0"/>
                  </a:cubicBezTo>
                  <a:cubicBezTo>
                    <a:pt x="76" y="56"/>
                    <a:pt x="158" y="93"/>
                    <a:pt x="246" y="111"/>
                  </a:cubicBezTo>
                  <a:cubicBezTo>
                    <a:pt x="243" y="183"/>
                    <a:pt x="235" y="247"/>
                    <a:pt x="220" y="304"/>
                  </a:cubicBezTo>
                  <a:close/>
                </a:path>
              </a:pathLst>
            </a:custGeom>
            <a:solidFill>
              <a:srgbClr val="1C50A2"/>
            </a:solidFill>
            <a:ln w="9525">
              <a:noFill/>
              <a:round/>
            </a:ln>
          </p:spPr>
          <p:txBody>
            <a:bodyPr vert="horz" wrap="square" lIns="128580" tIns="64290" rIns="128580" bIns="6429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sz="700" b="0" i="0" u="none" strike="noStrike" kern="0" cap="none" spc="0" normalizeH="0" baseline="0" noProof="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6" name="Freeform 100"/>
            <p:cNvSpPr>
              <a:spLocks noEditPoints="1"/>
            </p:cNvSpPr>
            <p:nvPr/>
          </p:nvSpPr>
          <p:spPr bwMode="auto">
            <a:xfrm>
              <a:off x="4800600" y="2355899"/>
              <a:ext cx="323697" cy="310304"/>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rgbClr val="FFFFFF"/>
            </a:solidFill>
            <a:ln w="9525">
              <a:noFill/>
              <a:round/>
            </a:ln>
          </p:spPr>
          <p:txBody>
            <a:bodyPr vert="horz" wrap="square" lIns="128580" tIns="64290" rIns="128580" bIns="6429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sz="700" b="0" i="0" u="none" strike="noStrike" kern="0" cap="none" spc="0" normalizeH="0" baseline="0" noProof="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47" name="Group 51"/>
          <p:cNvGrpSpPr/>
          <p:nvPr/>
        </p:nvGrpSpPr>
        <p:grpSpPr>
          <a:xfrm>
            <a:off x="5083509" y="4535461"/>
            <a:ext cx="996007" cy="1226002"/>
            <a:chOff x="3703638" y="3000375"/>
            <a:chExt cx="831850" cy="1023938"/>
          </a:xfrm>
        </p:grpSpPr>
        <p:sp>
          <p:nvSpPr>
            <p:cNvPr id="63" name="Freeform 11"/>
            <p:cNvSpPr/>
            <p:nvPr/>
          </p:nvSpPr>
          <p:spPr bwMode="auto">
            <a:xfrm>
              <a:off x="3703638" y="3000375"/>
              <a:ext cx="831850" cy="1023938"/>
            </a:xfrm>
            <a:custGeom>
              <a:avLst/>
              <a:gdLst/>
              <a:ahLst/>
              <a:cxnLst>
                <a:cxn ang="0">
                  <a:pos x="221" y="0"/>
                </a:cxn>
                <a:cxn ang="0">
                  <a:pos x="221" y="272"/>
                </a:cxn>
                <a:cxn ang="0">
                  <a:pos x="0" y="0"/>
                </a:cxn>
                <a:cxn ang="0">
                  <a:pos x="221" y="0"/>
                </a:cxn>
              </a:cxnLst>
              <a:rect l="0" t="0" r="r" b="b"/>
              <a:pathLst>
                <a:path w="221" h="272">
                  <a:moveTo>
                    <a:pt x="221" y="0"/>
                  </a:moveTo>
                  <a:cubicBezTo>
                    <a:pt x="221" y="272"/>
                    <a:pt x="221" y="272"/>
                    <a:pt x="221" y="272"/>
                  </a:cubicBezTo>
                  <a:cubicBezTo>
                    <a:pt x="108" y="207"/>
                    <a:pt x="34" y="116"/>
                    <a:pt x="0" y="0"/>
                  </a:cubicBezTo>
                  <a:lnTo>
                    <a:pt x="221" y="0"/>
                  </a:lnTo>
                  <a:close/>
                </a:path>
              </a:pathLst>
            </a:custGeom>
            <a:solidFill>
              <a:srgbClr val="1C50A2"/>
            </a:solidFill>
            <a:ln w="9525">
              <a:noFill/>
              <a:round/>
            </a:ln>
          </p:spPr>
          <p:txBody>
            <a:bodyPr vert="horz" wrap="square" lIns="128580" tIns="64290" rIns="128580" bIns="6429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sz="700" b="0" i="0" u="none" strike="noStrike" kern="0" cap="none" spc="0" normalizeH="0" baseline="0" noProof="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4" name="Freeform 131"/>
            <p:cNvSpPr/>
            <p:nvPr/>
          </p:nvSpPr>
          <p:spPr bwMode="auto">
            <a:xfrm>
              <a:off x="4077352" y="3159042"/>
              <a:ext cx="321341" cy="326210"/>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rgbClr val="FFFFFF"/>
            </a:solidFill>
            <a:ln w="9525">
              <a:noFill/>
              <a:round/>
            </a:ln>
          </p:spPr>
          <p:txBody>
            <a:bodyPr vert="horz" wrap="square" lIns="128580" tIns="64290" rIns="128580" bIns="6429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sz="700" b="0" i="0" u="none" strike="noStrike" kern="0" cap="none" spc="0" normalizeH="0" baseline="0" noProof="0" dirty="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48" name="Group 52"/>
          <p:cNvGrpSpPr/>
          <p:nvPr/>
        </p:nvGrpSpPr>
        <p:grpSpPr>
          <a:xfrm>
            <a:off x="6151746" y="4535461"/>
            <a:ext cx="975099" cy="1231704"/>
            <a:chOff x="4595813" y="3000375"/>
            <a:chExt cx="814388" cy="1028700"/>
          </a:xfrm>
        </p:grpSpPr>
        <p:sp>
          <p:nvSpPr>
            <p:cNvPr id="61" name="Freeform 10"/>
            <p:cNvSpPr/>
            <p:nvPr/>
          </p:nvSpPr>
          <p:spPr bwMode="auto">
            <a:xfrm>
              <a:off x="4595813" y="3000375"/>
              <a:ext cx="814388" cy="1028700"/>
            </a:xfrm>
            <a:custGeom>
              <a:avLst/>
              <a:gdLst/>
              <a:ahLst/>
              <a:cxnLst>
                <a:cxn ang="0">
                  <a:pos x="0" y="0"/>
                </a:cxn>
                <a:cxn ang="0">
                  <a:pos x="216" y="0"/>
                </a:cxn>
                <a:cxn ang="0">
                  <a:pos x="0" y="273"/>
                </a:cxn>
                <a:cxn ang="0">
                  <a:pos x="0" y="0"/>
                </a:cxn>
              </a:cxnLst>
              <a:rect l="0" t="0" r="r" b="b"/>
              <a:pathLst>
                <a:path w="216" h="273">
                  <a:moveTo>
                    <a:pt x="0" y="0"/>
                  </a:moveTo>
                  <a:cubicBezTo>
                    <a:pt x="216" y="0"/>
                    <a:pt x="216" y="0"/>
                    <a:pt x="216" y="0"/>
                  </a:cubicBezTo>
                  <a:cubicBezTo>
                    <a:pt x="178" y="134"/>
                    <a:pt x="106" y="225"/>
                    <a:pt x="0" y="273"/>
                  </a:cubicBezTo>
                  <a:lnTo>
                    <a:pt x="0" y="0"/>
                  </a:lnTo>
                  <a:close/>
                </a:path>
              </a:pathLst>
            </a:custGeom>
            <a:solidFill>
              <a:srgbClr val="1C50A2"/>
            </a:solidFill>
            <a:ln w="9525">
              <a:noFill/>
              <a:round/>
            </a:ln>
          </p:spPr>
          <p:txBody>
            <a:bodyPr vert="horz" wrap="square" lIns="128580" tIns="64290" rIns="128580" bIns="6429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sz="700" b="0" i="0" u="none" strike="noStrike" kern="0" cap="none" spc="0" normalizeH="0" baseline="0" noProof="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2" name="Freeform 62"/>
            <p:cNvSpPr>
              <a:spLocks noEditPoints="1"/>
            </p:cNvSpPr>
            <p:nvPr/>
          </p:nvSpPr>
          <p:spPr bwMode="auto">
            <a:xfrm>
              <a:off x="4737209" y="3175053"/>
              <a:ext cx="330417" cy="333059"/>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rgbClr val="FFFFFF"/>
            </a:solidFill>
            <a:ln w="9525">
              <a:noFill/>
              <a:round/>
            </a:ln>
          </p:spPr>
          <p:txBody>
            <a:bodyPr vert="horz" wrap="square" lIns="128580" tIns="64290" rIns="128580" bIns="6429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sz="700" b="0" i="0" u="none" strike="noStrike" kern="0" cap="none" spc="0" normalizeH="0" baseline="0" noProof="0" dirty="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49" name="Group 81"/>
          <p:cNvGrpSpPr/>
          <p:nvPr/>
        </p:nvGrpSpPr>
        <p:grpSpPr>
          <a:xfrm flipV="1">
            <a:off x="4143735" y="5358808"/>
            <a:ext cx="1339732" cy="262633"/>
            <a:chOff x="2712812" y="1457456"/>
            <a:chExt cx="1118923" cy="223062"/>
          </a:xfrm>
        </p:grpSpPr>
        <p:cxnSp>
          <p:nvCxnSpPr>
            <p:cNvPr id="59" name="Straight Connector 37"/>
            <p:cNvCxnSpPr/>
            <p:nvPr/>
          </p:nvCxnSpPr>
          <p:spPr>
            <a:xfrm flipH="1" flipV="1">
              <a:off x="3592681" y="1460250"/>
              <a:ext cx="239054" cy="220268"/>
            </a:xfrm>
            <a:prstGeom prst="line">
              <a:avLst/>
            </a:prstGeom>
            <a:noFill/>
            <a:ln w="19050" cap="rnd" cmpd="sng" algn="ctr">
              <a:solidFill>
                <a:srgbClr val="1C50A2"/>
              </a:solidFill>
              <a:prstDash val="solid"/>
              <a:miter lim="800000"/>
              <a:headEnd type="oval"/>
              <a:tailEnd type="oval"/>
            </a:ln>
            <a:effectLst/>
          </p:spPr>
        </p:cxnSp>
        <p:cxnSp>
          <p:nvCxnSpPr>
            <p:cNvPr id="60" name="Straight Connector 38"/>
            <p:cNvCxnSpPr/>
            <p:nvPr/>
          </p:nvCxnSpPr>
          <p:spPr>
            <a:xfrm rot="10800000" flipV="1">
              <a:off x="2712812" y="1457456"/>
              <a:ext cx="879870" cy="1615"/>
            </a:xfrm>
            <a:prstGeom prst="line">
              <a:avLst/>
            </a:prstGeom>
            <a:noFill/>
            <a:ln w="19050" cap="rnd" cmpd="sng" algn="ctr">
              <a:solidFill>
                <a:srgbClr val="1C50A2"/>
              </a:solidFill>
              <a:prstDash val="solid"/>
              <a:miter lim="800000"/>
              <a:headEnd type="oval"/>
              <a:tailEnd type="oval"/>
            </a:ln>
            <a:effectLst/>
          </p:spPr>
        </p:cxnSp>
      </p:grpSp>
      <p:grpSp>
        <p:nvGrpSpPr>
          <p:cNvPr id="50" name="Group 81"/>
          <p:cNvGrpSpPr/>
          <p:nvPr/>
        </p:nvGrpSpPr>
        <p:grpSpPr>
          <a:xfrm flipH="1" flipV="1">
            <a:off x="6689317" y="5359758"/>
            <a:ext cx="1270756" cy="260732"/>
            <a:chOff x="2770419" y="1459071"/>
            <a:chExt cx="1061316" cy="221447"/>
          </a:xfrm>
        </p:grpSpPr>
        <p:cxnSp>
          <p:nvCxnSpPr>
            <p:cNvPr id="57" name="Straight Connector 40"/>
            <p:cNvCxnSpPr/>
            <p:nvPr/>
          </p:nvCxnSpPr>
          <p:spPr>
            <a:xfrm flipH="1" flipV="1">
              <a:off x="3592681" y="1460250"/>
              <a:ext cx="239054" cy="220268"/>
            </a:xfrm>
            <a:prstGeom prst="line">
              <a:avLst/>
            </a:prstGeom>
            <a:noFill/>
            <a:ln w="19050" cap="rnd" cmpd="sng" algn="ctr">
              <a:solidFill>
                <a:srgbClr val="1C50A2"/>
              </a:solidFill>
              <a:prstDash val="solid"/>
              <a:miter lim="800000"/>
              <a:headEnd type="oval"/>
              <a:tailEnd type="oval"/>
            </a:ln>
            <a:effectLst/>
          </p:spPr>
        </p:cxnSp>
        <p:cxnSp>
          <p:nvCxnSpPr>
            <p:cNvPr id="58" name="Straight Connector 41"/>
            <p:cNvCxnSpPr/>
            <p:nvPr/>
          </p:nvCxnSpPr>
          <p:spPr>
            <a:xfrm flipH="1" flipV="1">
              <a:off x="2770419" y="1459071"/>
              <a:ext cx="822263" cy="2"/>
            </a:xfrm>
            <a:prstGeom prst="line">
              <a:avLst/>
            </a:prstGeom>
            <a:noFill/>
            <a:ln w="19050" cap="rnd" cmpd="sng" algn="ctr">
              <a:solidFill>
                <a:srgbClr val="1C50A2"/>
              </a:solidFill>
              <a:prstDash val="solid"/>
              <a:miter lim="800000"/>
              <a:headEnd type="oval"/>
              <a:tailEnd type="oval"/>
            </a:ln>
            <a:effectLst/>
          </p:spPr>
        </p:cxnSp>
      </p:grpSp>
      <p:grpSp>
        <p:nvGrpSpPr>
          <p:cNvPr id="51" name="Group 81"/>
          <p:cNvGrpSpPr/>
          <p:nvPr/>
        </p:nvGrpSpPr>
        <p:grpSpPr>
          <a:xfrm>
            <a:off x="4024778" y="3179298"/>
            <a:ext cx="1339732" cy="262633"/>
            <a:chOff x="2712812" y="1457456"/>
            <a:chExt cx="1118923" cy="223062"/>
          </a:xfrm>
        </p:grpSpPr>
        <p:cxnSp>
          <p:nvCxnSpPr>
            <p:cNvPr id="55" name="Straight Connector 43"/>
            <p:cNvCxnSpPr/>
            <p:nvPr/>
          </p:nvCxnSpPr>
          <p:spPr>
            <a:xfrm flipH="1" flipV="1">
              <a:off x="3592681" y="1460250"/>
              <a:ext cx="239054" cy="220268"/>
            </a:xfrm>
            <a:prstGeom prst="line">
              <a:avLst/>
            </a:prstGeom>
            <a:noFill/>
            <a:ln w="19050" cap="rnd" cmpd="sng" algn="ctr">
              <a:solidFill>
                <a:srgbClr val="1C50A2"/>
              </a:solidFill>
              <a:prstDash val="solid"/>
              <a:miter lim="800000"/>
              <a:headEnd type="oval"/>
              <a:tailEnd type="oval"/>
            </a:ln>
            <a:effectLst/>
          </p:spPr>
        </p:cxnSp>
        <p:cxnSp>
          <p:nvCxnSpPr>
            <p:cNvPr id="56" name="Straight Connector 44"/>
            <p:cNvCxnSpPr/>
            <p:nvPr/>
          </p:nvCxnSpPr>
          <p:spPr>
            <a:xfrm rot="10800000" flipV="1">
              <a:off x="2712812" y="1457456"/>
              <a:ext cx="879870" cy="1615"/>
            </a:xfrm>
            <a:prstGeom prst="line">
              <a:avLst/>
            </a:prstGeom>
            <a:noFill/>
            <a:ln w="19050" cap="rnd" cmpd="sng" algn="ctr">
              <a:solidFill>
                <a:srgbClr val="1C50A2"/>
              </a:solidFill>
              <a:prstDash val="solid"/>
              <a:miter lim="800000"/>
              <a:headEnd type="oval"/>
              <a:tailEnd type="oval"/>
            </a:ln>
            <a:effectLst/>
          </p:spPr>
        </p:cxnSp>
      </p:grpSp>
      <p:grpSp>
        <p:nvGrpSpPr>
          <p:cNvPr id="52" name="Group 81"/>
          <p:cNvGrpSpPr/>
          <p:nvPr/>
        </p:nvGrpSpPr>
        <p:grpSpPr>
          <a:xfrm flipH="1">
            <a:off x="6879533" y="3180249"/>
            <a:ext cx="1270756" cy="260732"/>
            <a:chOff x="2770419" y="1459071"/>
            <a:chExt cx="1061316" cy="221447"/>
          </a:xfrm>
        </p:grpSpPr>
        <p:cxnSp>
          <p:nvCxnSpPr>
            <p:cNvPr id="53" name="Straight Connector 46"/>
            <p:cNvCxnSpPr/>
            <p:nvPr/>
          </p:nvCxnSpPr>
          <p:spPr>
            <a:xfrm flipH="1" flipV="1">
              <a:off x="3592681" y="1460250"/>
              <a:ext cx="239054" cy="220268"/>
            </a:xfrm>
            <a:prstGeom prst="line">
              <a:avLst/>
            </a:prstGeom>
            <a:noFill/>
            <a:ln w="19050" cap="rnd" cmpd="sng" algn="ctr">
              <a:solidFill>
                <a:srgbClr val="1C50A2"/>
              </a:solidFill>
              <a:prstDash val="solid"/>
              <a:miter lim="800000"/>
              <a:headEnd type="oval"/>
              <a:tailEnd type="oval"/>
            </a:ln>
            <a:effectLst/>
          </p:spPr>
        </p:cxnSp>
        <p:cxnSp>
          <p:nvCxnSpPr>
            <p:cNvPr id="54" name="Straight Connector 47"/>
            <p:cNvCxnSpPr/>
            <p:nvPr/>
          </p:nvCxnSpPr>
          <p:spPr>
            <a:xfrm flipH="1" flipV="1">
              <a:off x="2770419" y="1459071"/>
              <a:ext cx="822263" cy="2"/>
            </a:xfrm>
            <a:prstGeom prst="line">
              <a:avLst/>
            </a:prstGeom>
            <a:noFill/>
            <a:ln w="19050" cap="rnd" cmpd="sng" algn="ctr">
              <a:solidFill>
                <a:srgbClr val="1C50A2"/>
              </a:solidFill>
              <a:prstDash val="solid"/>
              <a:miter lim="800000"/>
              <a:headEnd type="oval"/>
              <a:tailEnd type="oval"/>
            </a:ln>
            <a:effectLst/>
          </p:spPr>
        </p:cxnSp>
      </p:grpSp>
      <p:sp>
        <p:nvSpPr>
          <p:cNvPr id="69" name="文本框 1"/>
          <p:cNvSpPr txBox="1"/>
          <p:nvPr/>
        </p:nvSpPr>
        <p:spPr>
          <a:xfrm>
            <a:off x="1233452" y="3224177"/>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išļîďè"/>
          <p:cNvSpPr txBox="1"/>
          <p:nvPr/>
        </p:nvSpPr>
        <p:spPr bwMode="auto">
          <a:xfrm>
            <a:off x="1217569" y="2879353"/>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1" name="文本框 1"/>
          <p:cNvSpPr txBox="1"/>
          <p:nvPr/>
        </p:nvSpPr>
        <p:spPr>
          <a:xfrm>
            <a:off x="1233452" y="4993563"/>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išļîďè"/>
          <p:cNvSpPr txBox="1"/>
          <p:nvPr/>
        </p:nvSpPr>
        <p:spPr bwMode="auto">
          <a:xfrm>
            <a:off x="1217569" y="4648739"/>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3" name="文本框 1"/>
          <p:cNvSpPr txBox="1"/>
          <p:nvPr/>
        </p:nvSpPr>
        <p:spPr>
          <a:xfrm>
            <a:off x="8427317" y="3224177"/>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išļîďè"/>
          <p:cNvSpPr txBox="1"/>
          <p:nvPr/>
        </p:nvSpPr>
        <p:spPr bwMode="auto">
          <a:xfrm>
            <a:off x="8411434" y="2879353"/>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5" name="文本框 1"/>
          <p:cNvSpPr txBox="1"/>
          <p:nvPr/>
        </p:nvSpPr>
        <p:spPr>
          <a:xfrm>
            <a:off x="8427317" y="4993563"/>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išļîďè"/>
          <p:cNvSpPr txBox="1"/>
          <p:nvPr/>
        </p:nvSpPr>
        <p:spPr bwMode="auto">
          <a:xfrm>
            <a:off x="8411434" y="4648739"/>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Tree>
    <p:extLst>
      <p:ext uri="{BB962C8B-B14F-4D97-AF65-F5344CB8AC3E}">
        <p14:creationId xmlns:p14="http://schemas.microsoft.com/office/powerpoint/2010/main" val="11925564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研究方法与思路</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4" name="组合 13"/>
          <p:cNvGrpSpPr/>
          <p:nvPr/>
        </p:nvGrpSpPr>
        <p:grpSpPr>
          <a:xfrm>
            <a:off x="1081137" y="3213838"/>
            <a:ext cx="8509704" cy="2140593"/>
            <a:chOff x="2130174" y="2431408"/>
            <a:chExt cx="7931651" cy="1995185"/>
          </a:xfrm>
        </p:grpSpPr>
        <p:grpSp>
          <p:nvGrpSpPr>
            <p:cNvPr id="15" name="Group 5"/>
            <p:cNvGrpSpPr/>
            <p:nvPr/>
          </p:nvGrpSpPr>
          <p:grpSpPr>
            <a:xfrm>
              <a:off x="4178097" y="2706174"/>
              <a:ext cx="4128961" cy="1720419"/>
              <a:chOff x="3960309" y="3165179"/>
              <a:chExt cx="4579147" cy="1908000"/>
            </a:xfrm>
          </p:grpSpPr>
          <p:sp>
            <p:nvSpPr>
              <p:cNvPr id="24" name="Freeform 17"/>
              <p:cNvSpPr>
                <a:spLocks noChangeAspect="1"/>
              </p:cNvSpPr>
              <p:nvPr/>
            </p:nvSpPr>
            <p:spPr bwMode="auto">
              <a:xfrm>
                <a:off x="6601270" y="3165179"/>
                <a:ext cx="1938186" cy="1908000"/>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1C50A2"/>
              </a:solidFill>
              <a:ln w="25400" cap="flat" cmpd="sng" algn="ctr">
                <a:noFill/>
                <a:prstDash val="solid"/>
              </a:ln>
              <a:effectLst/>
            </p:spPr>
            <p:txBody>
              <a:bodyPr rot="0" spcFirstLastPara="0" vert="horz" wrap="square" lIns="96412" tIns="48205" rIns="96412" bIns="48205"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5" name="Freeform 17"/>
              <p:cNvSpPr/>
              <p:nvPr/>
            </p:nvSpPr>
            <p:spPr bwMode="auto">
              <a:xfrm>
                <a:off x="5601916" y="3404365"/>
                <a:ext cx="1481733" cy="1458656"/>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1C50A2"/>
              </a:solidFill>
              <a:ln w="25400" cap="flat" cmpd="sng" algn="ctr">
                <a:noFill/>
                <a:prstDash val="solid"/>
              </a:ln>
              <a:effectLst/>
            </p:spPr>
            <p:txBody>
              <a:bodyPr rot="0" spcFirstLastPara="0" vert="horz" wrap="square" lIns="96412" tIns="48205" rIns="96412" bIns="48205"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Freeform 18"/>
              <p:cNvSpPr/>
              <p:nvPr/>
            </p:nvSpPr>
            <p:spPr bwMode="auto">
              <a:xfrm>
                <a:off x="4682222" y="3523355"/>
                <a:ext cx="1295485" cy="1265818"/>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1C50A2"/>
              </a:solidFill>
              <a:ln w="25400" cap="flat" cmpd="sng" algn="ctr">
                <a:noFill/>
                <a:prstDash val="solid"/>
              </a:ln>
              <a:effectLst/>
            </p:spPr>
            <p:txBody>
              <a:bodyPr rot="0" spcFirstLastPara="0" vert="horz" wrap="square" lIns="96412" tIns="48205" rIns="96412" bIns="48205"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Freeform 19"/>
              <p:cNvSpPr/>
              <p:nvPr/>
            </p:nvSpPr>
            <p:spPr bwMode="auto">
              <a:xfrm>
                <a:off x="3960309" y="3649946"/>
                <a:ext cx="1028477" cy="1041662"/>
              </a:xfrm>
              <a:custGeom>
                <a:avLst/>
                <a:gdLst>
                  <a:gd name="T0" fmla="*/ 15 w 101"/>
                  <a:gd name="T1" fmla="*/ 31 h 102"/>
                  <a:gd name="T2" fmla="*/ 21 w 101"/>
                  <a:gd name="T3" fmla="*/ 5 h 102"/>
                  <a:gd name="T4" fmla="*/ 26 w 101"/>
                  <a:gd name="T5" fmla="*/ 1 h 102"/>
                  <a:gd name="T6" fmla="*/ 32 w 101"/>
                  <a:gd name="T7" fmla="*/ 2 h 102"/>
                  <a:gd name="T8" fmla="*/ 95 w 101"/>
                  <a:gd name="T9" fmla="*/ 41 h 102"/>
                  <a:gd name="T10" fmla="*/ 101 w 101"/>
                  <a:gd name="T11" fmla="*/ 51 h 102"/>
                  <a:gd name="T12" fmla="*/ 94 w 101"/>
                  <a:gd name="T13" fmla="*/ 63 h 102"/>
                  <a:gd name="T14" fmla="*/ 6 w 101"/>
                  <a:gd name="T15" fmla="*/ 102 h 102"/>
                  <a:gd name="T16" fmla="*/ 2 w 101"/>
                  <a:gd name="T17" fmla="*/ 101 h 102"/>
                  <a:gd name="T18" fmla="*/ 0 w 101"/>
                  <a:gd name="T19" fmla="*/ 97 h 102"/>
                  <a:gd name="T20" fmla="*/ 5 w 101"/>
                  <a:gd name="T21" fmla="*/ 77 h 102"/>
                  <a:gd name="T22" fmla="*/ 15 w 101"/>
                  <a:gd name="T2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rgbClr val="1C50A2"/>
              </a:solidFill>
              <a:ln w="25400" cap="flat" cmpd="sng" algn="ctr">
                <a:noFill/>
                <a:prstDash val="solid"/>
              </a:ln>
              <a:effectLst/>
            </p:spPr>
            <p:txBody>
              <a:bodyPr rot="0" spcFirstLastPara="0" vert="horz" wrap="square" lIns="96412" tIns="48205" rIns="96412" bIns="48205"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
          <p:nvSpPr>
            <p:cNvPr id="16" name="任意多边形 15"/>
            <p:cNvSpPr/>
            <p:nvPr/>
          </p:nvSpPr>
          <p:spPr bwMode="auto">
            <a:xfrm>
              <a:off x="7762731" y="3068972"/>
              <a:ext cx="2299094" cy="258591"/>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rgbClr val="FFFFFF">
                  <a:lumMod val="65000"/>
                </a:srgbClr>
              </a:solidFill>
              <a:prstDash val="solid"/>
              <a:headEnd type="oval" w="med" len="med"/>
              <a:tailEnd type="stealth" w="med" len="me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054735" eaLnBrk="1" fontAlgn="auto" latinLnBrk="0" hangingPunct="1">
                <a:lnSpc>
                  <a:spcPct val="120000"/>
                </a:lnSpc>
                <a:spcBef>
                  <a:spcPts val="0"/>
                </a:spcBef>
                <a:spcAft>
                  <a:spcPts val="0"/>
                </a:spcAft>
                <a:buClrTx/>
                <a:buSzTx/>
                <a:buFontTx/>
                <a:buNone/>
                <a:defRPr/>
              </a:pPr>
              <a:endParaRPr kumimoji="0" lang="zh-CN" altLang="en-US" sz="1050" b="0" i="0" u="none" strike="noStrike" kern="0" cap="none" spc="0" normalizeH="0" baseline="0" noProof="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7" name="任意多边形 16"/>
            <p:cNvSpPr/>
            <p:nvPr/>
          </p:nvSpPr>
          <p:spPr bwMode="auto">
            <a:xfrm flipH="1">
              <a:off x="2130174" y="3346884"/>
              <a:ext cx="2300580" cy="258591"/>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rgbClr val="FFFFFF">
                  <a:lumMod val="65000"/>
                </a:srgbClr>
              </a:solidFill>
              <a:prstDash val="solid"/>
              <a:headEnd type="oval" w="med" len="med"/>
              <a:tailEnd type="stealth" w="med" len="me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054735" eaLnBrk="1" fontAlgn="auto" latinLnBrk="0" hangingPunct="1">
                <a:lnSpc>
                  <a:spcPct val="120000"/>
                </a:lnSpc>
                <a:spcBef>
                  <a:spcPts val="0"/>
                </a:spcBef>
                <a:spcAft>
                  <a:spcPts val="0"/>
                </a:spcAft>
                <a:buClrTx/>
                <a:buSzTx/>
                <a:buFontTx/>
                <a:buNone/>
                <a:defRPr/>
              </a:pPr>
              <a:endParaRPr kumimoji="0" lang="zh-CN" altLang="en-US" sz="1050" b="0" i="0" u="none" strike="noStrike" kern="0" cap="none" spc="0" normalizeH="0" baseline="0" noProof="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8" name="任意多边形 17"/>
            <p:cNvSpPr/>
            <p:nvPr/>
          </p:nvSpPr>
          <p:spPr>
            <a:xfrm>
              <a:off x="6327092" y="2437352"/>
              <a:ext cx="606354" cy="903589"/>
            </a:xfrm>
            <a:custGeom>
              <a:avLst/>
              <a:gdLst>
                <a:gd name="connsiteX0" fmla="*/ 0 w 647700"/>
                <a:gd name="connsiteY0" fmla="*/ 965200 h 965200"/>
                <a:gd name="connsiteX1" fmla="*/ 152400 w 647700"/>
                <a:gd name="connsiteY1" fmla="*/ 508000 h 965200"/>
                <a:gd name="connsiteX2" fmla="*/ 647700 w 647700"/>
                <a:gd name="connsiteY2" fmla="*/ 0 h 965200"/>
                <a:gd name="connsiteX0-1" fmla="*/ 0 w 647700"/>
                <a:gd name="connsiteY0-2" fmla="*/ 965200 h 965200"/>
                <a:gd name="connsiteX1-3" fmla="*/ 101600 w 647700"/>
                <a:gd name="connsiteY1-4" fmla="*/ 520700 h 965200"/>
                <a:gd name="connsiteX2-5" fmla="*/ 647700 w 647700"/>
                <a:gd name="connsiteY2-6" fmla="*/ 0 h 965200"/>
              </a:gdLst>
              <a:ahLst/>
              <a:cxnLst>
                <a:cxn ang="0">
                  <a:pos x="connsiteX0-1" y="connsiteY0-2"/>
                </a:cxn>
                <a:cxn ang="0">
                  <a:pos x="connsiteX1-3" y="connsiteY1-4"/>
                </a:cxn>
                <a:cxn ang="0">
                  <a:pos x="connsiteX2-5" y="connsiteY2-6"/>
                </a:cxn>
              </a:cxnLst>
              <a:rect l="l" t="t" r="r" b="b"/>
              <a:pathLst>
                <a:path w="647700" h="965200">
                  <a:moveTo>
                    <a:pt x="0" y="965200"/>
                  </a:moveTo>
                  <a:lnTo>
                    <a:pt x="101600" y="520700"/>
                  </a:lnTo>
                  <a:lnTo>
                    <a:pt x="647700" y="0"/>
                  </a:lnTo>
                </a:path>
              </a:pathLst>
            </a:custGeom>
            <a:noFill/>
            <a:ln w="12700" cap="flat" cmpd="sng" algn="ctr">
              <a:solidFill>
                <a:srgbClr val="FFFFFF">
                  <a:lumMod val="65000"/>
                </a:srgbClr>
              </a:solidFill>
              <a:prstDash val="solid"/>
              <a:headEnd type="oval" w="med" len="med"/>
              <a:tailEnd type="stealth" w="med" len="me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054735" eaLnBrk="1" fontAlgn="auto" latinLnBrk="0" hangingPunct="1">
                <a:lnSpc>
                  <a:spcPct val="120000"/>
                </a:lnSpc>
                <a:spcBef>
                  <a:spcPts val="0"/>
                </a:spcBef>
                <a:spcAft>
                  <a:spcPts val="0"/>
                </a:spcAft>
                <a:buClrTx/>
                <a:buSzTx/>
                <a:buFontTx/>
                <a:buNone/>
                <a:defRPr/>
              </a:pPr>
              <a:endParaRPr kumimoji="0" lang="zh-CN" altLang="en-US" sz="1050" b="0" i="0" u="none" strike="noStrike" kern="0" cap="none" spc="0" normalizeH="0" baseline="0" noProof="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9" name="任意多边形 18"/>
            <p:cNvSpPr/>
            <p:nvPr/>
          </p:nvSpPr>
          <p:spPr>
            <a:xfrm flipH="1">
              <a:off x="4782970" y="2431408"/>
              <a:ext cx="606354" cy="903589"/>
            </a:xfrm>
            <a:custGeom>
              <a:avLst/>
              <a:gdLst>
                <a:gd name="connsiteX0" fmla="*/ 0 w 647700"/>
                <a:gd name="connsiteY0" fmla="*/ 965200 h 965200"/>
                <a:gd name="connsiteX1" fmla="*/ 152400 w 647700"/>
                <a:gd name="connsiteY1" fmla="*/ 508000 h 965200"/>
                <a:gd name="connsiteX2" fmla="*/ 647700 w 647700"/>
                <a:gd name="connsiteY2" fmla="*/ 0 h 965200"/>
                <a:gd name="connsiteX0-1" fmla="*/ 0 w 647700"/>
                <a:gd name="connsiteY0-2" fmla="*/ 965200 h 965200"/>
                <a:gd name="connsiteX1-3" fmla="*/ 101600 w 647700"/>
                <a:gd name="connsiteY1-4" fmla="*/ 520700 h 965200"/>
                <a:gd name="connsiteX2-5" fmla="*/ 647700 w 647700"/>
                <a:gd name="connsiteY2-6" fmla="*/ 0 h 965200"/>
              </a:gdLst>
              <a:ahLst/>
              <a:cxnLst>
                <a:cxn ang="0">
                  <a:pos x="connsiteX0-1" y="connsiteY0-2"/>
                </a:cxn>
                <a:cxn ang="0">
                  <a:pos x="connsiteX1-3" y="connsiteY1-4"/>
                </a:cxn>
                <a:cxn ang="0">
                  <a:pos x="connsiteX2-5" y="connsiteY2-6"/>
                </a:cxn>
              </a:cxnLst>
              <a:rect l="l" t="t" r="r" b="b"/>
              <a:pathLst>
                <a:path w="647700" h="965200">
                  <a:moveTo>
                    <a:pt x="0" y="965200"/>
                  </a:moveTo>
                  <a:lnTo>
                    <a:pt x="101600" y="520700"/>
                  </a:lnTo>
                  <a:lnTo>
                    <a:pt x="647700" y="0"/>
                  </a:lnTo>
                </a:path>
              </a:pathLst>
            </a:custGeom>
            <a:noFill/>
            <a:ln w="12700" cap="flat" cmpd="sng" algn="ctr">
              <a:solidFill>
                <a:srgbClr val="FFFFFF">
                  <a:lumMod val="65000"/>
                </a:srgbClr>
              </a:solidFill>
              <a:prstDash val="solid"/>
              <a:headEnd type="oval" w="med" len="med"/>
              <a:tailEnd type="stealth" w="med" len="me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054735" eaLnBrk="1" fontAlgn="auto" latinLnBrk="0" hangingPunct="1">
                <a:lnSpc>
                  <a:spcPct val="120000"/>
                </a:lnSpc>
                <a:spcBef>
                  <a:spcPts val="0"/>
                </a:spcBef>
                <a:spcAft>
                  <a:spcPts val="0"/>
                </a:spcAft>
                <a:buClrTx/>
                <a:buSzTx/>
                <a:buFontTx/>
                <a:buNone/>
                <a:defRPr/>
              </a:pPr>
              <a:endParaRPr kumimoji="0" lang="zh-CN" altLang="en-US" sz="1050" b="0" i="0" u="none" strike="noStrike" kern="0" cap="none" spc="0" normalizeH="0" baseline="0" noProof="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0" name="Freeform 6"/>
            <p:cNvSpPr>
              <a:spLocks noChangeAspect="1" noEditPoints="1"/>
            </p:cNvSpPr>
            <p:nvPr/>
          </p:nvSpPr>
          <p:spPr bwMode="auto">
            <a:xfrm>
              <a:off x="4578367" y="3490718"/>
              <a:ext cx="204607" cy="217957"/>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rgbClr val="FFFFFF"/>
            </a:solidFill>
            <a:ln>
              <a:noFill/>
            </a:ln>
          </p:spPr>
          <p:txBody>
            <a:bodyPr vert="horz" wrap="square" lIns="105461" tIns="52729" rIns="105461" bIns="5272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b="0" i="0" u="none" strike="noStrike" kern="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1" name="Freeform 11"/>
            <p:cNvSpPr>
              <a:spLocks noChangeAspect="1" noEditPoints="1"/>
            </p:cNvSpPr>
            <p:nvPr/>
          </p:nvSpPr>
          <p:spPr bwMode="auto">
            <a:xfrm>
              <a:off x="5323629" y="3470692"/>
              <a:ext cx="263706" cy="263984"/>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rgbClr val="FFFFFF"/>
            </a:solidFill>
            <a:ln>
              <a:noFill/>
            </a:ln>
          </p:spPr>
          <p:txBody>
            <a:bodyPr vert="horz" wrap="square" lIns="105461" tIns="52729" rIns="105461" bIns="5272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b="0" i="0" u="none" strike="noStrike" kern="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2" name="Freeform 21"/>
            <p:cNvSpPr>
              <a:spLocks noChangeAspect="1" noEditPoints="1"/>
            </p:cNvSpPr>
            <p:nvPr/>
          </p:nvSpPr>
          <p:spPr bwMode="auto">
            <a:xfrm>
              <a:off x="6318960" y="3482057"/>
              <a:ext cx="229748" cy="230472"/>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rgbClr val="FFFFFF"/>
            </a:solidFill>
            <a:ln>
              <a:noFill/>
            </a:ln>
          </p:spPr>
          <p:txBody>
            <a:bodyPr vert="horz" wrap="square" lIns="105461" tIns="52729" rIns="105461" bIns="5272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b="0" i="0" u="none" strike="noStrike" kern="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3" name="Freeform 26"/>
            <p:cNvSpPr>
              <a:spLocks noChangeAspect="1"/>
            </p:cNvSpPr>
            <p:nvPr/>
          </p:nvSpPr>
          <p:spPr bwMode="auto">
            <a:xfrm>
              <a:off x="7458159" y="3491776"/>
              <a:ext cx="219098" cy="22722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FFFFFF"/>
            </a:solidFill>
            <a:ln>
              <a:noFill/>
            </a:ln>
          </p:spPr>
          <p:txBody>
            <a:bodyPr vert="horz" wrap="square" lIns="105461" tIns="52729" rIns="105461" bIns="5272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b="0" i="0" u="none" strike="noStrike" kern="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
        <p:nvSpPr>
          <p:cNvPr id="28" name="文本框 1"/>
          <p:cNvSpPr txBox="1"/>
          <p:nvPr/>
        </p:nvSpPr>
        <p:spPr>
          <a:xfrm>
            <a:off x="927130" y="3061697"/>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išļîďè"/>
          <p:cNvSpPr txBox="1"/>
          <p:nvPr/>
        </p:nvSpPr>
        <p:spPr bwMode="auto">
          <a:xfrm>
            <a:off x="911247" y="2716873"/>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30" name="文本框 1"/>
          <p:cNvSpPr txBox="1"/>
          <p:nvPr/>
        </p:nvSpPr>
        <p:spPr>
          <a:xfrm>
            <a:off x="2851172" y="1909213"/>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išļîďè"/>
          <p:cNvSpPr txBox="1"/>
          <p:nvPr/>
        </p:nvSpPr>
        <p:spPr bwMode="auto">
          <a:xfrm>
            <a:off x="2835289" y="1564389"/>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32" name="文本框 1"/>
          <p:cNvSpPr txBox="1"/>
          <p:nvPr/>
        </p:nvSpPr>
        <p:spPr>
          <a:xfrm>
            <a:off x="5849066" y="1909213"/>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išļîďè"/>
          <p:cNvSpPr txBox="1"/>
          <p:nvPr/>
        </p:nvSpPr>
        <p:spPr bwMode="auto">
          <a:xfrm>
            <a:off x="5833183" y="1564389"/>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34" name="文本框 1"/>
          <p:cNvSpPr txBox="1"/>
          <p:nvPr/>
        </p:nvSpPr>
        <p:spPr>
          <a:xfrm>
            <a:off x="8585965" y="2741141"/>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išļîďè"/>
          <p:cNvSpPr txBox="1"/>
          <p:nvPr/>
        </p:nvSpPr>
        <p:spPr bwMode="auto">
          <a:xfrm>
            <a:off x="8570082" y="2396317"/>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Tree>
    <p:extLst>
      <p:ext uri="{BB962C8B-B14F-4D97-AF65-F5344CB8AC3E}">
        <p14:creationId xmlns:p14="http://schemas.microsoft.com/office/powerpoint/2010/main" val="15521357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研究方法与思路</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44" name="文本框 1"/>
          <p:cNvSpPr txBox="1"/>
          <p:nvPr/>
        </p:nvSpPr>
        <p:spPr>
          <a:xfrm>
            <a:off x="1017713" y="1089429"/>
            <a:ext cx="9355772"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概述：</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p>
        </p:txBody>
      </p:sp>
      <p:grpSp>
        <p:nvGrpSpPr>
          <p:cNvPr id="14" name="组合 13"/>
          <p:cNvGrpSpPr/>
          <p:nvPr/>
        </p:nvGrpSpPr>
        <p:grpSpPr>
          <a:xfrm>
            <a:off x="4061195" y="2699039"/>
            <a:ext cx="3544678" cy="2763789"/>
            <a:chOff x="3399912" y="1901371"/>
            <a:chExt cx="5392177" cy="4204275"/>
          </a:xfrm>
        </p:grpSpPr>
        <p:sp>
          <p:nvSpPr>
            <p:cNvPr id="15" name="矩形 1"/>
            <p:cNvSpPr/>
            <p:nvPr/>
          </p:nvSpPr>
          <p:spPr>
            <a:xfrm rot="293950">
              <a:off x="5228497" y="5269325"/>
              <a:ext cx="3033175" cy="313863"/>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ysClr val="window" lastClr="FFFFFF"/>
            </a:solidFill>
            <a:ln w="25400" cap="flat" cmpd="sng" algn="ctr">
              <a:noFill/>
              <a:prstDash val="solid"/>
            </a:ln>
            <a:effectLst>
              <a:outerShdw blurRad="190500" dist="635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rgbClr val="A5A5A5"/>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6" name="矩形 1"/>
            <p:cNvSpPr/>
            <p:nvPr/>
          </p:nvSpPr>
          <p:spPr>
            <a:xfrm rot="19913209">
              <a:off x="4925956" y="4614655"/>
              <a:ext cx="1836532" cy="306296"/>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ysClr val="window" lastClr="FFFFFF"/>
            </a:solidFill>
            <a:ln w="25400" cap="flat" cmpd="sng" algn="ctr">
              <a:noFill/>
              <a:prstDash val="solid"/>
            </a:ln>
            <a:effectLst>
              <a:outerShdw blurRad="190500" dist="635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rgbClr val="A5A5A5"/>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7" name="矩形 1"/>
            <p:cNvSpPr/>
            <p:nvPr/>
          </p:nvSpPr>
          <p:spPr>
            <a:xfrm rot="708470">
              <a:off x="4566803" y="3873002"/>
              <a:ext cx="2276620" cy="306296"/>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ysClr val="window" lastClr="FFFFFF"/>
            </a:solidFill>
            <a:ln w="25400" cap="flat" cmpd="sng" algn="ctr">
              <a:noFill/>
              <a:prstDash val="solid"/>
            </a:ln>
            <a:effectLst>
              <a:outerShdw blurRad="190500" dist="635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rgbClr val="A5A5A5"/>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8" name="矩形 1"/>
            <p:cNvSpPr/>
            <p:nvPr/>
          </p:nvSpPr>
          <p:spPr>
            <a:xfrm rot="293950">
              <a:off x="4640057" y="2296303"/>
              <a:ext cx="3033175" cy="313863"/>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ysClr val="window" lastClr="FFFFFF"/>
            </a:solidFill>
            <a:ln w="25400" cap="flat" cmpd="sng" algn="ctr">
              <a:noFill/>
              <a:prstDash val="solid"/>
            </a:ln>
            <a:effectLst>
              <a:outerShdw blurRad="190500" dist="635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rgbClr val="A5A5A5"/>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9" name="矩形 1"/>
            <p:cNvSpPr/>
            <p:nvPr/>
          </p:nvSpPr>
          <p:spPr>
            <a:xfrm rot="20453418">
              <a:off x="3996229" y="3087308"/>
              <a:ext cx="3639468" cy="400508"/>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ysClr val="window" lastClr="FFFFFF"/>
            </a:solidFill>
            <a:ln w="25400" cap="flat" cmpd="sng" algn="ctr">
              <a:noFill/>
              <a:prstDash val="solid"/>
            </a:ln>
            <a:effectLst>
              <a:outerShdw blurRad="190500" dist="635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rgbClr val="A5A5A5"/>
                </a:solidFill>
                <a:effectLst/>
                <a:uLnTx/>
                <a:uFillTx/>
                <a:latin typeface="Arial" panose="020B0604020202020204" pitchFamily="34" charset="0"/>
                <a:ea typeface="微软雅黑" panose="020B0503020204020204" charset="-122"/>
                <a:sym typeface="Arial" panose="020B0604020202020204" pitchFamily="34" charset="0"/>
              </a:endParaRPr>
            </a:p>
          </p:txBody>
        </p:sp>
        <p:grpSp>
          <p:nvGrpSpPr>
            <p:cNvPr id="20" name="组合 19"/>
            <p:cNvGrpSpPr/>
            <p:nvPr/>
          </p:nvGrpSpPr>
          <p:grpSpPr>
            <a:xfrm>
              <a:off x="4013152" y="1908464"/>
              <a:ext cx="724297" cy="724297"/>
              <a:chOff x="4013152" y="1908464"/>
              <a:chExt cx="724297" cy="724297"/>
            </a:xfrm>
            <a:effectLst>
              <a:outerShdw blurRad="317500" dist="63500" dir="2700000" algn="tl" rotWithShape="0">
                <a:prstClr val="black">
                  <a:alpha val="40000"/>
                </a:prstClr>
              </a:outerShdw>
            </a:effectLst>
          </p:grpSpPr>
          <p:sp>
            <p:nvSpPr>
              <p:cNvPr id="41" name="椭圆 40"/>
              <p:cNvSpPr/>
              <p:nvPr/>
            </p:nvSpPr>
            <p:spPr>
              <a:xfrm>
                <a:off x="4013152" y="1908464"/>
                <a:ext cx="724297" cy="724297"/>
              </a:xfrm>
              <a:prstGeom prst="ellipse">
                <a:avLst/>
              </a:prstGeom>
              <a:solidFill>
                <a:sysClr val="window" lastClr="FFFFFF"/>
              </a:solidFill>
              <a:ln w="2540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2" name="椭圆 41"/>
              <p:cNvSpPr/>
              <p:nvPr/>
            </p:nvSpPr>
            <p:spPr>
              <a:xfrm>
                <a:off x="4061438" y="1956750"/>
                <a:ext cx="627724" cy="627724"/>
              </a:xfrm>
              <a:prstGeom prst="ellipse">
                <a:avLst/>
              </a:prstGeom>
              <a:solidFill>
                <a:srgbClr val="1C50A2"/>
              </a:solidFill>
              <a:ln w="5715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3" name="TextBox 78"/>
              <p:cNvSpPr txBox="1"/>
              <p:nvPr/>
            </p:nvSpPr>
            <p:spPr>
              <a:xfrm flipH="1">
                <a:off x="4055341" y="2009387"/>
                <a:ext cx="639919" cy="515009"/>
              </a:xfrm>
              <a:prstGeom prst="rect">
                <a:avLst/>
              </a:prstGeom>
              <a:noFill/>
              <a:ln>
                <a:noFill/>
              </a:ln>
              <a:effectLst/>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algn="ctr" defTabSz="964565"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rPr>
                  <a:t>01</a:t>
                </a:r>
                <a:endParaRPr kumimoji="0" lang="zh-CN" altLang="en-US"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endParaRPr>
              </a:p>
            </p:txBody>
          </p:sp>
        </p:grpSp>
        <p:grpSp>
          <p:nvGrpSpPr>
            <p:cNvPr id="21" name="组合 20"/>
            <p:cNvGrpSpPr/>
            <p:nvPr/>
          </p:nvGrpSpPr>
          <p:grpSpPr>
            <a:xfrm>
              <a:off x="3399912" y="3232333"/>
              <a:ext cx="1226478" cy="1226478"/>
              <a:chOff x="3399912" y="3232333"/>
              <a:chExt cx="1226478" cy="1226478"/>
            </a:xfrm>
            <a:effectLst>
              <a:outerShdw blurRad="317500" dist="63500" dir="2700000" algn="tl" rotWithShape="0">
                <a:prstClr val="black">
                  <a:alpha val="40000"/>
                </a:prstClr>
              </a:outerShdw>
            </a:effectLst>
          </p:grpSpPr>
          <p:sp>
            <p:nvSpPr>
              <p:cNvPr id="38" name="椭圆 37"/>
              <p:cNvSpPr/>
              <p:nvPr/>
            </p:nvSpPr>
            <p:spPr>
              <a:xfrm>
                <a:off x="3399912" y="3232333"/>
                <a:ext cx="1226478" cy="1226478"/>
              </a:xfrm>
              <a:prstGeom prst="ellipse">
                <a:avLst/>
              </a:prstGeom>
              <a:solidFill>
                <a:sysClr val="window" lastClr="FFFFFF"/>
              </a:solidFill>
              <a:ln w="2540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9" name="椭圆 38"/>
              <p:cNvSpPr/>
              <p:nvPr/>
            </p:nvSpPr>
            <p:spPr>
              <a:xfrm>
                <a:off x="3481678" y="3314099"/>
                <a:ext cx="1062946" cy="1062947"/>
              </a:xfrm>
              <a:prstGeom prst="ellipse">
                <a:avLst/>
              </a:prstGeom>
              <a:solidFill>
                <a:srgbClr val="1C50A2"/>
              </a:solidFill>
              <a:ln w="5715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0" name="TextBox 75"/>
              <p:cNvSpPr txBox="1"/>
              <p:nvPr/>
            </p:nvSpPr>
            <p:spPr>
              <a:xfrm flipH="1">
                <a:off x="3579972" y="3583962"/>
                <a:ext cx="866360" cy="51500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algn="ctr" defTabSz="964565"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rPr>
                  <a:t>03</a:t>
                </a:r>
                <a:endParaRPr kumimoji="0" lang="zh-CN" altLang="en-US"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endParaRPr>
              </a:p>
            </p:txBody>
          </p:sp>
        </p:grpSp>
        <p:grpSp>
          <p:nvGrpSpPr>
            <p:cNvPr id="22" name="组合 21"/>
            <p:cNvGrpSpPr/>
            <p:nvPr/>
          </p:nvGrpSpPr>
          <p:grpSpPr>
            <a:xfrm>
              <a:off x="7408885" y="1901371"/>
              <a:ext cx="1226478" cy="1226476"/>
              <a:chOff x="7408885" y="1901371"/>
              <a:chExt cx="1226478" cy="1226476"/>
            </a:xfrm>
            <a:effectLst>
              <a:outerShdw blurRad="317500" dist="63500" dir="2700000" algn="tl" rotWithShape="0">
                <a:prstClr val="black">
                  <a:alpha val="40000"/>
                </a:prstClr>
              </a:outerShdw>
            </a:effectLst>
          </p:grpSpPr>
          <p:sp>
            <p:nvSpPr>
              <p:cNvPr id="35" name="椭圆 34"/>
              <p:cNvSpPr/>
              <p:nvPr/>
            </p:nvSpPr>
            <p:spPr>
              <a:xfrm>
                <a:off x="7408885" y="1901371"/>
                <a:ext cx="1226478" cy="1226476"/>
              </a:xfrm>
              <a:prstGeom prst="ellipse">
                <a:avLst/>
              </a:prstGeom>
              <a:solidFill>
                <a:sysClr val="window" lastClr="FFFFFF"/>
              </a:solidFill>
              <a:ln w="2540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6" name="椭圆 35"/>
              <p:cNvSpPr/>
              <p:nvPr/>
            </p:nvSpPr>
            <p:spPr>
              <a:xfrm>
                <a:off x="7490650" y="1983136"/>
                <a:ext cx="1062948" cy="1062946"/>
              </a:xfrm>
              <a:prstGeom prst="ellipse">
                <a:avLst/>
              </a:prstGeom>
              <a:solidFill>
                <a:srgbClr val="1C50A2"/>
              </a:solidFill>
              <a:ln w="5715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7" name="TextBox 72"/>
              <p:cNvSpPr txBox="1"/>
              <p:nvPr/>
            </p:nvSpPr>
            <p:spPr>
              <a:xfrm flipH="1">
                <a:off x="7588945" y="2253385"/>
                <a:ext cx="866360" cy="51500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algn="ctr" defTabSz="964565"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rPr>
                  <a:t>02</a:t>
                </a:r>
                <a:endParaRPr kumimoji="0" lang="zh-CN" altLang="en-US"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endParaRPr>
              </a:p>
            </p:txBody>
          </p:sp>
        </p:grpSp>
        <p:grpSp>
          <p:nvGrpSpPr>
            <p:cNvPr id="23" name="组合 22"/>
            <p:cNvGrpSpPr/>
            <p:nvPr/>
          </p:nvGrpSpPr>
          <p:grpSpPr>
            <a:xfrm>
              <a:off x="7565611" y="4879168"/>
              <a:ext cx="1226478" cy="1226478"/>
              <a:chOff x="7565611" y="4879168"/>
              <a:chExt cx="1226478" cy="1226478"/>
            </a:xfrm>
            <a:effectLst>
              <a:outerShdw blurRad="317500" dist="63500" dir="2700000" algn="tl" rotWithShape="0">
                <a:prstClr val="black">
                  <a:alpha val="40000"/>
                </a:prstClr>
              </a:outerShdw>
            </a:effectLst>
          </p:grpSpPr>
          <p:sp>
            <p:nvSpPr>
              <p:cNvPr id="32" name="椭圆 31"/>
              <p:cNvSpPr/>
              <p:nvPr/>
            </p:nvSpPr>
            <p:spPr>
              <a:xfrm>
                <a:off x="7565611" y="4879168"/>
                <a:ext cx="1226478" cy="1226478"/>
              </a:xfrm>
              <a:prstGeom prst="ellipse">
                <a:avLst/>
              </a:prstGeom>
              <a:solidFill>
                <a:sysClr val="window" lastClr="FFFFFF"/>
              </a:solidFill>
              <a:ln w="2540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3" name="椭圆 32"/>
              <p:cNvSpPr/>
              <p:nvPr/>
            </p:nvSpPr>
            <p:spPr>
              <a:xfrm>
                <a:off x="7647376" y="4960933"/>
                <a:ext cx="1062948" cy="1062948"/>
              </a:xfrm>
              <a:prstGeom prst="ellipse">
                <a:avLst/>
              </a:prstGeom>
              <a:solidFill>
                <a:srgbClr val="1C50A2"/>
              </a:solidFill>
              <a:ln w="5715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4" name="TextBox 69"/>
              <p:cNvSpPr txBox="1"/>
              <p:nvPr/>
            </p:nvSpPr>
            <p:spPr>
              <a:xfrm flipH="1">
                <a:off x="7745671" y="5231182"/>
                <a:ext cx="866360" cy="51500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algn="ctr" defTabSz="964565"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rPr>
                  <a:t>06</a:t>
                </a:r>
                <a:endParaRPr kumimoji="0" lang="zh-CN" altLang="en-US"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endParaRPr>
              </a:p>
            </p:txBody>
          </p:sp>
        </p:grpSp>
        <p:grpSp>
          <p:nvGrpSpPr>
            <p:cNvPr id="24" name="组合 23"/>
            <p:cNvGrpSpPr/>
            <p:nvPr/>
          </p:nvGrpSpPr>
          <p:grpSpPr>
            <a:xfrm>
              <a:off x="6527862" y="3886570"/>
              <a:ext cx="724297" cy="724297"/>
              <a:chOff x="6527862" y="3886570"/>
              <a:chExt cx="724297" cy="724297"/>
            </a:xfrm>
            <a:effectLst>
              <a:outerShdw blurRad="317500" dist="63500" dir="2700000" algn="tl" rotWithShape="0">
                <a:prstClr val="black">
                  <a:alpha val="40000"/>
                </a:prstClr>
              </a:outerShdw>
            </a:effectLst>
          </p:grpSpPr>
          <p:sp>
            <p:nvSpPr>
              <p:cNvPr id="29" name="椭圆 28"/>
              <p:cNvSpPr/>
              <p:nvPr/>
            </p:nvSpPr>
            <p:spPr>
              <a:xfrm>
                <a:off x="6527862" y="3886570"/>
                <a:ext cx="724297" cy="724297"/>
              </a:xfrm>
              <a:prstGeom prst="ellipse">
                <a:avLst/>
              </a:prstGeom>
              <a:solidFill>
                <a:sysClr val="window" lastClr="FFFFFF"/>
              </a:solidFill>
              <a:ln w="2540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0" name="椭圆 29"/>
              <p:cNvSpPr/>
              <p:nvPr/>
            </p:nvSpPr>
            <p:spPr>
              <a:xfrm>
                <a:off x="6576148" y="3934856"/>
                <a:ext cx="627724" cy="627724"/>
              </a:xfrm>
              <a:prstGeom prst="ellipse">
                <a:avLst/>
              </a:prstGeom>
              <a:solidFill>
                <a:srgbClr val="1C50A2"/>
              </a:solidFill>
              <a:ln w="5715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1" name="TextBox 66"/>
              <p:cNvSpPr txBox="1"/>
              <p:nvPr/>
            </p:nvSpPr>
            <p:spPr>
              <a:xfrm flipH="1">
                <a:off x="6562707" y="4021482"/>
                <a:ext cx="639919" cy="515009"/>
              </a:xfrm>
              <a:prstGeom prst="rect">
                <a:avLst/>
              </a:prstGeom>
              <a:noFill/>
              <a:ln>
                <a:noFill/>
              </a:ln>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algn="ctr" defTabSz="964565"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rPr>
                  <a:t>04</a:t>
                </a:r>
                <a:endParaRPr kumimoji="0" lang="zh-CN" altLang="en-US"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endParaRPr>
              </a:p>
            </p:txBody>
          </p:sp>
        </p:grpSp>
        <p:grpSp>
          <p:nvGrpSpPr>
            <p:cNvPr id="25" name="组合 24"/>
            <p:cNvGrpSpPr/>
            <p:nvPr/>
          </p:nvGrpSpPr>
          <p:grpSpPr>
            <a:xfrm>
              <a:off x="4543616" y="4867604"/>
              <a:ext cx="725306" cy="724297"/>
              <a:chOff x="4543616" y="4867604"/>
              <a:chExt cx="725306" cy="724297"/>
            </a:xfrm>
            <a:effectLst>
              <a:outerShdw blurRad="317500" dist="63500" dir="2700000" algn="tl" rotWithShape="0">
                <a:prstClr val="black">
                  <a:alpha val="40000"/>
                </a:prstClr>
              </a:outerShdw>
            </a:effectLst>
          </p:grpSpPr>
          <p:sp>
            <p:nvSpPr>
              <p:cNvPr id="26" name="椭圆 25"/>
              <p:cNvSpPr/>
              <p:nvPr/>
            </p:nvSpPr>
            <p:spPr>
              <a:xfrm>
                <a:off x="4544625" y="4867604"/>
                <a:ext cx="724297" cy="724297"/>
              </a:xfrm>
              <a:prstGeom prst="ellipse">
                <a:avLst/>
              </a:prstGeom>
              <a:solidFill>
                <a:sysClr val="window" lastClr="FFFFFF"/>
              </a:solidFill>
              <a:ln w="2540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7" name="椭圆 26"/>
              <p:cNvSpPr/>
              <p:nvPr/>
            </p:nvSpPr>
            <p:spPr>
              <a:xfrm>
                <a:off x="4592911" y="4915890"/>
                <a:ext cx="627724" cy="627724"/>
              </a:xfrm>
              <a:prstGeom prst="ellipse">
                <a:avLst/>
              </a:prstGeom>
              <a:solidFill>
                <a:srgbClr val="1C50A2"/>
              </a:solidFill>
              <a:ln w="5715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 name="TextBox 63"/>
              <p:cNvSpPr txBox="1"/>
              <p:nvPr/>
            </p:nvSpPr>
            <p:spPr>
              <a:xfrm flipH="1">
                <a:off x="4543616" y="4976717"/>
                <a:ext cx="639919" cy="51500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algn="ctr" defTabSz="964565"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rPr>
                  <a:t>05</a:t>
                </a:r>
                <a:endParaRPr kumimoji="0" lang="zh-CN" altLang="en-US"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endParaRPr>
              </a:p>
            </p:txBody>
          </p:sp>
        </p:grpSp>
      </p:grpSp>
      <p:sp>
        <p:nvSpPr>
          <p:cNvPr id="45" name="文本框 1"/>
          <p:cNvSpPr txBox="1"/>
          <p:nvPr/>
        </p:nvSpPr>
        <p:spPr>
          <a:xfrm>
            <a:off x="1571388" y="2650116"/>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išļîďè"/>
          <p:cNvSpPr txBox="1"/>
          <p:nvPr/>
        </p:nvSpPr>
        <p:spPr bwMode="auto">
          <a:xfrm>
            <a:off x="1555505" y="2305292"/>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7" name="文本框 1"/>
          <p:cNvSpPr txBox="1"/>
          <p:nvPr/>
        </p:nvSpPr>
        <p:spPr>
          <a:xfrm>
            <a:off x="1130912" y="4018339"/>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išļîďè"/>
          <p:cNvSpPr txBox="1"/>
          <p:nvPr/>
        </p:nvSpPr>
        <p:spPr bwMode="auto">
          <a:xfrm>
            <a:off x="1115029" y="3673515"/>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9" name="文本框 1"/>
          <p:cNvSpPr txBox="1"/>
          <p:nvPr/>
        </p:nvSpPr>
        <p:spPr>
          <a:xfrm>
            <a:off x="2501583" y="5407883"/>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išļîďè"/>
          <p:cNvSpPr txBox="1"/>
          <p:nvPr/>
        </p:nvSpPr>
        <p:spPr bwMode="auto">
          <a:xfrm>
            <a:off x="2485700" y="5063059"/>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51" name="文本框 1"/>
          <p:cNvSpPr txBox="1"/>
          <p:nvPr/>
        </p:nvSpPr>
        <p:spPr>
          <a:xfrm>
            <a:off x="7693568" y="5571354"/>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išļîďè"/>
          <p:cNvSpPr txBox="1"/>
          <p:nvPr/>
        </p:nvSpPr>
        <p:spPr bwMode="auto">
          <a:xfrm>
            <a:off x="7677685" y="5226530"/>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53" name="文本框 1"/>
          <p:cNvSpPr txBox="1"/>
          <p:nvPr/>
        </p:nvSpPr>
        <p:spPr>
          <a:xfrm>
            <a:off x="7436613" y="3818157"/>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išļîďè"/>
          <p:cNvSpPr txBox="1"/>
          <p:nvPr/>
        </p:nvSpPr>
        <p:spPr bwMode="auto">
          <a:xfrm>
            <a:off x="7420730" y="3473333"/>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55" name="文本框 1"/>
          <p:cNvSpPr txBox="1"/>
          <p:nvPr/>
        </p:nvSpPr>
        <p:spPr>
          <a:xfrm>
            <a:off x="8173213" y="2395925"/>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išļîďè"/>
          <p:cNvSpPr txBox="1"/>
          <p:nvPr/>
        </p:nvSpPr>
        <p:spPr bwMode="auto">
          <a:xfrm>
            <a:off x="8157330" y="2051101"/>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Tree>
    <p:extLst>
      <p:ext uri="{BB962C8B-B14F-4D97-AF65-F5344CB8AC3E}">
        <p14:creationId xmlns:p14="http://schemas.microsoft.com/office/powerpoint/2010/main" val="8932567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研究方法与思路</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4" name="组合 13"/>
          <p:cNvGrpSpPr/>
          <p:nvPr/>
        </p:nvGrpSpPr>
        <p:grpSpPr>
          <a:xfrm>
            <a:off x="1023416" y="3064977"/>
            <a:ext cx="9584263" cy="1666082"/>
            <a:chOff x="2048166" y="2725345"/>
            <a:chExt cx="8095667" cy="1407311"/>
          </a:xfrm>
          <a:solidFill>
            <a:srgbClr val="1C50A2"/>
          </a:solidFill>
        </p:grpSpPr>
        <p:grpSp>
          <p:nvGrpSpPr>
            <p:cNvPr id="15" name="Group 3"/>
            <p:cNvGrpSpPr/>
            <p:nvPr/>
          </p:nvGrpSpPr>
          <p:grpSpPr>
            <a:xfrm>
              <a:off x="2048166" y="3194395"/>
              <a:ext cx="1299606" cy="343433"/>
              <a:chOff x="1424694" y="3437117"/>
              <a:chExt cx="1499779" cy="396331"/>
            </a:xfrm>
            <a:grpFill/>
          </p:grpSpPr>
          <p:sp>
            <p:nvSpPr>
              <p:cNvPr id="63" name="Round Same Side Corner Rectangle 4"/>
              <p:cNvSpPr/>
              <p:nvPr/>
            </p:nvSpPr>
            <p:spPr>
              <a:xfrm rot="16200000">
                <a:off x="2049734" y="2958708"/>
                <a:ext cx="249700" cy="1499779"/>
              </a:xfrm>
              <a:prstGeom prst="round2SameRect">
                <a:avLst>
                  <a:gd name="adj1" fmla="val 50000"/>
                  <a:gd name="adj2" fmla="val 0"/>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64" name="Oval 13"/>
              <p:cNvSpPr/>
              <p:nvPr/>
            </p:nvSpPr>
            <p:spPr>
              <a:xfrm>
                <a:off x="2014338" y="3437117"/>
                <a:ext cx="320492" cy="320492"/>
              </a:xfrm>
              <a:prstGeom prst="ellipse">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16" name="Group 10"/>
            <p:cNvGrpSpPr/>
            <p:nvPr/>
          </p:nvGrpSpPr>
          <p:grpSpPr>
            <a:xfrm>
              <a:off x="3407378" y="3321463"/>
              <a:ext cx="1299606" cy="333899"/>
              <a:chOff x="2993261" y="3583747"/>
              <a:chExt cx="1499779" cy="385328"/>
            </a:xfrm>
            <a:grpFill/>
          </p:grpSpPr>
          <p:sp>
            <p:nvSpPr>
              <p:cNvPr id="61" name="Round Same Side Corner Rectangle 6"/>
              <p:cNvSpPr/>
              <p:nvPr/>
            </p:nvSpPr>
            <p:spPr>
              <a:xfrm rot="5400000" flipH="1">
                <a:off x="3618301" y="2958707"/>
                <a:ext cx="249700" cy="1499779"/>
              </a:xfrm>
              <a:prstGeom prst="round2SameRect">
                <a:avLst>
                  <a:gd name="adj1" fmla="val 0"/>
                  <a:gd name="adj2" fmla="val 0"/>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62" name="Oval 14"/>
              <p:cNvSpPr/>
              <p:nvPr/>
            </p:nvSpPr>
            <p:spPr>
              <a:xfrm>
                <a:off x="3582905" y="3648583"/>
                <a:ext cx="320492" cy="320492"/>
              </a:xfrm>
              <a:prstGeom prst="ellipse">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17" name="Group 11"/>
            <p:cNvGrpSpPr/>
            <p:nvPr/>
          </p:nvGrpSpPr>
          <p:grpSpPr>
            <a:xfrm>
              <a:off x="4766590" y="3194404"/>
              <a:ext cx="1299606" cy="343433"/>
              <a:chOff x="4561827" y="3437117"/>
              <a:chExt cx="1499779" cy="396330"/>
            </a:xfrm>
            <a:grpFill/>
          </p:grpSpPr>
          <p:sp>
            <p:nvSpPr>
              <p:cNvPr id="59" name="Round Same Side Corner Rectangle 7"/>
              <p:cNvSpPr/>
              <p:nvPr/>
            </p:nvSpPr>
            <p:spPr>
              <a:xfrm rot="5400000" flipH="1">
                <a:off x="5186867" y="2958707"/>
                <a:ext cx="249700" cy="1499779"/>
              </a:xfrm>
              <a:prstGeom prst="round2SameRect">
                <a:avLst>
                  <a:gd name="adj1" fmla="val 0"/>
                  <a:gd name="adj2" fmla="val 0"/>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60" name="Oval 15"/>
              <p:cNvSpPr/>
              <p:nvPr/>
            </p:nvSpPr>
            <p:spPr>
              <a:xfrm>
                <a:off x="5220257" y="3437117"/>
                <a:ext cx="320492" cy="320492"/>
              </a:xfrm>
              <a:prstGeom prst="ellipse">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18" name="Group 12"/>
            <p:cNvGrpSpPr/>
            <p:nvPr/>
          </p:nvGrpSpPr>
          <p:grpSpPr>
            <a:xfrm>
              <a:off x="6125803" y="3321463"/>
              <a:ext cx="1299606" cy="333899"/>
              <a:chOff x="6130393" y="3583747"/>
              <a:chExt cx="1499779" cy="385328"/>
            </a:xfrm>
            <a:grpFill/>
          </p:grpSpPr>
          <p:sp>
            <p:nvSpPr>
              <p:cNvPr id="57" name="Round Same Side Corner Rectangle 8"/>
              <p:cNvSpPr/>
              <p:nvPr/>
            </p:nvSpPr>
            <p:spPr>
              <a:xfrm rot="5400000" flipH="1">
                <a:off x="6755433" y="2958707"/>
                <a:ext cx="249700" cy="1499779"/>
              </a:xfrm>
              <a:prstGeom prst="round2SameRect">
                <a:avLst>
                  <a:gd name="adj1" fmla="val 0"/>
                  <a:gd name="adj2" fmla="val 0"/>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58" name="Oval 16"/>
              <p:cNvSpPr/>
              <p:nvPr/>
            </p:nvSpPr>
            <p:spPr>
              <a:xfrm>
                <a:off x="6720037" y="3648583"/>
                <a:ext cx="320492" cy="320492"/>
              </a:xfrm>
              <a:prstGeom prst="ellipse">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19" name="Group 35"/>
            <p:cNvGrpSpPr/>
            <p:nvPr/>
          </p:nvGrpSpPr>
          <p:grpSpPr>
            <a:xfrm>
              <a:off x="8844227" y="3321464"/>
              <a:ext cx="1299606" cy="333898"/>
              <a:chOff x="9267526" y="3583748"/>
              <a:chExt cx="1499779" cy="385327"/>
            </a:xfrm>
            <a:grpFill/>
          </p:grpSpPr>
          <p:sp>
            <p:nvSpPr>
              <p:cNvPr id="55" name="Round Same Side Corner Rectangle 5"/>
              <p:cNvSpPr/>
              <p:nvPr/>
            </p:nvSpPr>
            <p:spPr>
              <a:xfrm rot="5400000" flipH="1">
                <a:off x="9892566" y="2958708"/>
                <a:ext cx="249700" cy="1499779"/>
              </a:xfrm>
              <a:prstGeom prst="round2SameRect">
                <a:avLst>
                  <a:gd name="adj1" fmla="val 50000"/>
                  <a:gd name="adj2" fmla="val 0"/>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56" name="Oval 17"/>
              <p:cNvSpPr/>
              <p:nvPr/>
            </p:nvSpPr>
            <p:spPr>
              <a:xfrm>
                <a:off x="9857169" y="3648583"/>
                <a:ext cx="320492" cy="320492"/>
              </a:xfrm>
              <a:prstGeom prst="ellipse">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20" name="Group 19"/>
            <p:cNvGrpSpPr/>
            <p:nvPr/>
          </p:nvGrpSpPr>
          <p:grpSpPr>
            <a:xfrm>
              <a:off x="7485016" y="3194395"/>
              <a:ext cx="1299606" cy="343433"/>
              <a:chOff x="7698960" y="3437117"/>
              <a:chExt cx="1499779" cy="396331"/>
            </a:xfrm>
            <a:grpFill/>
          </p:grpSpPr>
          <p:sp>
            <p:nvSpPr>
              <p:cNvPr id="53" name="Round Same Side Corner Rectangle 9"/>
              <p:cNvSpPr/>
              <p:nvPr/>
            </p:nvSpPr>
            <p:spPr>
              <a:xfrm rot="5400000" flipH="1">
                <a:off x="8324000" y="2958708"/>
                <a:ext cx="249700" cy="1499779"/>
              </a:xfrm>
              <a:prstGeom prst="round2SameRect">
                <a:avLst>
                  <a:gd name="adj1" fmla="val 0"/>
                  <a:gd name="adj2" fmla="val 0"/>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54" name="Oval 18"/>
              <p:cNvSpPr/>
              <p:nvPr/>
            </p:nvSpPr>
            <p:spPr>
              <a:xfrm>
                <a:off x="8357389" y="3437117"/>
                <a:ext cx="320492" cy="320492"/>
              </a:xfrm>
              <a:prstGeom prst="ellipse">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21" name="Group 20"/>
            <p:cNvGrpSpPr/>
            <p:nvPr/>
          </p:nvGrpSpPr>
          <p:grpSpPr>
            <a:xfrm>
              <a:off x="9292845" y="3729599"/>
              <a:ext cx="402369" cy="403057"/>
              <a:chOff x="9145588" y="4435475"/>
              <a:chExt cx="464344" cy="465138"/>
            </a:xfrm>
            <a:grpFill/>
          </p:grpSpPr>
          <p:sp>
            <p:nvSpPr>
              <p:cNvPr id="43"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5"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6"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7"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8"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9"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0"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1"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2"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22" name="Group 30"/>
            <p:cNvGrpSpPr/>
            <p:nvPr/>
          </p:nvGrpSpPr>
          <p:grpSpPr>
            <a:xfrm>
              <a:off x="7993238" y="2730918"/>
              <a:ext cx="402369" cy="402369"/>
              <a:chOff x="7287419" y="2577307"/>
              <a:chExt cx="464344" cy="464344"/>
            </a:xfrm>
            <a:grpFill/>
          </p:grpSpPr>
          <p:sp>
            <p:nvSpPr>
              <p:cNvPr id="40" name="AutoShape 56"/>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1" name="AutoShape 57"/>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2" name="AutoShape 58"/>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23" name="AutoShape 59"/>
            <p:cNvSpPr/>
            <p:nvPr/>
          </p:nvSpPr>
          <p:spPr bwMode="auto">
            <a:xfrm>
              <a:off x="3792983" y="3721430"/>
              <a:ext cx="403057" cy="402369"/>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nvGrpSpPr>
            <p:cNvPr id="24" name="Group 38"/>
            <p:cNvGrpSpPr/>
            <p:nvPr/>
          </p:nvGrpSpPr>
          <p:grpSpPr>
            <a:xfrm>
              <a:off x="5274459" y="2725345"/>
              <a:ext cx="403056" cy="339090"/>
              <a:chOff x="5368132" y="2625725"/>
              <a:chExt cx="465138" cy="391319"/>
            </a:xfrm>
            <a:grpFill/>
          </p:grpSpPr>
          <p:sp>
            <p:nvSpPr>
              <p:cNvPr id="37"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8"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9"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25" name="Group 42"/>
            <p:cNvGrpSpPr/>
            <p:nvPr/>
          </p:nvGrpSpPr>
          <p:grpSpPr>
            <a:xfrm>
              <a:off x="2496784" y="2730579"/>
              <a:ext cx="402369" cy="314330"/>
              <a:chOff x="2581275" y="1710532"/>
              <a:chExt cx="464344" cy="362744"/>
            </a:xfrm>
            <a:grpFill/>
          </p:grpSpPr>
          <p:sp>
            <p:nvSpPr>
              <p:cNvPr id="30"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1"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2"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3"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4"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5"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6"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26" name="Group 52"/>
            <p:cNvGrpSpPr/>
            <p:nvPr/>
          </p:nvGrpSpPr>
          <p:grpSpPr>
            <a:xfrm>
              <a:off x="6637964" y="3721430"/>
              <a:ext cx="276500" cy="403057"/>
              <a:chOff x="5441157" y="4440238"/>
              <a:chExt cx="319088" cy="465138"/>
            </a:xfrm>
            <a:grpFill/>
          </p:grpSpPr>
          <p:sp>
            <p:nvSpPr>
              <p:cNvPr id="27" name="AutoShape 97"/>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 name="AutoShape 98"/>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 name="AutoShape 99"/>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grpSp>
      </p:grpSp>
      <p:sp>
        <p:nvSpPr>
          <p:cNvPr id="65" name="文本框 1"/>
          <p:cNvSpPr txBox="1"/>
          <p:nvPr/>
        </p:nvSpPr>
        <p:spPr>
          <a:xfrm>
            <a:off x="1014737" y="1950670"/>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išļîďè"/>
          <p:cNvSpPr txBox="1"/>
          <p:nvPr/>
        </p:nvSpPr>
        <p:spPr bwMode="auto">
          <a:xfrm>
            <a:off x="998854" y="1605846"/>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67" name="文本框 1"/>
          <p:cNvSpPr txBox="1"/>
          <p:nvPr/>
        </p:nvSpPr>
        <p:spPr>
          <a:xfrm>
            <a:off x="4393459" y="1950670"/>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išļîďè"/>
          <p:cNvSpPr txBox="1"/>
          <p:nvPr/>
        </p:nvSpPr>
        <p:spPr bwMode="auto">
          <a:xfrm>
            <a:off x="4377576" y="1605846"/>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69" name="文本框 1"/>
          <p:cNvSpPr txBox="1"/>
          <p:nvPr/>
        </p:nvSpPr>
        <p:spPr>
          <a:xfrm>
            <a:off x="7935705" y="1950670"/>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išļîďè"/>
          <p:cNvSpPr txBox="1"/>
          <p:nvPr/>
        </p:nvSpPr>
        <p:spPr bwMode="auto">
          <a:xfrm>
            <a:off x="7919822" y="1605846"/>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1" name="文本框 1"/>
          <p:cNvSpPr txBox="1"/>
          <p:nvPr/>
        </p:nvSpPr>
        <p:spPr>
          <a:xfrm>
            <a:off x="2102583" y="5155418"/>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išļîďè"/>
          <p:cNvSpPr txBox="1"/>
          <p:nvPr/>
        </p:nvSpPr>
        <p:spPr bwMode="auto">
          <a:xfrm>
            <a:off x="2086700" y="4810594"/>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3" name="文本框 1"/>
          <p:cNvSpPr txBox="1"/>
          <p:nvPr/>
        </p:nvSpPr>
        <p:spPr>
          <a:xfrm>
            <a:off x="5481305" y="5155418"/>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išļîďè"/>
          <p:cNvSpPr txBox="1"/>
          <p:nvPr/>
        </p:nvSpPr>
        <p:spPr bwMode="auto">
          <a:xfrm>
            <a:off x="5465422" y="4810594"/>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5" name="文本框 1"/>
          <p:cNvSpPr txBox="1"/>
          <p:nvPr/>
        </p:nvSpPr>
        <p:spPr>
          <a:xfrm>
            <a:off x="9023551" y="5155418"/>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išļîďè"/>
          <p:cNvSpPr txBox="1"/>
          <p:nvPr/>
        </p:nvSpPr>
        <p:spPr bwMode="auto">
          <a:xfrm>
            <a:off x="9007668" y="4810594"/>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Tree>
    <p:extLst>
      <p:ext uri="{BB962C8B-B14F-4D97-AF65-F5344CB8AC3E}">
        <p14:creationId xmlns:p14="http://schemas.microsoft.com/office/powerpoint/2010/main" val="3315143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18" y="1992284"/>
            <a:ext cx="12192518" cy="2375427"/>
            <a:chOff x="-135" y="2292"/>
            <a:chExt cx="14536" cy="2832"/>
          </a:xfrm>
        </p:grpSpPr>
        <p:sp>
          <p:nvSpPr>
            <p:cNvPr id="3" name="梯形 2"/>
            <p:cNvSpPr/>
            <p:nvPr/>
          </p:nvSpPr>
          <p:spPr>
            <a:xfrm rot="16200000">
              <a:off x="8795" y="-543"/>
              <a:ext cx="2707" cy="8504"/>
            </a:xfrm>
            <a:prstGeom prst="trapezoid">
              <a:avLst>
                <a:gd name="adj" fmla="val 16935"/>
              </a:avLst>
            </a:prstGeom>
            <a:solidFill>
              <a:srgbClr val="1C50A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4" name="梯形 3"/>
            <p:cNvSpPr/>
            <p:nvPr/>
          </p:nvSpPr>
          <p:spPr>
            <a:xfrm rot="5400000">
              <a:off x="1474" y="683"/>
              <a:ext cx="2832" cy="6049"/>
            </a:xfrm>
            <a:prstGeom prst="trapezoid">
              <a:avLst>
                <a:gd name="adj" fmla="val 17865"/>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 name="文本框 2"/>
            <p:cNvSpPr txBox="1"/>
            <p:nvPr/>
          </p:nvSpPr>
          <p:spPr>
            <a:xfrm>
              <a:off x="4404" y="3019"/>
              <a:ext cx="1040" cy="1073"/>
            </a:xfrm>
            <a:prstGeom prst="rect">
              <a:avLst/>
            </a:prstGeom>
            <a:noFill/>
          </p:spPr>
          <p:txBody>
            <a:bodyPr wrap="none" lIns="68580" tIns="34290" rIns="68580" bIns="34290"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rPr>
                <a:t>Part</a:t>
              </a:r>
              <a:r>
                <a:rPr kumimoji="0" lang="en-US" altLang="zh-CN" sz="5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rPr>
                <a:t>3</a:t>
              </a:r>
              <a:endParaRPr kumimoji="0" lang="zh-CN" altLang="en-US" sz="5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endParaRPr>
            </a:p>
          </p:txBody>
        </p:sp>
        <p:sp>
          <p:nvSpPr>
            <p:cNvPr id="6" name="矩形 5"/>
            <p:cNvSpPr/>
            <p:nvPr/>
          </p:nvSpPr>
          <p:spPr>
            <a:xfrm>
              <a:off x="6552" y="3080"/>
              <a:ext cx="4018" cy="1404"/>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zh-CN" altLang="en-US" sz="3600" b="1" dirty="0">
                  <a:solidFill>
                    <a:prstClr val="white"/>
                  </a:solidFill>
                  <a:latin typeface="Arial" panose="020B0604020202020204"/>
                </a:rPr>
                <a:t>关键技术与实践</a:t>
              </a:r>
              <a:endParaRPr lang="en-US" altLang="zh-CN" sz="3600" b="1" dirty="0">
                <a:solidFill>
                  <a:prstClr val="white"/>
                </a:solidFill>
                <a:latin typeface="Arial" panose="020B0604020202020204"/>
              </a:endParaRPr>
            </a:p>
            <a:p>
              <a:pPr lvl="0" defTabSz="342900">
                <a:defRPr/>
              </a:pPr>
              <a:r>
                <a:rPr lang="zh-CN" altLang="en-US" sz="3600" b="1" dirty="0">
                  <a:solidFill>
                    <a:prstClr val="white"/>
                  </a:solidFill>
                  <a:latin typeface="Arial" panose="020B0604020202020204"/>
                </a:rPr>
                <a:t>难点</a:t>
              </a:r>
            </a:p>
          </p:txBody>
        </p:sp>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0" y="2677"/>
              <a:ext cx="2064" cy="2064"/>
            </a:xfrm>
            <a:prstGeom prst="rect">
              <a:avLst/>
            </a:prstGeom>
          </p:spPr>
        </p:pic>
        <p:grpSp>
          <p:nvGrpSpPr>
            <p:cNvPr id="8" name="组合 7"/>
            <p:cNvGrpSpPr/>
            <p:nvPr/>
          </p:nvGrpSpPr>
          <p:grpSpPr>
            <a:xfrm>
              <a:off x="10790" y="3025"/>
              <a:ext cx="1443" cy="1460"/>
              <a:chOff x="9140243" y="2604870"/>
              <a:chExt cx="1222523" cy="1235911"/>
            </a:xfrm>
          </p:grpSpPr>
          <p:sp>
            <p:nvSpPr>
              <p:cNvPr id="9" name="矩形 8"/>
              <p:cNvSpPr/>
              <p:nvPr/>
            </p:nvSpPr>
            <p:spPr>
              <a:xfrm>
                <a:off x="9140243" y="2604870"/>
                <a:ext cx="1222065" cy="310440"/>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ct val="0"/>
                  </a:spcBef>
                  <a:spcAft>
                    <a:spcPts val="0"/>
                  </a:spcAft>
                  <a:buClrTx/>
                  <a:buSzTx/>
                  <a:buFontTx/>
                  <a:buNone/>
                  <a:defRPr/>
                </a:pPr>
                <a:r>
                  <a:rPr kumimoji="1"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3-1 </a:t>
                </a:r>
                <a:r>
                  <a:rPr lang="zh-CN" altLang="en-US" dirty="0">
                    <a:solidFill>
                      <a:prstClr val="white"/>
                    </a:solidFill>
                    <a:latin typeface="Arial" panose="020B0604020202020204"/>
                    <a:ea typeface="微软雅黑" panose="020B0503020204020204" pitchFamily="34" charset="-122"/>
                    <a:sym typeface="微软雅黑" panose="020B0503020204020204" pitchFamily="34" charset="-122"/>
                  </a:rPr>
                  <a:t>关键技术</a:t>
                </a: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sym typeface="微软雅黑" panose="020B0503020204020204" pitchFamily="34" charset="-122"/>
                </a:endParaRPr>
              </a:p>
            </p:txBody>
          </p:sp>
          <p:sp>
            <p:nvSpPr>
              <p:cNvPr id="10" name="矩形 9"/>
              <p:cNvSpPr/>
              <p:nvPr/>
            </p:nvSpPr>
            <p:spPr>
              <a:xfrm>
                <a:off x="9140243" y="2917263"/>
                <a:ext cx="1222065" cy="310440"/>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3-2 </a:t>
                </a:r>
                <a:r>
                  <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实践难点</a:t>
                </a:r>
              </a:p>
            </p:txBody>
          </p:sp>
          <p:sp>
            <p:nvSpPr>
              <p:cNvPr id="11" name="矩形 10"/>
              <p:cNvSpPr/>
              <p:nvPr/>
            </p:nvSpPr>
            <p:spPr>
              <a:xfrm>
                <a:off x="9140243" y="3214491"/>
                <a:ext cx="1222294" cy="310405"/>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3-3 </a:t>
                </a:r>
                <a:r>
                  <a:rPr kumimoji="1"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市场调研</a:t>
                </a: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14" name="矩形 13"/>
              <p:cNvSpPr/>
              <p:nvPr/>
            </p:nvSpPr>
            <p:spPr>
              <a:xfrm>
                <a:off x="9140243" y="3530296"/>
                <a:ext cx="1222523" cy="310485"/>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3-4 </a:t>
                </a:r>
                <a:r>
                  <a:rPr kumimoji="1"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案例分析</a:t>
                </a: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grpSp>
      </p:grpSp>
    </p:spTree>
    <p:extLst>
      <p:ext uri="{BB962C8B-B14F-4D97-AF65-F5344CB8AC3E}">
        <p14:creationId xmlns:p14="http://schemas.microsoft.com/office/powerpoint/2010/main" val="33493473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7" y="206003"/>
            <a:ext cx="2798379"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关键技术与实践难点</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3" name="组合 12"/>
          <p:cNvGrpSpPr/>
          <p:nvPr/>
        </p:nvGrpSpPr>
        <p:grpSpPr>
          <a:xfrm>
            <a:off x="5176801" y="4923453"/>
            <a:ext cx="1604765" cy="1183206"/>
            <a:chOff x="5220029" y="4672837"/>
            <a:chExt cx="1751943" cy="1291721"/>
          </a:xfrm>
          <a:effectLst>
            <a:outerShdw blurRad="381000" dist="127000" dir="2700000" algn="tl" rotWithShape="0">
              <a:prstClr val="black">
                <a:alpha val="40000"/>
              </a:prstClr>
            </a:outerShdw>
          </a:effectLst>
        </p:grpSpPr>
        <p:sp>
          <p:nvSpPr>
            <p:cNvPr id="31" name="Freeform 6"/>
            <p:cNvSpPr/>
            <p:nvPr/>
          </p:nvSpPr>
          <p:spPr bwMode="auto">
            <a:xfrm>
              <a:off x="6096000" y="5047978"/>
              <a:ext cx="875972" cy="916580"/>
            </a:xfrm>
            <a:custGeom>
              <a:avLst/>
              <a:gdLst>
                <a:gd name="T0" fmla="*/ 453 w 453"/>
                <a:gd name="T1" fmla="*/ 0 h 474"/>
                <a:gd name="T2" fmla="*/ 0 w 453"/>
                <a:gd name="T3" fmla="*/ 197 h 474"/>
                <a:gd name="T4" fmla="*/ 0 w 453"/>
                <a:gd name="T5" fmla="*/ 474 h 474"/>
                <a:gd name="T6" fmla="*/ 453 w 453"/>
                <a:gd name="T7" fmla="*/ 277 h 474"/>
                <a:gd name="T8" fmla="*/ 453 w 453"/>
                <a:gd name="T9" fmla="*/ 0 h 474"/>
              </a:gdLst>
              <a:ahLst/>
              <a:cxnLst>
                <a:cxn ang="0">
                  <a:pos x="T0" y="T1"/>
                </a:cxn>
                <a:cxn ang="0">
                  <a:pos x="T2" y="T3"/>
                </a:cxn>
                <a:cxn ang="0">
                  <a:pos x="T4" y="T5"/>
                </a:cxn>
                <a:cxn ang="0">
                  <a:pos x="T6" y="T7"/>
                </a:cxn>
                <a:cxn ang="0">
                  <a:pos x="T8" y="T9"/>
                </a:cxn>
              </a:cxnLst>
              <a:rect l="0" t="0" r="r" b="b"/>
              <a:pathLst>
                <a:path w="453" h="474">
                  <a:moveTo>
                    <a:pt x="453" y="0"/>
                  </a:moveTo>
                  <a:lnTo>
                    <a:pt x="0" y="197"/>
                  </a:lnTo>
                  <a:lnTo>
                    <a:pt x="0" y="474"/>
                  </a:lnTo>
                  <a:lnTo>
                    <a:pt x="453" y="277"/>
                  </a:lnTo>
                  <a:lnTo>
                    <a:pt x="453"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2" name="Freeform 7"/>
            <p:cNvSpPr/>
            <p:nvPr/>
          </p:nvSpPr>
          <p:spPr bwMode="auto">
            <a:xfrm>
              <a:off x="5220029" y="5047978"/>
              <a:ext cx="875972" cy="916580"/>
            </a:xfrm>
            <a:custGeom>
              <a:avLst/>
              <a:gdLst>
                <a:gd name="T0" fmla="*/ 0 w 453"/>
                <a:gd name="T1" fmla="*/ 0 h 474"/>
                <a:gd name="T2" fmla="*/ 453 w 453"/>
                <a:gd name="T3" fmla="*/ 197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7"/>
                  </a:lnTo>
                  <a:lnTo>
                    <a:pt x="453" y="474"/>
                  </a:lnTo>
                  <a:lnTo>
                    <a:pt x="0" y="277"/>
                  </a:lnTo>
                  <a:lnTo>
                    <a:pt x="0"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3" name="Freeform 8"/>
            <p:cNvSpPr/>
            <p:nvPr/>
          </p:nvSpPr>
          <p:spPr bwMode="auto">
            <a:xfrm>
              <a:off x="5220029" y="5047978"/>
              <a:ext cx="875972" cy="916580"/>
            </a:xfrm>
            <a:custGeom>
              <a:avLst/>
              <a:gdLst>
                <a:gd name="T0" fmla="*/ 0 w 453"/>
                <a:gd name="T1" fmla="*/ 0 h 474"/>
                <a:gd name="T2" fmla="*/ 453 w 453"/>
                <a:gd name="T3" fmla="*/ 197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7"/>
                  </a:lnTo>
                  <a:lnTo>
                    <a:pt x="453" y="474"/>
                  </a:lnTo>
                  <a:lnTo>
                    <a:pt x="0" y="2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4" name="Freeform 9"/>
            <p:cNvSpPr/>
            <p:nvPr/>
          </p:nvSpPr>
          <p:spPr bwMode="auto">
            <a:xfrm>
              <a:off x="5220029" y="4672837"/>
              <a:ext cx="1751943" cy="756081"/>
            </a:xfrm>
            <a:custGeom>
              <a:avLst/>
              <a:gdLst>
                <a:gd name="T0" fmla="*/ 453 w 906"/>
                <a:gd name="T1" fmla="*/ 0 h 391"/>
                <a:gd name="T2" fmla="*/ 0 w 906"/>
                <a:gd name="T3" fmla="*/ 194 h 391"/>
                <a:gd name="T4" fmla="*/ 453 w 906"/>
                <a:gd name="T5" fmla="*/ 391 h 391"/>
                <a:gd name="T6" fmla="*/ 906 w 906"/>
                <a:gd name="T7" fmla="*/ 194 h 391"/>
                <a:gd name="T8" fmla="*/ 453 w 906"/>
                <a:gd name="T9" fmla="*/ 0 h 391"/>
              </a:gdLst>
              <a:ahLst/>
              <a:cxnLst>
                <a:cxn ang="0">
                  <a:pos x="T0" y="T1"/>
                </a:cxn>
                <a:cxn ang="0">
                  <a:pos x="T2" y="T3"/>
                </a:cxn>
                <a:cxn ang="0">
                  <a:pos x="T4" y="T5"/>
                </a:cxn>
                <a:cxn ang="0">
                  <a:pos x="T6" y="T7"/>
                </a:cxn>
                <a:cxn ang="0">
                  <a:pos x="T8" y="T9"/>
                </a:cxn>
              </a:cxnLst>
              <a:rect l="0" t="0" r="r" b="b"/>
              <a:pathLst>
                <a:path w="906" h="391">
                  <a:moveTo>
                    <a:pt x="453" y="0"/>
                  </a:moveTo>
                  <a:lnTo>
                    <a:pt x="0" y="194"/>
                  </a:lnTo>
                  <a:lnTo>
                    <a:pt x="453" y="391"/>
                  </a:lnTo>
                  <a:lnTo>
                    <a:pt x="906" y="194"/>
                  </a:lnTo>
                  <a:lnTo>
                    <a:pt x="453" y="0"/>
                  </a:lnTo>
                  <a:close/>
                </a:path>
              </a:pathLst>
            </a:custGeom>
            <a:solidFill>
              <a:sysClr val="window" lastClr="FFFFFF">
                <a:lumMod val="95000"/>
              </a:sysClr>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5" name="Freeform 41"/>
            <p:cNvSpPr>
              <a:spLocks noEditPoints="1"/>
            </p:cNvSpPr>
            <p:nvPr/>
          </p:nvSpPr>
          <p:spPr bwMode="auto">
            <a:xfrm>
              <a:off x="5440472" y="5281957"/>
              <a:ext cx="353869" cy="444754"/>
            </a:xfrm>
            <a:custGeom>
              <a:avLst/>
              <a:gdLst>
                <a:gd name="T0" fmla="*/ 25 w 77"/>
                <a:gd name="T1" fmla="*/ 80 h 97"/>
                <a:gd name="T2" fmla="*/ 9 w 77"/>
                <a:gd name="T3" fmla="*/ 46 h 97"/>
                <a:gd name="T4" fmla="*/ 25 w 77"/>
                <a:gd name="T5" fmla="*/ 26 h 97"/>
                <a:gd name="T6" fmla="*/ 41 w 77"/>
                <a:gd name="T7" fmla="*/ 60 h 97"/>
                <a:gd name="T8" fmla="*/ 22 w 77"/>
                <a:gd name="T9" fmla="*/ 9 h 97"/>
                <a:gd name="T10" fmla="*/ 20 w 77"/>
                <a:gd name="T11" fmla="*/ 17 h 97"/>
                <a:gd name="T12" fmla="*/ 11 w 77"/>
                <a:gd name="T13" fmla="*/ 12 h 97"/>
                <a:gd name="T14" fmla="*/ 8 w 77"/>
                <a:gd name="T15" fmla="*/ 26 h 97"/>
                <a:gd name="T16" fmla="*/ 0 w 77"/>
                <a:gd name="T17" fmla="*/ 36 h 97"/>
                <a:gd name="T18" fmla="*/ 5 w 77"/>
                <a:gd name="T19" fmla="*/ 51 h 97"/>
                <a:gd name="T20" fmla="*/ 5 w 77"/>
                <a:gd name="T21" fmla="*/ 70 h 97"/>
                <a:gd name="T22" fmla="*/ 13 w 77"/>
                <a:gd name="T23" fmla="*/ 77 h 97"/>
                <a:gd name="T24" fmla="*/ 21 w 77"/>
                <a:gd name="T25" fmla="*/ 94 h 97"/>
                <a:gd name="T26" fmla="*/ 29 w 77"/>
                <a:gd name="T27" fmla="*/ 89 h 97"/>
                <a:gd name="T28" fmla="*/ 36 w 77"/>
                <a:gd name="T29" fmla="*/ 87 h 97"/>
                <a:gd name="T30" fmla="*/ 45 w 77"/>
                <a:gd name="T31" fmla="*/ 88 h 97"/>
                <a:gd name="T32" fmla="*/ 45 w 77"/>
                <a:gd name="T33" fmla="*/ 69 h 97"/>
                <a:gd name="T34" fmla="*/ 50 w 77"/>
                <a:gd name="T35" fmla="*/ 58 h 97"/>
                <a:gd name="T36" fmla="*/ 42 w 77"/>
                <a:gd name="T37" fmla="*/ 41 h 97"/>
                <a:gd name="T38" fmla="*/ 40 w 77"/>
                <a:gd name="T39" fmla="*/ 25 h 97"/>
                <a:gd name="T40" fmla="*/ 30 w 77"/>
                <a:gd name="T41" fmla="*/ 21 h 97"/>
                <a:gd name="T42" fmla="*/ 22 w 77"/>
                <a:gd name="T43" fmla="*/ 9 h 97"/>
                <a:gd name="T44" fmla="*/ 60 w 77"/>
                <a:gd name="T45" fmla="*/ 48 h 97"/>
                <a:gd name="T46" fmla="*/ 49 w 77"/>
                <a:gd name="T47" fmla="*/ 25 h 97"/>
                <a:gd name="T48" fmla="*/ 60 w 77"/>
                <a:gd name="T49" fmla="*/ 12 h 97"/>
                <a:gd name="T50" fmla="*/ 70 w 77"/>
                <a:gd name="T51" fmla="*/ 35 h 97"/>
                <a:gd name="T52" fmla="*/ 58 w 77"/>
                <a:gd name="T53" fmla="*/ 0 h 97"/>
                <a:gd name="T54" fmla="*/ 57 w 77"/>
                <a:gd name="T55" fmla="*/ 5 h 97"/>
                <a:gd name="T56" fmla="*/ 50 w 77"/>
                <a:gd name="T57" fmla="*/ 2 h 97"/>
                <a:gd name="T58" fmla="*/ 48 w 77"/>
                <a:gd name="T59" fmla="*/ 11 h 97"/>
                <a:gd name="T60" fmla="*/ 43 w 77"/>
                <a:gd name="T61" fmla="*/ 18 h 97"/>
                <a:gd name="T62" fmla="*/ 46 w 77"/>
                <a:gd name="T63" fmla="*/ 28 h 97"/>
                <a:gd name="T64" fmla="*/ 46 w 77"/>
                <a:gd name="T65" fmla="*/ 41 h 97"/>
                <a:gd name="T66" fmla="*/ 52 w 77"/>
                <a:gd name="T67" fmla="*/ 46 h 97"/>
                <a:gd name="T68" fmla="*/ 57 w 77"/>
                <a:gd name="T69" fmla="*/ 57 h 97"/>
                <a:gd name="T70" fmla="*/ 62 w 77"/>
                <a:gd name="T71" fmla="*/ 55 h 97"/>
                <a:gd name="T72" fmla="*/ 67 w 77"/>
                <a:gd name="T73" fmla="*/ 53 h 97"/>
                <a:gd name="T74" fmla="*/ 73 w 77"/>
                <a:gd name="T75" fmla="*/ 53 h 97"/>
                <a:gd name="T76" fmla="*/ 73 w 77"/>
                <a:gd name="T77" fmla="*/ 41 h 97"/>
                <a:gd name="T78" fmla="*/ 77 w 77"/>
                <a:gd name="T79" fmla="*/ 33 h 97"/>
                <a:gd name="T80" fmla="*/ 72 w 77"/>
                <a:gd name="T81" fmla="*/ 22 h 97"/>
                <a:gd name="T82" fmla="*/ 70 w 77"/>
                <a:gd name="T83" fmla="*/ 11 h 97"/>
                <a:gd name="T84" fmla="*/ 63 w 77"/>
                <a:gd name="T85" fmla="*/ 8 h 97"/>
                <a:gd name="T86" fmla="*/ 58 w 77"/>
                <a:gd name="T8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7" h="97">
                  <a:moveTo>
                    <a:pt x="29" y="81"/>
                  </a:moveTo>
                  <a:cubicBezTo>
                    <a:pt x="28" y="81"/>
                    <a:pt x="26" y="81"/>
                    <a:pt x="25" y="80"/>
                  </a:cubicBezTo>
                  <a:cubicBezTo>
                    <a:pt x="25" y="80"/>
                    <a:pt x="25" y="80"/>
                    <a:pt x="25" y="80"/>
                  </a:cubicBezTo>
                  <a:cubicBezTo>
                    <a:pt x="16" y="76"/>
                    <a:pt x="9" y="61"/>
                    <a:pt x="9" y="46"/>
                  </a:cubicBezTo>
                  <a:cubicBezTo>
                    <a:pt x="10" y="34"/>
                    <a:pt x="15" y="26"/>
                    <a:pt x="22" y="26"/>
                  </a:cubicBezTo>
                  <a:cubicBezTo>
                    <a:pt x="23" y="26"/>
                    <a:pt x="24" y="26"/>
                    <a:pt x="25" y="26"/>
                  </a:cubicBezTo>
                  <a:cubicBezTo>
                    <a:pt x="26" y="27"/>
                    <a:pt x="26" y="27"/>
                    <a:pt x="26" y="27"/>
                  </a:cubicBezTo>
                  <a:cubicBezTo>
                    <a:pt x="34" y="30"/>
                    <a:pt x="41" y="46"/>
                    <a:pt x="41" y="60"/>
                  </a:cubicBezTo>
                  <a:cubicBezTo>
                    <a:pt x="41" y="73"/>
                    <a:pt x="36" y="81"/>
                    <a:pt x="29" y="81"/>
                  </a:cubicBezTo>
                  <a:moveTo>
                    <a:pt x="22" y="9"/>
                  </a:moveTo>
                  <a:cubicBezTo>
                    <a:pt x="22" y="17"/>
                    <a:pt x="22" y="17"/>
                    <a:pt x="22" y="17"/>
                  </a:cubicBezTo>
                  <a:cubicBezTo>
                    <a:pt x="21" y="17"/>
                    <a:pt x="21" y="17"/>
                    <a:pt x="20" y="17"/>
                  </a:cubicBezTo>
                  <a:cubicBezTo>
                    <a:pt x="18" y="17"/>
                    <a:pt x="16" y="18"/>
                    <a:pt x="14" y="19"/>
                  </a:cubicBezTo>
                  <a:cubicBezTo>
                    <a:pt x="11" y="12"/>
                    <a:pt x="11" y="12"/>
                    <a:pt x="11" y="12"/>
                  </a:cubicBezTo>
                  <a:cubicBezTo>
                    <a:pt x="5" y="19"/>
                    <a:pt x="5" y="19"/>
                    <a:pt x="5" y="19"/>
                  </a:cubicBezTo>
                  <a:cubicBezTo>
                    <a:pt x="8" y="26"/>
                    <a:pt x="8" y="26"/>
                    <a:pt x="8" y="26"/>
                  </a:cubicBezTo>
                  <a:cubicBezTo>
                    <a:pt x="7" y="29"/>
                    <a:pt x="6" y="33"/>
                    <a:pt x="5" y="38"/>
                  </a:cubicBezTo>
                  <a:cubicBezTo>
                    <a:pt x="0" y="36"/>
                    <a:pt x="0" y="36"/>
                    <a:pt x="0" y="36"/>
                  </a:cubicBezTo>
                  <a:cubicBezTo>
                    <a:pt x="0" y="49"/>
                    <a:pt x="0" y="49"/>
                    <a:pt x="0" y="49"/>
                  </a:cubicBezTo>
                  <a:cubicBezTo>
                    <a:pt x="5" y="51"/>
                    <a:pt x="5" y="51"/>
                    <a:pt x="5" y="51"/>
                  </a:cubicBezTo>
                  <a:cubicBezTo>
                    <a:pt x="5" y="56"/>
                    <a:pt x="6" y="61"/>
                    <a:pt x="8" y="65"/>
                  </a:cubicBezTo>
                  <a:cubicBezTo>
                    <a:pt x="5" y="70"/>
                    <a:pt x="5" y="70"/>
                    <a:pt x="5" y="70"/>
                  </a:cubicBezTo>
                  <a:cubicBezTo>
                    <a:pt x="10" y="81"/>
                    <a:pt x="10" y="81"/>
                    <a:pt x="10" y="81"/>
                  </a:cubicBezTo>
                  <a:cubicBezTo>
                    <a:pt x="13" y="77"/>
                    <a:pt x="13" y="77"/>
                    <a:pt x="13" y="77"/>
                  </a:cubicBezTo>
                  <a:cubicBezTo>
                    <a:pt x="16" y="81"/>
                    <a:pt x="18" y="84"/>
                    <a:pt x="21" y="86"/>
                  </a:cubicBezTo>
                  <a:cubicBezTo>
                    <a:pt x="21" y="94"/>
                    <a:pt x="21" y="94"/>
                    <a:pt x="21" y="94"/>
                  </a:cubicBezTo>
                  <a:cubicBezTo>
                    <a:pt x="29" y="97"/>
                    <a:pt x="29" y="97"/>
                    <a:pt x="29" y="97"/>
                  </a:cubicBezTo>
                  <a:cubicBezTo>
                    <a:pt x="29" y="89"/>
                    <a:pt x="29" y="89"/>
                    <a:pt x="29" y="89"/>
                  </a:cubicBezTo>
                  <a:cubicBezTo>
                    <a:pt x="29" y="90"/>
                    <a:pt x="30" y="90"/>
                    <a:pt x="30" y="90"/>
                  </a:cubicBezTo>
                  <a:cubicBezTo>
                    <a:pt x="32" y="90"/>
                    <a:pt x="34" y="89"/>
                    <a:pt x="36" y="87"/>
                  </a:cubicBezTo>
                  <a:cubicBezTo>
                    <a:pt x="40" y="94"/>
                    <a:pt x="40" y="94"/>
                    <a:pt x="40" y="94"/>
                  </a:cubicBezTo>
                  <a:cubicBezTo>
                    <a:pt x="45" y="88"/>
                    <a:pt x="45" y="88"/>
                    <a:pt x="45" y="88"/>
                  </a:cubicBezTo>
                  <a:cubicBezTo>
                    <a:pt x="42" y="81"/>
                    <a:pt x="42" y="81"/>
                    <a:pt x="42" y="81"/>
                  </a:cubicBezTo>
                  <a:cubicBezTo>
                    <a:pt x="44" y="77"/>
                    <a:pt x="45" y="73"/>
                    <a:pt x="45" y="69"/>
                  </a:cubicBezTo>
                  <a:cubicBezTo>
                    <a:pt x="50" y="71"/>
                    <a:pt x="50" y="71"/>
                    <a:pt x="50" y="71"/>
                  </a:cubicBezTo>
                  <a:cubicBezTo>
                    <a:pt x="50" y="58"/>
                    <a:pt x="50" y="58"/>
                    <a:pt x="50" y="58"/>
                  </a:cubicBezTo>
                  <a:cubicBezTo>
                    <a:pt x="45" y="56"/>
                    <a:pt x="45" y="56"/>
                    <a:pt x="45" y="56"/>
                  </a:cubicBezTo>
                  <a:cubicBezTo>
                    <a:pt x="45" y="51"/>
                    <a:pt x="44" y="46"/>
                    <a:pt x="42" y="41"/>
                  </a:cubicBezTo>
                  <a:cubicBezTo>
                    <a:pt x="46" y="37"/>
                    <a:pt x="46" y="37"/>
                    <a:pt x="46" y="37"/>
                  </a:cubicBezTo>
                  <a:cubicBezTo>
                    <a:pt x="40" y="25"/>
                    <a:pt x="40" y="25"/>
                    <a:pt x="40" y="25"/>
                  </a:cubicBezTo>
                  <a:cubicBezTo>
                    <a:pt x="37" y="29"/>
                    <a:pt x="37" y="29"/>
                    <a:pt x="37" y="29"/>
                  </a:cubicBezTo>
                  <a:cubicBezTo>
                    <a:pt x="35" y="26"/>
                    <a:pt x="32" y="23"/>
                    <a:pt x="30" y="21"/>
                  </a:cubicBezTo>
                  <a:cubicBezTo>
                    <a:pt x="30" y="13"/>
                    <a:pt x="30" y="13"/>
                    <a:pt x="30" y="13"/>
                  </a:cubicBezTo>
                  <a:cubicBezTo>
                    <a:pt x="22" y="9"/>
                    <a:pt x="22" y="9"/>
                    <a:pt x="22" y="9"/>
                  </a:cubicBezTo>
                  <a:moveTo>
                    <a:pt x="62" y="49"/>
                  </a:moveTo>
                  <a:cubicBezTo>
                    <a:pt x="61" y="49"/>
                    <a:pt x="61" y="49"/>
                    <a:pt x="60" y="48"/>
                  </a:cubicBezTo>
                  <a:cubicBezTo>
                    <a:pt x="60" y="48"/>
                    <a:pt x="60" y="48"/>
                    <a:pt x="60" y="48"/>
                  </a:cubicBezTo>
                  <a:cubicBezTo>
                    <a:pt x="54" y="46"/>
                    <a:pt x="49" y="35"/>
                    <a:pt x="49" y="25"/>
                  </a:cubicBezTo>
                  <a:cubicBezTo>
                    <a:pt x="49" y="17"/>
                    <a:pt x="53" y="11"/>
                    <a:pt x="57" y="11"/>
                  </a:cubicBezTo>
                  <a:cubicBezTo>
                    <a:pt x="58" y="11"/>
                    <a:pt x="59" y="11"/>
                    <a:pt x="60" y="12"/>
                  </a:cubicBezTo>
                  <a:cubicBezTo>
                    <a:pt x="60" y="12"/>
                    <a:pt x="60" y="12"/>
                    <a:pt x="60" y="12"/>
                  </a:cubicBezTo>
                  <a:cubicBezTo>
                    <a:pt x="66" y="14"/>
                    <a:pt x="71" y="25"/>
                    <a:pt x="70" y="35"/>
                  </a:cubicBezTo>
                  <a:cubicBezTo>
                    <a:pt x="70" y="43"/>
                    <a:pt x="67" y="49"/>
                    <a:pt x="62" y="49"/>
                  </a:cubicBezTo>
                  <a:moveTo>
                    <a:pt x="58" y="0"/>
                  </a:moveTo>
                  <a:cubicBezTo>
                    <a:pt x="57" y="5"/>
                    <a:pt x="57" y="5"/>
                    <a:pt x="57" y="5"/>
                  </a:cubicBezTo>
                  <a:cubicBezTo>
                    <a:pt x="57" y="5"/>
                    <a:pt x="57" y="5"/>
                    <a:pt x="57" y="5"/>
                  </a:cubicBezTo>
                  <a:cubicBezTo>
                    <a:pt x="55" y="5"/>
                    <a:pt x="54" y="6"/>
                    <a:pt x="52" y="7"/>
                  </a:cubicBezTo>
                  <a:cubicBezTo>
                    <a:pt x="50" y="2"/>
                    <a:pt x="50" y="2"/>
                    <a:pt x="50" y="2"/>
                  </a:cubicBezTo>
                  <a:cubicBezTo>
                    <a:pt x="46" y="7"/>
                    <a:pt x="46" y="7"/>
                    <a:pt x="46" y="7"/>
                  </a:cubicBezTo>
                  <a:cubicBezTo>
                    <a:pt x="48" y="11"/>
                    <a:pt x="48" y="11"/>
                    <a:pt x="48" y="11"/>
                  </a:cubicBezTo>
                  <a:cubicBezTo>
                    <a:pt x="47" y="14"/>
                    <a:pt x="47" y="16"/>
                    <a:pt x="46" y="19"/>
                  </a:cubicBezTo>
                  <a:cubicBezTo>
                    <a:pt x="43" y="18"/>
                    <a:pt x="43" y="18"/>
                    <a:pt x="43" y="18"/>
                  </a:cubicBezTo>
                  <a:cubicBezTo>
                    <a:pt x="43" y="27"/>
                    <a:pt x="43" y="27"/>
                    <a:pt x="43" y="27"/>
                  </a:cubicBezTo>
                  <a:cubicBezTo>
                    <a:pt x="46" y="28"/>
                    <a:pt x="46" y="28"/>
                    <a:pt x="46" y="28"/>
                  </a:cubicBezTo>
                  <a:cubicBezTo>
                    <a:pt x="46" y="32"/>
                    <a:pt x="47" y="35"/>
                    <a:pt x="48" y="38"/>
                  </a:cubicBezTo>
                  <a:cubicBezTo>
                    <a:pt x="46" y="41"/>
                    <a:pt x="46" y="41"/>
                    <a:pt x="46" y="41"/>
                  </a:cubicBezTo>
                  <a:cubicBezTo>
                    <a:pt x="49" y="49"/>
                    <a:pt x="49" y="49"/>
                    <a:pt x="49" y="49"/>
                  </a:cubicBezTo>
                  <a:cubicBezTo>
                    <a:pt x="52" y="46"/>
                    <a:pt x="52" y="46"/>
                    <a:pt x="52" y="46"/>
                  </a:cubicBezTo>
                  <a:cubicBezTo>
                    <a:pt x="53" y="49"/>
                    <a:pt x="55" y="51"/>
                    <a:pt x="57" y="52"/>
                  </a:cubicBezTo>
                  <a:cubicBezTo>
                    <a:pt x="57" y="57"/>
                    <a:pt x="57" y="57"/>
                    <a:pt x="57" y="57"/>
                  </a:cubicBezTo>
                  <a:cubicBezTo>
                    <a:pt x="62" y="60"/>
                    <a:pt x="62" y="60"/>
                    <a:pt x="62" y="60"/>
                  </a:cubicBezTo>
                  <a:cubicBezTo>
                    <a:pt x="62" y="55"/>
                    <a:pt x="62" y="55"/>
                    <a:pt x="62" y="55"/>
                  </a:cubicBezTo>
                  <a:cubicBezTo>
                    <a:pt x="62" y="55"/>
                    <a:pt x="63" y="55"/>
                    <a:pt x="63" y="55"/>
                  </a:cubicBezTo>
                  <a:cubicBezTo>
                    <a:pt x="65" y="55"/>
                    <a:pt x="66" y="54"/>
                    <a:pt x="67" y="53"/>
                  </a:cubicBezTo>
                  <a:cubicBezTo>
                    <a:pt x="70" y="58"/>
                    <a:pt x="70" y="58"/>
                    <a:pt x="70" y="58"/>
                  </a:cubicBezTo>
                  <a:cubicBezTo>
                    <a:pt x="73" y="53"/>
                    <a:pt x="73" y="53"/>
                    <a:pt x="73" y="53"/>
                  </a:cubicBezTo>
                  <a:cubicBezTo>
                    <a:pt x="71" y="48"/>
                    <a:pt x="71" y="48"/>
                    <a:pt x="71" y="48"/>
                  </a:cubicBezTo>
                  <a:cubicBezTo>
                    <a:pt x="72" y="46"/>
                    <a:pt x="73" y="44"/>
                    <a:pt x="73" y="41"/>
                  </a:cubicBezTo>
                  <a:cubicBezTo>
                    <a:pt x="77" y="42"/>
                    <a:pt x="77" y="42"/>
                    <a:pt x="77" y="42"/>
                  </a:cubicBezTo>
                  <a:cubicBezTo>
                    <a:pt x="77" y="33"/>
                    <a:pt x="77" y="33"/>
                    <a:pt x="77" y="33"/>
                  </a:cubicBezTo>
                  <a:cubicBezTo>
                    <a:pt x="74" y="32"/>
                    <a:pt x="74" y="32"/>
                    <a:pt x="74" y="32"/>
                  </a:cubicBezTo>
                  <a:cubicBezTo>
                    <a:pt x="73" y="28"/>
                    <a:pt x="73" y="25"/>
                    <a:pt x="72" y="22"/>
                  </a:cubicBezTo>
                  <a:cubicBezTo>
                    <a:pt x="74" y="19"/>
                    <a:pt x="74" y="19"/>
                    <a:pt x="74" y="19"/>
                  </a:cubicBezTo>
                  <a:cubicBezTo>
                    <a:pt x="70" y="11"/>
                    <a:pt x="70" y="11"/>
                    <a:pt x="70" y="11"/>
                  </a:cubicBezTo>
                  <a:cubicBezTo>
                    <a:pt x="68" y="14"/>
                    <a:pt x="68" y="14"/>
                    <a:pt x="68" y="14"/>
                  </a:cubicBezTo>
                  <a:cubicBezTo>
                    <a:pt x="66" y="11"/>
                    <a:pt x="65" y="9"/>
                    <a:pt x="63" y="8"/>
                  </a:cubicBezTo>
                  <a:cubicBezTo>
                    <a:pt x="63" y="2"/>
                    <a:pt x="63" y="2"/>
                    <a:pt x="63" y="2"/>
                  </a:cubicBezTo>
                  <a:cubicBezTo>
                    <a:pt x="58" y="0"/>
                    <a:pt x="58" y="0"/>
                    <a:pt x="58" y="0"/>
                  </a:cubicBezTo>
                </a:path>
              </a:pathLst>
            </a:custGeom>
            <a:solidFill>
              <a:sysClr val="window" lastClr="FFFFFF"/>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14" name="组合 13"/>
          <p:cNvGrpSpPr/>
          <p:nvPr/>
        </p:nvGrpSpPr>
        <p:grpSpPr>
          <a:xfrm>
            <a:off x="4174301" y="3951030"/>
            <a:ext cx="1604765" cy="1181433"/>
            <a:chOff x="5220029" y="3611230"/>
            <a:chExt cx="1751943" cy="1289786"/>
          </a:xfrm>
          <a:effectLst>
            <a:outerShdw blurRad="381000" dist="127000" dir="2700000" algn="tl" rotWithShape="0">
              <a:prstClr val="black">
                <a:alpha val="40000"/>
              </a:prstClr>
            </a:outerShdw>
          </a:effectLst>
        </p:grpSpPr>
        <p:sp>
          <p:nvSpPr>
            <p:cNvPr id="27" name="Freeform 10"/>
            <p:cNvSpPr/>
            <p:nvPr/>
          </p:nvSpPr>
          <p:spPr bwMode="auto">
            <a:xfrm>
              <a:off x="6096000" y="3986370"/>
              <a:ext cx="875972" cy="914646"/>
            </a:xfrm>
            <a:custGeom>
              <a:avLst/>
              <a:gdLst>
                <a:gd name="T0" fmla="*/ 453 w 453"/>
                <a:gd name="T1" fmla="*/ 0 h 473"/>
                <a:gd name="T2" fmla="*/ 0 w 453"/>
                <a:gd name="T3" fmla="*/ 194 h 473"/>
                <a:gd name="T4" fmla="*/ 0 w 453"/>
                <a:gd name="T5" fmla="*/ 473 h 473"/>
                <a:gd name="T6" fmla="*/ 453 w 453"/>
                <a:gd name="T7" fmla="*/ 277 h 473"/>
                <a:gd name="T8" fmla="*/ 453 w 453"/>
                <a:gd name="T9" fmla="*/ 0 h 473"/>
              </a:gdLst>
              <a:ahLst/>
              <a:cxnLst>
                <a:cxn ang="0">
                  <a:pos x="T0" y="T1"/>
                </a:cxn>
                <a:cxn ang="0">
                  <a:pos x="T2" y="T3"/>
                </a:cxn>
                <a:cxn ang="0">
                  <a:pos x="T4" y="T5"/>
                </a:cxn>
                <a:cxn ang="0">
                  <a:pos x="T6" y="T7"/>
                </a:cxn>
                <a:cxn ang="0">
                  <a:pos x="T8" y="T9"/>
                </a:cxn>
              </a:cxnLst>
              <a:rect l="0" t="0" r="r" b="b"/>
              <a:pathLst>
                <a:path w="453" h="473">
                  <a:moveTo>
                    <a:pt x="453" y="0"/>
                  </a:moveTo>
                  <a:lnTo>
                    <a:pt x="0" y="194"/>
                  </a:lnTo>
                  <a:lnTo>
                    <a:pt x="0" y="473"/>
                  </a:lnTo>
                  <a:lnTo>
                    <a:pt x="453" y="277"/>
                  </a:lnTo>
                  <a:lnTo>
                    <a:pt x="453"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 name="Freeform 11"/>
            <p:cNvSpPr/>
            <p:nvPr/>
          </p:nvSpPr>
          <p:spPr bwMode="auto">
            <a:xfrm>
              <a:off x="5220029" y="3986370"/>
              <a:ext cx="875972" cy="914646"/>
            </a:xfrm>
            <a:custGeom>
              <a:avLst/>
              <a:gdLst>
                <a:gd name="T0" fmla="*/ 0 w 453"/>
                <a:gd name="T1" fmla="*/ 0 h 473"/>
                <a:gd name="T2" fmla="*/ 453 w 453"/>
                <a:gd name="T3" fmla="*/ 194 h 473"/>
                <a:gd name="T4" fmla="*/ 453 w 453"/>
                <a:gd name="T5" fmla="*/ 473 h 473"/>
                <a:gd name="T6" fmla="*/ 0 w 453"/>
                <a:gd name="T7" fmla="*/ 277 h 473"/>
                <a:gd name="T8" fmla="*/ 0 w 453"/>
                <a:gd name="T9" fmla="*/ 0 h 473"/>
              </a:gdLst>
              <a:ahLst/>
              <a:cxnLst>
                <a:cxn ang="0">
                  <a:pos x="T0" y="T1"/>
                </a:cxn>
                <a:cxn ang="0">
                  <a:pos x="T2" y="T3"/>
                </a:cxn>
                <a:cxn ang="0">
                  <a:pos x="T4" y="T5"/>
                </a:cxn>
                <a:cxn ang="0">
                  <a:pos x="T6" y="T7"/>
                </a:cxn>
                <a:cxn ang="0">
                  <a:pos x="T8" y="T9"/>
                </a:cxn>
              </a:cxnLst>
              <a:rect l="0" t="0" r="r" b="b"/>
              <a:pathLst>
                <a:path w="453" h="473">
                  <a:moveTo>
                    <a:pt x="0" y="0"/>
                  </a:moveTo>
                  <a:lnTo>
                    <a:pt x="453" y="194"/>
                  </a:lnTo>
                  <a:lnTo>
                    <a:pt x="453" y="473"/>
                  </a:lnTo>
                  <a:lnTo>
                    <a:pt x="0" y="277"/>
                  </a:lnTo>
                  <a:lnTo>
                    <a:pt x="0"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 name="Freeform 12"/>
            <p:cNvSpPr/>
            <p:nvPr/>
          </p:nvSpPr>
          <p:spPr bwMode="auto">
            <a:xfrm>
              <a:off x="5220029" y="3611230"/>
              <a:ext cx="1751943" cy="750280"/>
            </a:xfrm>
            <a:custGeom>
              <a:avLst/>
              <a:gdLst>
                <a:gd name="T0" fmla="*/ 453 w 906"/>
                <a:gd name="T1" fmla="*/ 0 h 388"/>
                <a:gd name="T2" fmla="*/ 0 w 906"/>
                <a:gd name="T3" fmla="*/ 194 h 388"/>
                <a:gd name="T4" fmla="*/ 453 w 906"/>
                <a:gd name="T5" fmla="*/ 388 h 388"/>
                <a:gd name="T6" fmla="*/ 906 w 906"/>
                <a:gd name="T7" fmla="*/ 194 h 388"/>
                <a:gd name="T8" fmla="*/ 453 w 906"/>
                <a:gd name="T9" fmla="*/ 0 h 388"/>
              </a:gdLst>
              <a:ahLst/>
              <a:cxnLst>
                <a:cxn ang="0">
                  <a:pos x="T0" y="T1"/>
                </a:cxn>
                <a:cxn ang="0">
                  <a:pos x="T2" y="T3"/>
                </a:cxn>
                <a:cxn ang="0">
                  <a:pos x="T4" y="T5"/>
                </a:cxn>
                <a:cxn ang="0">
                  <a:pos x="T6" y="T7"/>
                </a:cxn>
                <a:cxn ang="0">
                  <a:pos x="T8" y="T9"/>
                </a:cxn>
              </a:cxnLst>
              <a:rect l="0" t="0" r="r" b="b"/>
              <a:pathLst>
                <a:path w="906" h="388">
                  <a:moveTo>
                    <a:pt x="453" y="0"/>
                  </a:moveTo>
                  <a:lnTo>
                    <a:pt x="0" y="194"/>
                  </a:lnTo>
                  <a:lnTo>
                    <a:pt x="453" y="388"/>
                  </a:lnTo>
                  <a:lnTo>
                    <a:pt x="906" y="194"/>
                  </a:lnTo>
                  <a:lnTo>
                    <a:pt x="453" y="0"/>
                  </a:lnTo>
                  <a:close/>
                </a:path>
              </a:pathLst>
            </a:custGeom>
            <a:solidFill>
              <a:sysClr val="window" lastClr="FFFFFF">
                <a:lumMod val="95000"/>
              </a:sysClr>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0" name="Freeform 43"/>
            <p:cNvSpPr>
              <a:spLocks noEditPoints="1"/>
            </p:cNvSpPr>
            <p:nvPr/>
          </p:nvSpPr>
          <p:spPr bwMode="auto">
            <a:xfrm>
              <a:off x="5500417" y="4191343"/>
              <a:ext cx="320996" cy="485362"/>
            </a:xfrm>
            <a:custGeom>
              <a:avLst/>
              <a:gdLst>
                <a:gd name="T0" fmla="*/ 63 w 70"/>
                <a:gd name="T1" fmla="*/ 23 h 106"/>
                <a:gd name="T2" fmla="*/ 51 w 70"/>
                <a:gd name="T3" fmla="*/ 38 h 106"/>
                <a:gd name="T4" fmla="*/ 42 w 70"/>
                <a:gd name="T5" fmla="*/ 25 h 106"/>
                <a:gd name="T6" fmla="*/ 42 w 70"/>
                <a:gd name="T7" fmla="*/ 24 h 106"/>
                <a:gd name="T8" fmla="*/ 41 w 70"/>
                <a:gd name="T9" fmla="*/ 25 h 106"/>
                <a:gd name="T10" fmla="*/ 33 w 70"/>
                <a:gd name="T11" fmla="*/ 35 h 106"/>
                <a:gd name="T12" fmla="*/ 34 w 70"/>
                <a:gd name="T13" fmla="*/ 37 h 106"/>
                <a:gd name="T14" fmla="*/ 42 w 70"/>
                <a:gd name="T15" fmla="*/ 28 h 106"/>
                <a:gd name="T16" fmla="*/ 51 w 70"/>
                <a:gd name="T17" fmla="*/ 40 h 106"/>
                <a:gd name="T18" fmla="*/ 51 w 70"/>
                <a:gd name="T19" fmla="*/ 41 h 106"/>
                <a:gd name="T20" fmla="*/ 52 w 70"/>
                <a:gd name="T21" fmla="*/ 41 h 106"/>
                <a:gd name="T22" fmla="*/ 64 w 70"/>
                <a:gd name="T23" fmla="*/ 26 h 106"/>
                <a:gd name="T24" fmla="*/ 63 w 70"/>
                <a:gd name="T25" fmla="*/ 23 h 106"/>
                <a:gd name="T26" fmla="*/ 18 w 70"/>
                <a:gd name="T27" fmla="*/ 13 h 106"/>
                <a:gd name="T28" fmla="*/ 8 w 70"/>
                <a:gd name="T29" fmla="*/ 26 h 106"/>
                <a:gd name="T30" fmla="*/ 13 w 70"/>
                <a:gd name="T31" fmla="*/ 43 h 106"/>
                <a:gd name="T32" fmla="*/ 5 w 70"/>
                <a:gd name="T33" fmla="*/ 52 h 106"/>
                <a:gd name="T34" fmla="*/ 29 w 70"/>
                <a:gd name="T35" fmla="*/ 62 h 106"/>
                <a:gd name="T36" fmla="*/ 29 w 70"/>
                <a:gd name="T37" fmla="*/ 98 h 106"/>
                <a:gd name="T38" fmla="*/ 47 w 70"/>
                <a:gd name="T39" fmla="*/ 78 h 106"/>
                <a:gd name="T40" fmla="*/ 47 w 70"/>
                <a:gd name="T41" fmla="*/ 68 h 106"/>
                <a:gd name="T42" fmla="*/ 44 w 70"/>
                <a:gd name="T43" fmla="*/ 66 h 106"/>
                <a:gd name="T44" fmla="*/ 41 w 70"/>
                <a:gd name="T45" fmla="*/ 67 h 106"/>
                <a:gd name="T46" fmla="*/ 33 w 70"/>
                <a:gd name="T47" fmla="*/ 73 h 106"/>
                <a:gd name="T48" fmla="*/ 24 w 70"/>
                <a:gd name="T49" fmla="*/ 48 h 106"/>
                <a:gd name="T50" fmla="*/ 29 w 70"/>
                <a:gd name="T51" fmla="*/ 35 h 106"/>
                <a:gd name="T52" fmla="*/ 18 w 70"/>
                <a:gd name="T53" fmla="*/ 13 h 106"/>
                <a:gd name="T54" fmla="*/ 28 w 70"/>
                <a:gd name="T55" fmla="*/ 64 h 106"/>
                <a:gd name="T56" fmla="*/ 0 w 70"/>
                <a:gd name="T57" fmla="*/ 52 h 106"/>
                <a:gd name="T58" fmla="*/ 0 w 70"/>
                <a:gd name="T59" fmla="*/ 94 h 106"/>
                <a:gd name="T60" fmla="*/ 3 w 70"/>
                <a:gd name="T61" fmla="*/ 96 h 106"/>
                <a:gd name="T62" fmla="*/ 3 w 70"/>
                <a:gd name="T63" fmla="*/ 59 h 106"/>
                <a:gd name="T64" fmla="*/ 25 w 70"/>
                <a:gd name="T65" fmla="*/ 68 h 106"/>
                <a:gd name="T66" fmla="*/ 25 w 70"/>
                <a:gd name="T67" fmla="*/ 105 h 106"/>
                <a:gd name="T68" fmla="*/ 28 w 70"/>
                <a:gd name="T69" fmla="*/ 106 h 106"/>
                <a:gd name="T70" fmla="*/ 28 w 70"/>
                <a:gd name="T71" fmla="*/ 64 h 106"/>
                <a:gd name="T72" fmla="*/ 70 w 70"/>
                <a:gd name="T73" fmla="*/ 17 h 106"/>
                <a:gd name="T74" fmla="*/ 27 w 70"/>
                <a:gd name="T75" fmla="*/ 0 h 106"/>
                <a:gd name="T76" fmla="*/ 27 w 70"/>
                <a:gd name="T77" fmla="*/ 16 h 106"/>
                <a:gd name="T78" fmla="*/ 30 w 70"/>
                <a:gd name="T79" fmla="*/ 23 h 106"/>
                <a:gd name="T80" fmla="*/ 30 w 70"/>
                <a:gd name="T81" fmla="*/ 6 h 106"/>
                <a:gd name="T82" fmla="*/ 67 w 70"/>
                <a:gd name="T83" fmla="*/ 21 h 106"/>
                <a:gd name="T84" fmla="*/ 67 w 70"/>
                <a:gd name="T85" fmla="*/ 53 h 106"/>
                <a:gd name="T86" fmla="*/ 32 w 70"/>
                <a:gd name="T87" fmla="*/ 39 h 106"/>
                <a:gd name="T88" fmla="*/ 31 w 70"/>
                <a:gd name="T89" fmla="*/ 44 h 106"/>
                <a:gd name="T90" fmla="*/ 47 w 70"/>
                <a:gd name="T91" fmla="*/ 50 h 106"/>
                <a:gd name="T92" fmla="*/ 47 w 70"/>
                <a:gd name="T93" fmla="*/ 54 h 106"/>
                <a:gd name="T94" fmla="*/ 43 w 70"/>
                <a:gd name="T95" fmla="*/ 52 h 106"/>
                <a:gd name="T96" fmla="*/ 43 w 70"/>
                <a:gd name="T97" fmla="*/ 57 h 106"/>
                <a:gd name="T98" fmla="*/ 55 w 70"/>
                <a:gd name="T99" fmla="*/ 63 h 106"/>
                <a:gd name="T100" fmla="*/ 55 w 70"/>
                <a:gd name="T101" fmla="*/ 57 h 106"/>
                <a:gd name="T102" fmla="*/ 50 w 70"/>
                <a:gd name="T103" fmla="*/ 55 h 106"/>
                <a:gd name="T104" fmla="*/ 50 w 70"/>
                <a:gd name="T105" fmla="*/ 52 h 106"/>
                <a:gd name="T106" fmla="*/ 70 w 70"/>
                <a:gd name="T107" fmla="*/ 60 h 106"/>
                <a:gd name="T108" fmla="*/ 70 w 70"/>
                <a:gd name="T109" fmla="*/ 1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 h="106">
                  <a:moveTo>
                    <a:pt x="63" y="23"/>
                  </a:moveTo>
                  <a:cubicBezTo>
                    <a:pt x="51" y="38"/>
                    <a:pt x="51" y="38"/>
                    <a:pt x="51" y="38"/>
                  </a:cubicBezTo>
                  <a:cubicBezTo>
                    <a:pt x="42" y="25"/>
                    <a:pt x="42" y="25"/>
                    <a:pt x="42" y="25"/>
                  </a:cubicBezTo>
                  <a:cubicBezTo>
                    <a:pt x="42" y="24"/>
                    <a:pt x="42" y="24"/>
                    <a:pt x="42" y="24"/>
                  </a:cubicBezTo>
                  <a:cubicBezTo>
                    <a:pt x="41" y="25"/>
                    <a:pt x="41" y="25"/>
                    <a:pt x="41" y="25"/>
                  </a:cubicBezTo>
                  <a:cubicBezTo>
                    <a:pt x="33" y="35"/>
                    <a:pt x="33" y="35"/>
                    <a:pt x="33" y="35"/>
                  </a:cubicBezTo>
                  <a:cubicBezTo>
                    <a:pt x="34" y="37"/>
                    <a:pt x="34" y="37"/>
                    <a:pt x="34" y="37"/>
                  </a:cubicBezTo>
                  <a:cubicBezTo>
                    <a:pt x="42" y="28"/>
                    <a:pt x="42" y="28"/>
                    <a:pt x="42" y="28"/>
                  </a:cubicBezTo>
                  <a:cubicBezTo>
                    <a:pt x="51" y="40"/>
                    <a:pt x="51" y="40"/>
                    <a:pt x="51" y="40"/>
                  </a:cubicBezTo>
                  <a:cubicBezTo>
                    <a:pt x="51" y="41"/>
                    <a:pt x="51" y="41"/>
                    <a:pt x="51" y="41"/>
                  </a:cubicBezTo>
                  <a:cubicBezTo>
                    <a:pt x="52" y="41"/>
                    <a:pt x="52" y="41"/>
                    <a:pt x="52" y="41"/>
                  </a:cubicBezTo>
                  <a:cubicBezTo>
                    <a:pt x="64" y="26"/>
                    <a:pt x="64" y="26"/>
                    <a:pt x="64" y="26"/>
                  </a:cubicBezTo>
                  <a:lnTo>
                    <a:pt x="63" y="23"/>
                  </a:lnTo>
                  <a:close/>
                  <a:moveTo>
                    <a:pt x="18" y="13"/>
                  </a:moveTo>
                  <a:cubicBezTo>
                    <a:pt x="13" y="10"/>
                    <a:pt x="8" y="16"/>
                    <a:pt x="8" y="26"/>
                  </a:cubicBezTo>
                  <a:cubicBezTo>
                    <a:pt x="8" y="33"/>
                    <a:pt x="10" y="39"/>
                    <a:pt x="13" y="43"/>
                  </a:cubicBezTo>
                  <a:cubicBezTo>
                    <a:pt x="10" y="45"/>
                    <a:pt x="7" y="48"/>
                    <a:pt x="5" y="52"/>
                  </a:cubicBezTo>
                  <a:cubicBezTo>
                    <a:pt x="29" y="62"/>
                    <a:pt x="29" y="62"/>
                    <a:pt x="29" y="62"/>
                  </a:cubicBezTo>
                  <a:cubicBezTo>
                    <a:pt x="29" y="98"/>
                    <a:pt x="29" y="98"/>
                    <a:pt x="29" y="98"/>
                  </a:cubicBezTo>
                  <a:cubicBezTo>
                    <a:pt x="47" y="78"/>
                    <a:pt x="47" y="78"/>
                    <a:pt x="47" y="78"/>
                  </a:cubicBezTo>
                  <a:cubicBezTo>
                    <a:pt x="49" y="76"/>
                    <a:pt x="48" y="72"/>
                    <a:pt x="47" y="68"/>
                  </a:cubicBezTo>
                  <a:cubicBezTo>
                    <a:pt x="46" y="67"/>
                    <a:pt x="45" y="66"/>
                    <a:pt x="44" y="66"/>
                  </a:cubicBezTo>
                  <a:cubicBezTo>
                    <a:pt x="43" y="65"/>
                    <a:pt x="42" y="65"/>
                    <a:pt x="41" y="67"/>
                  </a:cubicBezTo>
                  <a:cubicBezTo>
                    <a:pt x="33" y="73"/>
                    <a:pt x="33" y="73"/>
                    <a:pt x="33" y="73"/>
                  </a:cubicBezTo>
                  <a:cubicBezTo>
                    <a:pt x="32" y="65"/>
                    <a:pt x="29" y="56"/>
                    <a:pt x="24" y="48"/>
                  </a:cubicBezTo>
                  <a:cubicBezTo>
                    <a:pt x="27" y="46"/>
                    <a:pt x="29" y="41"/>
                    <a:pt x="29" y="35"/>
                  </a:cubicBezTo>
                  <a:cubicBezTo>
                    <a:pt x="29" y="25"/>
                    <a:pt x="24" y="15"/>
                    <a:pt x="18" y="13"/>
                  </a:cubicBezTo>
                  <a:close/>
                  <a:moveTo>
                    <a:pt x="28" y="64"/>
                  </a:moveTo>
                  <a:cubicBezTo>
                    <a:pt x="0" y="52"/>
                    <a:pt x="0" y="52"/>
                    <a:pt x="0" y="52"/>
                  </a:cubicBezTo>
                  <a:cubicBezTo>
                    <a:pt x="0" y="94"/>
                    <a:pt x="0" y="94"/>
                    <a:pt x="0" y="94"/>
                  </a:cubicBezTo>
                  <a:cubicBezTo>
                    <a:pt x="3" y="96"/>
                    <a:pt x="3" y="96"/>
                    <a:pt x="3" y="96"/>
                  </a:cubicBezTo>
                  <a:cubicBezTo>
                    <a:pt x="3" y="59"/>
                    <a:pt x="3" y="59"/>
                    <a:pt x="3" y="59"/>
                  </a:cubicBezTo>
                  <a:cubicBezTo>
                    <a:pt x="25" y="68"/>
                    <a:pt x="25" y="68"/>
                    <a:pt x="25" y="68"/>
                  </a:cubicBezTo>
                  <a:cubicBezTo>
                    <a:pt x="25" y="105"/>
                    <a:pt x="25" y="105"/>
                    <a:pt x="25" y="105"/>
                  </a:cubicBezTo>
                  <a:cubicBezTo>
                    <a:pt x="28" y="106"/>
                    <a:pt x="28" y="106"/>
                    <a:pt x="28" y="106"/>
                  </a:cubicBezTo>
                  <a:lnTo>
                    <a:pt x="28" y="64"/>
                  </a:lnTo>
                  <a:close/>
                  <a:moveTo>
                    <a:pt x="70" y="17"/>
                  </a:moveTo>
                  <a:cubicBezTo>
                    <a:pt x="27" y="0"/>
                    <a:pt x="27" y="0"/>
                    <a:pt x="27" y="0"/>
                  </a:cubicBezTo>
                  <a:cubicBezTo>
                    <a:pt x="27" y="16"/>
                    <a:pt x="27" y="16"/>
                    <a:pt x="27" y="16"/>
                  </a:cubicBezTo>
                  <a:cubicBezTo>
                    <a:pt x="28" y="18"/>
                    <a:pt x="29" y="21"/>
                    <a:pt x="30" y="23"/>
                  </a:cubicBezTo>
                  <a:cubicBezTo>
                    <a:pt x="30" y="6"/>
                    <a:pt x="30" y="6"/>
                    <a:pt x="30" y="6"/>
                  </a:cubicBezTo>
                  <a:cubicBezTo>
                    <a:pt x="67" y="21"/>
                    <a:pt x="67" y="21"/>
                    <a:pt x="67" y="21"/>
                  </a:cubicBezTo>
                  <a:cubicBezTo>
                    <a:pt x="67" y="53"/>
                    <a:pt x="67" y="53"/>
                    <a:pt x="67" y="53"/>
                  </a:cubicBezTo>
                  <a:cubicBezTo>
                    <a:pt x="32" y="39"/>
                    <a:pt x="32" y="39"/>
                    <a:pt x="32" y="39"/>
                  </a:cubicBezTo>
                  <a:cubicBezTo>
                    <a:pt x="32" y="40"/>
                    <a:pt x="31" y="42"/>
                    <a:pt x="31" y="44"/>
                  </a:cubicBezTo>
                  <a:cubicBezTo>
                    <a:pt x="47" y="50"/>
                    <a:pt x="47" y="50"/>
                    <a:pt x="47" y="50"/>
                  </a:cubicBezTo>
                  <a:cubicBezTo>
                    <a:pt x="47" y="54"/>
                    <a:pt x="47" y="54"/>
                    <a:pt x="47" y="54"/>
                  </a:cubicBezTo>
                  <a:cubicBezTo>
                    <a:pt x="43" y="52"/>
                    <a:pt x="43" y="52"/>
                    <a:pt x="43" y="52"/>
                  </a:cubicBezTo>
                  <a:cubicBezTo>
                    <a:pt x="43" y="57"/>
                    <a:pt x="43" y="57"/>
                    <a:pt x="43" y="57"/>
                  </a:cubicBezTo>
                  <a:cubicBezTo>
                    <a:pt x="55" y="63"/>
                    <a:pt x="55" y="63"/>
                    <a:pt x="55" y="63"/>
                  </a:cubicBezTo>
                  <a:cubicBezTo>
                    <a:pt x="55" y="57"/>
                    <a:pt x="55" y="57"/>
                    <a:pt x="55" y="57"/>
                  </a:cubicBezTo>
                  <a:cubicBezTo>
                    <a:pt x="50" y="55"/>
                    <a:pt x="50" y="55"/>
                    <a:pt x="50" y="55"/>
                  </a:cubicBezTo>
                  <a:cubicBezTo>
                    <a:pt x="50" y="52"/>
                    <a:pt x="50" y="52"/>
                    <a:pt x="50" y="52"/>
                  </a:cubicBezTo>
                  <a:cubicBezTo>
                    <a:pt x="70" y="60"/>
                    <a:pt x="70" y="60"/>
                    <a:pt x="70" y="60"/>
                  </a:cubicBezTo>
                  <a:lnTo>
                    <a:pt x="70" y="17"/>
                  </a:lnTo>
                  <a:close/>
                </a:path>
              </a:pathLst>
            </a:custGeom>
            <a:solidFill>
              <a:sysClr val="window" lastClr="FFFFFF"/>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15" name="组合 14"/>
          <p:cNvGrpSpPr/>
          <p:nvPr/>
        </p:nvGrpSpPr>
        <p:grpSpPr>
          <a:xfrm>
            <a:off x="5176801" y="2976833"/>
            <a:ext cx="1604765" cy="1183205"/>
            <a:chOff x="5220029" y="2547688"/>
            <a:chExt cx="1751943" cy="1291720"/>
          </a:xfrm>
          <a:effectLst>
            <a:outerShdw blurRad="381000" dist="127000" dir="2700000" algn="tl" rotWithShape="0">
              <a:prstClr val="black">
                <a:alpha val="40000"/>
              </a:prstClr>
            </a:outerShdw>
          </a:effectLst>
        </p:grpSpPr>
        <p:sp>
          <p:nvSpPr>
            <p:cNvPr id="22" name="Freeform 13"/>
            <p:cNvSpPr/>
            <p:nvPr/>
          </p:nvSpPr>
          <p:spPr bwMode="auto">
            <a:xfrm>
              <a:off x="6096000" y="2922828"/>
              <a:ext cx="875972" cy="916580"/>
            </a:xfrm>
            <a:custGeom>
              <a:avLst/>
              <a:gdLst>
                <a:gd name="T0" fmla="*/ 453 w 453"/>
                <a:gd name="T1" fmla="*/ 0 h 474"/>
                <a:gd name="T2" fmla="*/ 0 w 453"/>
                <a:gd name="T3" fmla="*/ 194 h 474"/>
                <a:gd name="T4" fmla="*/ 0 w 453"/>
                <a:gd name="T5" fmla="*/ 474 h 474"/>
                <a:gd name="T6" fmla="*/ 453 w 453"/>
                <a:gd name="T7" fmla="*/ 277 h 474"/>
                <a:gd name="T8" fmla="*/ 453 w 453"/>
                <a:gd name="T9" fmla="*/ 0 h 474"/>
              </a:gdLst>
              <a:ahLst/>
              <a:cxnLst>
                <a:cxn ang="0">
                  <a:pos x="T0" y="T1"/>
                </a:cxn>
                <a:cxn ang="0">
                  <a:pos x="T2" y="T3"/>
                </a:cxn>
                <a:cxn ang="0">
                  <a:pos x="T4" y="T5"/>
                </a:cxn>
                <a:cxn ang="0">
                  <a:pos x="T6" y="T7"/>
                </a:cxn>
                <a:cxn ang="0">
                  <a:pos x="T8" y="T9"/>
                </a:cxn>
              </a:cxnLst>
              <a:rect l="0" t="0" r="r" b="b"/>
              <a:pathLst>
                <a:path w="453" h="474">
                  <a:moveTo>
                    <a:pt x="453" y="0"/>
                  </a:moveTo>
                  <a:lnTo>
                    <a:pt x="0" y="194"/>
                  </a:lnTo>
                  <a:lnTo>
                    <a:pt x="0" y="474"/>
                  </a:lnTo>
                  <a:lnTo>
                    <a:pt x="453" y="277"/>
                  </a:lnTo>
                  <a:lnTo>
                    <a:pt x="453"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3" name="Freeform 14"/>
            <p:cNvSpPr/>
            <p:nvPr/>
          </p:nvSpPr>
          <p:spPr bwMode="auto">
            <a:xfrm>
              <a:off x="5220029" y="2922828"/>
              <a:ext cx="875972" cy="916580"/>
            </a:xfrm>
            <a:custGeom>
              <a:avLst/>
              <a:gdLst>
                <a:gd name="T0" fmla="*/ 0 w 453"/>
                <a:gd name="T1" fmla="*/ 0 h 474"/>
                <a:gd name="T2" fmla="*/ 453 w 453"/>
                <a:gd name="T3" fmla="*/ 194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4"/>
                  </a:lnTo>
                  <a:lnTo>
                    <a:pt x="453" y="474"/>
                  </a:lnTo>
                  <a:lnTo>
                    <a:pt x="0" y="277"/>
                  </a:lnTo>
                  <a:lnTo>
                    <a:pt x="0"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4" name="Freeform 15"/>
            <p:cNvSpPr/>
            <p:nvPr/>
          </p:nvSpPr>
          <p:spPr bwMode="auto">
            <a:xfrm>
              <a:off x="5220029" y="2922828"/>
              <a:ext cx="875972" cy="916580"/>
            </a:xfrm>
            <a:custGeom>
              <a:avLst/>
              <a:gdLst>
                <a:gd name="T0" fmla="*/ 0 w 453"/>
                <a:gd name="T1" fmla="*/ 0 h 474"/>
                <a:gd name="T2" fmla="*/ 453 w 453"/>
                <a:gd name="T3" fmla="*/ 194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4"/>
                  </a:lnTo>
                  <a:lnTo>
                    <a:pt x="453" y="474"/>
                  </a:lnTo>
                  <a:lnTo>
                    <a:pt x="0" y="2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5" name="Freeform 16"/>
            <p:cNvSpPr/>
            <p:nvPr/>
          </p:nvSpPr>
          <p:spPr bwMode="auto">
            <a:xfrm>
              <a:off x="5220029" y="2547688"/>
              <a:ext cx="1751943" cy="750280"/>
            </a:xfrm>
            <a:custGeom>
              <a:avLst/>
              <a:gdLst>
                <a:gd name="T0" fmla="*/ 453 w 906"/>
                <a:gd name="T1" fmla="*/ 0 h 388"/>
                <a:gd name="T2" fmla="*/ 0 w 906"/>
                <a:gd name="T3" fmla="*/ 194 h 388"/>
                <a:gd name="T4" fmla="*/ 453 w 906"/>
                <a:gd name="T5" fmla="*/ 388 h 388"/>
                <a:gd name="T6" fmla="*/ 906 w 906"/>
                <a:gd name="T7" fmla="*/ 194 h 388"/>
                <a:gd name="T8" fmla="*/ 453 w 906"/>
                <a:gd name="T9" fmla="*/ 0 h 388"/>
              </a:gdLst>
              <a:ahLst/>
              <a:cxnLst>
                <a:cxn ang="0">
                  <a:pos x="T0" y="T1"/>
                </a:cxn>
                <a:cxn ang="0">
                  <a:pos x="T2" y="T3"/>
                </a:cxn>
                <a:cxn ang="0">
                  <a:pos x="T4" y="T5"/>
                </a:cxn>
                <a:cxn ang="0">
                  <a:pos x="T6" y="T7"/>
                </a:cxn>
                <a:cxn ang="0">
                  <a:pos x="T8" y="T9"/>
                </a:cxn>
              </a:cxnLst>
              <a:rect l="0" t="0" r="r" b="b"/>
              <a:pathLst>
                <a:path w="906" h="388">
                  <a:moveTo>
                    <a:pt x="453" y="0"/>
                  </a:moveTo>
                  <a:lnTo>
                    <a:pt x="0" y="194"/>
                  </a:lnTo>
                  <a:lnTo>
                    <a:pt x="453" y="388"/>
                  </a:lnTo>
                  <a:lnTo>
                    <a:pt x="906" y="194"/>
                  </a:lnTo>
                  <a:lnTo>
                    <a:pt x="453" y="0"/>
                  </a:lnTo>
                  <a:close/>
                </a:path>
              </a:pathLst>
            </a:custGeom>
            <a:solidFill>
              <a:sysClr val="window" lastClr="FFFFFF">
                <a:lumMod val="95000"/>
              </a:sysClr>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6" name="Freeform 42"/>
            <p:cNvSpPr>
              <a:spLocks noEditPoints="1"/>
            </p:cNvSpPr>
            <p:nvPr/>
          </p:nvSpPr>
          <p:spPr bwMode="auto">
            <a:xfrm>
              <a:off x="5523622" y="3106531"/>
              <a:ext cx="261051" cy="535638"/>
            </a:xfrm>
            <a:custGeom>
              <a:avLst/>
              <a:gdLst>
                <a:gd name="T0" fmla="*/ 42 w 57"/>
                <a:gd name="T1" fmla="*/ 64 h 117"/>
                <a:gd name="T2" fmla="*/ 43 w 57"/>
                <a:gd name="T3" fmla="*/ 68 h 117"/>
                <a:gd name="T4" fmla="*/ 42 w 57"/>
                <a:gd name="T5" fmla="*/ 71 h 117"/>
                <a:gd name="T6" fmla="*/ 33 w 57"/>
                <a:gd name="T7" fmla="*/ 83 h 117"/>
                <a:gd name="T8" fmla="*/ 32 w 57"/>
                <a:gd name="T9" fmla="*/ 85 h 117"/>
                <a:gd name="T10" fmla="*/ 30 w 57"/>
                <a:gd name="T11" fmla="*/ 83 h 117"/>
                <a:gd name="T12" fmla="*/ 28 w 57"/>
                <a:gd name="T13" fmla="*/ 81 h 117"/>
                <a:gd name="T14" fmla="*/ 29 w 57"/>
                <a:gd name="T15" fmla="*/ 92 h 117"/>
                <a:gd name="T16" fmla="*/ 30 w 57"/>
                <a:gd name="T17" fmla="*/ 92 h 117"/>
                <a:gd name="T18" fmla="*/ 32 w 57"/>
                <a:gd name="T19" fmla="*/ 91 h 117"/>
                <a:gd name="T20" fmla="*/ 33 w 57"/>
                <a:gd name="T21" fmla="*/ 94 h 117"/>
                <a:gd name="T22" fmla="*/ 51 w 57"/>
                <a:gd name="T23" fmla="*/ 117 h 117"/>
                <a:gd name="T24" fmla="*/ 57 w 57"/>
                <a:gd name="T25" fmla="*/ 109 h 117"/>
                <a:gd name="T26" fmla="*/ 48 w 57"/>
                <a:gd name="T27" fmla="*/ 74 h 117"/>
                <a:gd name="T28" fmla="*/ 48 w 57"/>
                <a:gd name="T29" fmla="*/ 70 h 117"/>
                <a:gd name="T30" fmla="*/ 45 w 57"/>
                <a:gd name="T31" fmla="*/ 60 h 117"/>
                <a:gd name="T32" fmla="*/ 11 w 57"/>
                <a:gd name="T33" fmla="*/ 46 h 117"/>
                <a:gd name="T34" fmla="*/ 9 w 57"/>
                <a:gd name="T35" fmla="*/ 54 h 117"/>
                <a:gd name="T36" fmla="*/ 9 w 57"/>
                <a:gd name="T37" fmla="*/ 58 h 117"/>
                <a:gd name="T38" fmla="*/ 0 w 57"/>
                <a:gd name="T39" fmla="*/ 54 h 117"/>
                <a:gd name="T40" fmla="*/ 0 w 57"/>
                <a:gd name="T41" fmla="*/ 70 h 117"/>
                <a:gd name="T42" fmla="*/ 1 w 57"/>
                <a:gd name="T43" fmla="*/ 70 h 117"/>
                <a:gd name="T44" fmla="*/ 3 w 57"/>
                <a:gd name="T45" fmla="*/ 69 h 117"/>
                <a:gd name="T46" fmla="*/ 8 w 57"/>
                <a:gd name="T47" fmla="*/ 78 h 117"/>
                <a:gd name="T48" fmla="*/ 4 w 57"/>
                <a:gd name="T49" fmla="*/ 84 h 117"/>
                <a:gd name="T50" fmla="*/ 1 w 57"/>
                <a:gd name="T51" fmla="*/ 80 h 117"/>
                <a:gd name="T52" fmla="*/ 0 w 57"/>
                <a:gd name="T53" fmla="*/ 80 h 117"/>
                <a:gd name="T54" fmla="*/ 0 w 57"/>
                <a:gd name="T55" fmla="*/ 85 h 117"/>
                <a:gd name="T56" fmla="*/ 24 w 57"/>
                <a:gd name="T57" fmla="*/ 106 h 117"/>
                <a:gd name="T58" fmla="*/ 24 w 57"/>
                <a:gd name="T59" fmla="*/ 89 h 117"/>
                <a:gd name="T60" fmla="*/ 23 w 57"/>
                <a:gd name="T61" fmla="*/ 89 h 117"/>
                <a:gd name="T62" fmla="*/ 21 w 57"/>
                <a:gd name="T63" fmla="*/ 90 h 117"/>
                <a:gd name="T64" fmla="*/ 16 w 57"/>
                <a:gd name="T65" fmla="*/ 81 h 117"/>
                <a:gd name="T66" fmla="*/ 20 w 57"/>
                <a:gd name="T67" fmla="*/ 76 h 117"/>
                <a:gd name="T68" fmla="*/ 23 w 57"/>
                <a:gd name="T69" fmla="*/ 79 h 117"/>
                <a:gd name="T70" fmla="*/ 24 w 57"/>
                <a:gd name="T71" fmla="*/ 80 h 117"/>
                <a:gd name="T72" fmla="*/ 24 w 57"/>
                <a:gd name="T73" fmla="*/ 64 h 117"/>
                <a:gd name="T74" fmla="*/ 14 w 57"/>
                <a:gd name="T75" fmla="*/ 57 h 117"/>
                <a:gd name="T76" fmla="*/ 15 w 57"/>
                <a:gd name="T77" fmla="*/ 53 h 117"/>
                <a:gd name="T78" fmla="*/ 11 w 57"/>
                <a:gd name="T79" fmla="*/ 46 h 117"/>
                <a:gd name="T80" fmla="*/ 0 w 57"/>
                <a:gd name="T81" fmla="*/ 8 h 117"/>
                <a:gd name="T82" fmla="*/ 9 w 57"/>
                <a:gd name="T83" fmla="*/ 43 h 117"/>
                <a:gd name="T84" fmla="*/ 9 w 57"/>
                <a:gd name="T85" fmla="*/ 41 h 117"/>
                <a:gd name="T86" fmla="*/ 8 w 57"/>
                <a:gd name="T87" fmla="*/ 35 h 117"/>
                <a:gd name="T88" fmla="*/ 12 w 57"/>
                <a:gd name="T89" fmla="*/ 30 h 117"/>
                <a:gd name="T90" fmla="*/ 15 w 57"/>
                <a:gd name="T91" fmla="*/ 42 h 117"/>
                <a:gd name="T92" fmla="*/ 15 w 57"/>
                <a:gd name="T93" fmla="*/ 45 h 117"/>
                <a:gd name="T94" fmla="*/ 24 w 57"/>
                <a:gd name="T95" fmla="*/ 49 h 117"/>
                <a:gd name="T96" fmla="*/ 24 w 57"/>
                <a:gd name="T97" fmla="*/ 33 h 117"/>
                <a:gd name="T98" fmla="*/ 23 w 57"/>
                <a:gd name="T99" fmla="*/ 33 h 117"/>
                <a:gd name="T100" fmla="*/ 21 w 57"/>
                <a:gd name="T101" fmla="*/ 34 h 117"/>
                <a:gd name="T102" fmla="*/ 16 w 57"/>
                <a:gd name="T103" fmla="*/ 25 h 117"/>
                <a:gd name="T104" fmla="*/ 20 w 57"/>
                <a:gd name="T105" fmla="*/ 20 h 117"/>
                <a:gd name="T106" fmla="*/ 23 w 57"/>
                <a:gd name="T107" fmla="*/ 23 h 117"/>
                <a:gd name="T108" fmla="*/ 24 w 57"/>
                <a:gd name="T109" fmla="*/ 24 h 117"/>
                <a:gd name="T110" fmla="*/ 24 w 57"/>
                <a:gd name="T111" fmla="*/ 7 h 117"/>
                <a:gd name="T112" fmla="*/ 4 w 57"/>
                <a:gd name="T11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 h="117">
                  <a:moveTo>
                    <a:pt x="44" y="59"/>
                  </a:moveTo>
                  <a:cubicBezTo>
                    <a:pt x="43" y="59"/>
                    <a:pt x="42" y="61"/>
                    <a:pt x="42" y="64"/>
                  </a:cubicBezTo>
                  <a:cubicBezTo>
                    <a:pt x="42" y="65"/>
                    <a:pt x="42" y="66"/>
                    <a:pt x="42" y="68"/>
                  </a:cubicBezTo>
                  <a:cubicBezTo>
                    <a:pt x="43" y="68"/>
                    <a:pt x="43" y="68"/>
                    <a:pt x="43" y="68"/>
                  </a:cubicBezTo>
                  <a:cubicBezTo>
                    <a:pt x="43" y="71"/>
                    <a:pt x="43" y="71"/>
                    <a:pt x="42" y="71"/>
                  </a:cubicBezTo>
                  <a:cubicBezTo>
                    <a:pt x="42" y="71"/>
                    <a:pt x="42" y="71"/>
                    <a:pt x="42" y="71"/>
                  </a:cubicBezTo>
                  <a:cubicBezTo>
                    <a:pt x="33" y="68"/>
                    <a:pt x="33" y="68"/>
                    <a:pt x="33" y="68"/>
                  </a:cubicBezTo>
                  <a:cubicBezTo>
                    <a:pt x="33" y="83"/>
                    <a:pt x="33" y="83"/>
                    <a:pt x="33" y="83"/>
                  </a:cubicBezTo>
                  <a:cubicBezTo>
                    <a:pt x="33" y="84"/>
                    <a:pt x="33" y="85"/>
                    <a:pt x="32" y="85"/>
                  </a:cubicBezTo>
                  <a:cubicBezTo>
                    <a:pt x="32" y="85"/>
                    <a:pt x="32" y="85"/>
                    <a:pt x="32" y="85"/>
                  </a:cubicBezTo>
                  <a:cubicBezTo>
                    <a:pt x="32" y="85"/>
                    <a:pt x="31" y="84"/>
                    <a:pt x="31" y="84"/>
                  </a:cubicBezTo>
                  <a:cubicBezTo>
                    <a:pt x="30" y="83"/>
                    <a:pt x="30" y="83"/>
                    <a:pt x="30" y="83"/>
                  </a:cubicBezTo>
                  <a:cubicBezTo>
                    <a:pt x="30" y="82"/>
                    <a:pt x="29" y="81"/>
                    <a:pt x="29" y="81"/>
                  </a:cubicBezTo>
                  <a:cubicBezTo>
                    <a:pt x="28" y="81"/>
                    <a:pt x="28" y="81"/>
                    <a:pt x="28" y="81"/>
                  </a:cubicBezTo>
                  <a:cubicBezTo>
                    <a:pt x="26" y="81"/>
                    <a:pt x="25" y="83"/>
                    <a:pt x="25" y="85"/>
                  </a:cubicBezTo>
                  <a:cubicBezTo>
                    <a:pt x="25" y="88"/>
                    <a:pt x="27" y="92"/>
                    <a:pt x="29" y="92"/>
                  </a:cubicBezTo>
                  <a:cubicBezTo>
                    <a:pt x="29" y="93"/>
                    <a:pt x="29" y="93"/>
                    <a:pt x="29" y="93"/>
                  </a:cubicBezTo>
                  <a:cubicBezTo>
                    <a:pt x="30" y="93"/>
                    <a:pt x="30" y="92"/>
                    <a:pt x="30" y="92"/>
                  </a:cubicBezTo>
                  <a:cubicBezTo>
                    <a:pt x="31" y="92"/>
                    <a:pt x="31" y="92"/>
                    <a:pt x="31" y="92"/>
                  </a:cubicBezTo>
                  <a:cubicBezTo>
                    <a:pt x="31" y="91"/>
                    <a:pt x="31" y="91"/>
                    <a:pt x="32" y="91"/>
                  </a:cubicBezTo>
                  <a:cubicBezTo>
                    <a:pt x="32" y="91"/>
                    <a:pt x="32" y="91"/>
                    <a:pt x="32" y="91"/>
                  </a:cubicBezTo>
                  <a:cubicBezTo>
                    <a:pt x="33" y="92"/>
                    <a:pt x="33" y="93"/>
                    <a:pt x="33" y="94"/>
                  </a:cubicBezTo>
                  <a:cubicBezTo>
                    <a:pt x="33" y="109"/>
                    <a:pt x="33" y="109"/>
                    <a:pt x="33" y="109"/>
                  </a:cubicBezTo>
                  <a:cubicBezTo>
                    <a:pt x="51" y="117"/>
                    <a:pt x="51" y="117"/>
                    <a:pt x="51" y="117"/>
                  </a:cubicBezTo>
                  <a:cubicBezTo>
                    <a:pt x="52" y="117"/>
                    <a:pt x="52" y="117"/>
                    <a:pt x="53" y="117"/>
                  </a:cubicBezTo>
                  <a:cubicBezTo>
                    <a:pt x="55" y="117"/>
                    <a:pt x="57" y="114"/>
                    <a:pt x="57" y="109"/>
                  </a:cubicBezTo>
                  <a:cubicBezTo>
                    <a:pt x="57" y="78"/>
                    <a:pt x="57" y="78"/>
                    <a:pt x="57" y="78"/>
                  </a:cubicBezTo>
                  <a:cubicBezTo>
                    <a:pt x="48" y="74"/>
                    <a:pt x="48" y="74"/>
                    <a:pt x="48" y="74"/>
                  </a:cubicBezTo>
                  <a:cubicBezTo>
                    <a:pt x="47" y="73"/>
                    <a:pt x="46" y="72"/>
                    <a:pt x="47" y="70"/>
                  </a:cubicBezTo>
                  <a:cubicBezTo>
                    <a:pt x="48" y="70"/>
                    <a:pt x="48" y="70"/>
                    <a:pt x="48" y="70"/>
                  </a:cubicBezTo>
                  <a:cubicBezTo>
                    <a:pt x="48" y="69"/>
                    <a:pt x="48" y="68"/>
                    <a:pt x="48" y="67"/>
                  </a:cubicBezTo>
                  <a:cubicBezTo>
                    <a:pt x="48" y="64"/>
                    <a:pt x="47" y="60"/>
                    <a:pt x="45" y="60"/>
                  </a:cubicBezTo>
                  <a:cubicBezTo>
                    <a:pt x="45" y="60"/>
                    <a:pt x="45" y="59"/>
                    <a:pt x="44" y="59"/>
                  </a:cubicBezTo>
                  <a:moveTo>
                    <a:pt x="11" y="46"/>
                  </a:moveTo>
                  <a:cubicBezTo>
                    <a:pt x="10" y="46"/>
                    <a:pt x="9" y="48"/>
                    <a:pt x="9" y="50"/>
                  </a:cubicBezTo>
                  <a:cubicBezTo>
                    <a:pt x="9" y="52"/>
                    <a:pt x="9" y="53"/>
                    <a:pt x="9" y="54"/>
                  </a:cubicBezTo>
                  <a:cubicBezTo>
                    <a:pt x="9" y="55"/>
                    <a:pt x="9" y="55"/>
                    <a:pt x="9" y="55"/>
                  </a:cubicBezTo>
                  <a:cubicBezTo>
                    <a:pt x="10" y="57"/>
                    <a:pt x="10" y="58"/>
                    <a:pt x="9" y="58"/>
                  </a:cubicBezTo>
                  <a:cubicBezTo>
                    <a:pt x="9" y="58"/>
                    <a:pt x="9" y="58"/>
                    <a:pt x="9" y="58"/>
                  </a:cubicBezTo>
                  <a:cubicBezTo>
                    <a:pt x="0" y="54"/>
                    <a:pt x="0" y="54"/>
                    <a:pt x="0" y="54"/>
                  </a:cubicBezTo>
                  <a:cubicBezTo>
                    <a:pt x="0" y="70"/>
                    <a:pt x="0" y="70"/>
                    <a:pt x="0" y="70"/>
                  </a:cubicBezTo>
                  <a:cubicBezTo>
                    <a:pt x="0" y="70"/>
                    <a:pt x="0" y="70"/>
                    <a:pt x="0" y="70"/>
                  </a:cubicBezTo>
                  <a:cubicBezTo>
                    <a:pt x="0" y="71"/>
                    <a:pt x="0" y="71"/>
                    <a:pt x="0" y="71"/>
                  </a:cubicBezTo>
                  <a:cubicBezTo>
                    <a:pt x="1" y="70"/>
                    <a:pt x="1" y="70"/>
                    <a:pt x="1" y="70"/>
                  </a:cubicBezTo>
                  <a:cubicBezTo>
                    <a:pt x="1" y="70"/>
                    <a:pt x="1" y="70"/>
                    <a:pt x="1" y="70"/>
                  </a:cubicBezTo>
                  <a:cubicBezTo>
                    <a:pt x="2" y="70"/>
                    <a:pt x="2" y="69"/>
                    <a:pt x="3" y="69"/>
                  </a:cubicBezTo>
                  <a:cubicBezTo>
                    <a:pt x="3" y="69"/>
                    <a:pt x="4" y="69"/>
                    <a:pt x="4" y="70"/>
                  </a:cubicBezTo>
                  <a:cubicBezTo>
                    <a:pt x="6" y="70"/>
                    <a:pt x="8" y="74"/>
                    <a:pt x="8" y="78"/>
                  </a:cubicBezTo>
                  <a:cubicBezTo>
                    <a:pt x="8" y="82"/>
                    <a:pt x="7" y="84"/>
                    <a:pt x="5" y="84"/>
                  </a:cubicBezTo>
                  <a:cubicBezTo>
                    <a:pt x="4" y="84"/>
                    <a:pt x="4" y="84"/>
                    <a:pt x="4" y="84"/>
                  </a:cubicBezTo>
                  <a:cubicBezTo>
                    <a:pt x="3" y="83"/>
                    <a:pt x="2" y="82"/>
                    <a:pt x="1" y="81"/>
                  </a:cubicBezTo>
                  <a:cubicBezTo>
                    <a:pt x="1" y="80"/>
                    <a:pt x="1" y="80"/>
                    <a:pt x="1" y="80"/>
                  </a:cubicBezTo>
                  <a:cubicBezTo>
                    <a:pt x="1" y="80"/>
                    <a:pt x="0" y="80"/>
                    <a:pt x="0" y="80"/>
                  </a:cubicBezTo>
                  <a:cubicBezTo>
                    <a:pt x="0" y="80"/>
                    <a:pt x="0" y="80"/>
                    <a:pt x="0" y="80"/>
                  </a:cubicBezTo>
                  <a:cubicBezTo>
                    <a:pt x="0" y="80"/>
                    <a:pt x="0" y="80"/>
                    <a:pt x="0" y="80"/>
                  </a:cubicBezTo>
                  <a:cubicBezTo>
                    <a:pt x="0" y="85"/>
                    <a:pt x="0" y="85"/>
                    <a:pt x="0" y="85"/>
                  </a:cubicBezTo>
                  <a:cubicBezTo>
                    <a:pt x="0" y="91"/>
                    <a:pt x="2" y="97"/>
                    <a:pt x="6" y="98"/>
                  </a:cubicBezTo>
                  <a:cubicBezTo>
                    <a:pt x="24" y="106"/>
                    <a:pt x="24" y="106"/>
                    <a:pt x="24" y="106"/>
                  </a:cubicBezTo>
                  <a:cubicBezTo>
                    <a:pt x="24" y="90"/>
                    <a:pt x="24" y="90"/>
                    <a:pt x="24" y="90"/>
                  </a:cubicBezTo>
                  <a:cubicBezTo>
                    <a:pt x="24" y="89"/>
                    <a:pt x="24" y="89"/>
                    <a:pt x="24" y="89"/>
                  </a:cubicBezTo>
                  <a:cubicBezTo>
                    <a:pt x="23" y="89"/>
                    <a:pt x="23" y="89"/>
                    <a:pt x="23" y="89"/>
                  </a:cubicBezTo>
                  <a:cubicBezTo>
                    <a:pt x="23" y="89"/>
                    <a:pt x="23" y="89"/>
                    <a:pt x="23" y="89"/>
                  </a:cubicBezTo>
                  <a:cubicBezTo>
                    <a:pt x="22" y="90"/>
                    <a:pt x="22" y="90"/>
                    <a:pt x="22" y="90"/>
                  </a:cubicBezTo>
                  <a:cubicBezTo>
                    <a:pt x="22" y="90"/>
                    <a:pt x="21" y="90"/>
                    <a:pt x="21" y="90"/>
                  </a:cubicBezTo>
                  <a:cubicBezTo>
                    <a:pt x="20" y="90"/>
                    <a:pt x="20" y="90"/>
                    <a:pt x="20" y="90"/>
                  </a:cubicBezTo>
                  <a:cubicBezTo>
                    <a:pt x="18" y="89"/>
                    <a:pt x="16" y="85"/>
                    <a:pt x="16" y="81"/>
                  </a:cubicBezTo>
                  <a:cubicBezTo>
                    <a:pt x="16" y="78"/>
                    <a:pt x="17" y="76"/>
                    <a:pt x="19" y="76"/>
                  </a:cubicBezTo>
                  <a:cubicBezTo>
                    <a:pt x="19" y="76"/>
                    <a:pt x="20" y="76"/>
                    <a:pt x="20" y="76"/>
                  </a:cubicBezTo>
                  <a:cubicBezTo>
                    <a:pt x="21" y="76"/>
                    <a:pt x="22" y="77"/>
                    <a:pt x="22" y="78"/>
                  </a:cubicBezTo>
                  <a:cubicBezTo>
                    <a:pt x="23" y="79"/>
                    <a:pt x="23" y="79"/>
                    <a:pt x="23" y="79"/>
                  </a:cubicBezTo>
                  <a:cubicBezTo>
                    <a:pt x="23" y="80"/>
                    <a:pt x="23" y="80"/>
                    <a:pt x="23" y="80"/>
                  </a:cubicBezTo>
                  <a:cubicBezTo>
                    <a:pt x="24" y="80"/>
                    <a:pt x="24" y="80"/>
                    <a:pt x="24" y="80"/>
                  </a:cubicBezTo>
                  <a:cubicBezTo>
                    <a:pt x="24" y="80"/>
                    <a:pt x="24" y="80"/>
                    <a:pt x="24" y="80"/>
                  </a:cubicBezTo>
                  <a:cubicBezTo>
                    <a:pt x="24" y="64"/>
                    <a:pt x="24" y="64"/>
                    <a:pt x="24" y="64"/>
                  </a:cubicBezTo>
                  <a:cubicBezTo>
                    <a:pt x="15" y="60"/>
                    <a:pt x="15" y="60"/>
                    <a:pt x="15" y="60"/>
                  </a:cubicBezTo>
                  <a:cubicBezTo>
                    <a:pt x="14" y="60"/>
                    <a:pt x="13" y="59"/>
                    <a:pt x="14" y="57"/>
                  </a:cubicBezTo>
                  <a:cubicBezTo>
                    <a:pt x="15" y="56"/>
                    <a:pt x="15" y="56"/>
                    <a:pt x="15" y="56"/>
                  </a:cubicBezTo>
                  <a:cubicBezTo>
                    <a:pt x="15" y="55"/>
                    <a:pt x="15" y="54"/>
                    <a:pt x="15" y="53"/>
                  </a:cubicBezTo>
                  <a:cubicBezTo>
                    <a:pt x="15" y="50"/>
                    <a:pt x="14" y="47"/>
                    <a:pt x="12" y="46"/>
                  </a:cubicBezTo>
                  <a:cubicBezTo>
                    <a:pt x="12" y="46"/>
                    <a:pt x="11" y="46"/>
                    <a:pt x="11" y="46"/>
                  </a:cubicBezTo>
                  <a:moveTo>
                    <a:pt x="4" y="0"/>
                  </a:moveTo>
                  <a:cubicBezTo>
                    <a:pt x="2" y="0"/>
                    <a:pt x="0" y="3"/>
                    <a:pt x="0" y="8"/>
                  </a:cubicBezTo>
                  <a:cubicBezTo>
                    <a:pt x="0" y="39"/>
                    <a:pt x="0" y="39"/>
                    <a:pt x="0" y="39"/>
                  </a:cubicBezTo>
                  <a:cubicBezTo>
                    <a:pt x="9" y="43"/>
                    <a:pt x="9" y="43"/>
                    <a:pt x="9" y="43"/>
                  </a:cubicBezTo>
                  <a:cubicBezTo>
                    <a:pt x="9" y="43"/>
                    <a:pt x="9" y="43"/>
                    <a:pt x="9" y="43"/>
                  </a:cubicBezTo>
                  <a:cubicBezTo>
                    <a:pt x="9" y="42"/>
                    <a:pt x="9" y="41"/>
                    <a:pt x="9" y="41"/>
                  </a:cubicBezTo>
                  <a:cubicBezTo>
                    <a:pt x="9" y="40"/>
                    <a:pt x="9" y="40"/>
                    <a:pt x="9" y="40"/>
                  </a:cubicBezTo>
                  <a:cubicBezTo>
                    <a:pt x="8" y="38"/>
                    <a:pt x="8" y="37"/>
                    <a:pt x="8" y="35"/>
                  </a:cubicBezTo>
                  <a:cubicBezTo>
                    <a:pt x="8" y="32"/>
                    <a:pt x="9" y="30"/>
                    <a:pt x="11" y="30"/>
                  </a:cubicBezTo>
                  <a:cubicBezTo>
                    <a:pt x="11" y="30"/>
                    <a:pt x="12" y="30"/>
                    <a:pt x="12" y="30"/>
                  </a:cubicBezTo>
                  <a:cubicBezTo>
                    <a:pt x="14" y="31"/>
                    <a:pt x="16" y="35"/>
                    <a:pt x="16" y="39"/>
                  </a:cubicBezTo>
                  <a:cubicBezTo>
                    <a:pt x="16" y="40"/>
                    <a:pt x="16" y="41"/>
                    <a:pt x="15" y="42"/>
                  </a:cubicBezTo>
                  <a:cubicBezTo>
                    <a:pt x="15" y="43"/>
                    <a:pt x="15" y="43"/>
                    <a:pt x="15" y="43"/>
                  </a:cubicBezTo>
                  <a:cubicBezTo>
                    <a:pt x="15" y="44"/>
                    <a:pt x="14" y="44"/>
                    <a:pt x="15" y="45"/>
                  </a:cubicBezTo>
                  <a:cubicBezTo>
                    <a:pt x="15" y="45"/>
                    <a:pt x="15" y="45"/>
                    <a:pt x="15" y="45"/>
                  </a:cubicBezTo>
                  <a:cubicBezTo>
                    <a:pt x="24" y="49"/>
                    <a:pt x="24" y="49"/>
                    <a:pt x="24" y="49"/>
                  </a:cubicBezTo>
                  <a:cubicBezTo>
                    <a:pt x="24" y="33"/>
                    <a:pt x="24" y="33"/>
                    <a:pt x="24" y="33"/>
                  </a:cubicBezTo>
                  <a:cubicBezTo>
                    <a:pt x="24" y="33"/>
                    <a:pt x="24" y="33"/>
                    <a:pt x="24" y="33"/>
                  </a:cubicBezTo>
                  <a:cubicBezTo>
                    <a:pt x="24" y="33"/>
                    <a:pt x="24" y="33"/>
                    <a:pt x="24" y="33"/>
                  </a:cubicBezTo>
                  <a:cubicBezTo>
                    <a:pt x="23" y="33"/>
                    <a:pt x="23" y="33"/>
                    <a:pt x="23" y="33"/>
                  </a:cubicBezTo>
                  <a:cubicBezTo>
                    <a:pt x="22" y="33"/>
                    <a:pt x="22" y="33"/>
                    <a:pt x="22" y="33"/>
                  </a:cubicBezTo>
                  <a:cubicBezTo>
                    <a:pt x="22" y="34"/>
                    <a:pt x="21" y="34"/>
                    <a:pt x="21" y="34"/>
                  </a:cubicBezTo>
                  <a:cubicBezTo>
                    <a:pt x="21" y="34"/>
                    <a:pt x="20" y="34"/>
                    <a:pt x="20" y="34"/>
                  </a:cubicBezTo>
                  <a:cubicBezTo>
                    <a:pt x="18" y="33"/>
                    <a:pt x="16" y="29"/>
                    <a:pt x="16" y="25"/>
                  </a:cubicBezTo>
                  <a:cubicBezTo>
                    <a:pt x="16" y="22"/>
                    <a:pt x="17" y="19"/>
                    <a:pt x="19" y="19"/>
                  </a:cubicBezTo>
                  <a:cubicBezTo>
                    <a:pt x="19" y="19"/>
                    <a:pt x="20" y="19"/>
                    <a:pt x="20" y="20"/>
                  </a:cubicBezTo>
                  <a:cubicBezTo>
                    <a:pt x="21" y="20"/>
                    <a:pt x="22" y="21"/>
                    <a:pt x="22" y="22"/>
                  </a:cubicBezTo>
                  <a:cubicBezTo>
                    <a:pt x="23" y="23"/>
                    <a:pt x="23" y="23"/>
                    <a:pt x="23" y="23"/>
                  </a:cubicBezTo>
                  <a:cubicBezTo>
                    <a:pt x="23" y="23"/>
                    <a:pt x="23" y="23"/>
                    <a:pt x="24" y="24"/>
                  </a:cubicBezTo>
                  <a:cubicBezTo>
                    <a:pt x="24" y="24"/>
                    <a:pt x="24" y="24"/>
                    <a:pt x="24" y="24"/>
                  </a:cubicBezTo>
                  <a:cubicBezTo>
                    <a:pt x="24" y="23"/>
                    <a:pt x="24" y="23"/>
                    <a:pt x="24" y="23"/>
                  </a:cubicBezTo>
                  <a:cubicBezTo>
                    <a:pt x="24" y="7"/>
                    <a:pt x="24" y="7"/>
                    <a:pt x="24" y="7"/>
                  </a:cubicBezTo>
                  <a:cubicBezTo>
                    <a:pt x="6" y="0"/>
                    <a:pt x="6" y="0"/>
                    <a:pt x="6" y="0"/>
                  </a:cubicBezTo>
                  <a:cubicBezTo>
                    <a:pt x="5" y="0"/>
                    <a:pt x="5" y="0"/>
                    <a:pt x="4" y="0"/>
                  </a:cubicBezTo>
                </a:path>
              </a:pathLst>
            </a:custGeom>
            <a:solidFill>
              <a:sysClr val="window" lastClr="FFFFFF"/>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16" name="组合 15"/>
          <p:cNvGrpSpPr/>
          <p:nvPr/>
        </p:nvGrpSpPr>
        <p:grpSpPr>
          <a:xfrm>
            <a:off x="4174301" y="2004409"/>
            <a:ext cx="1604765" cy="1183205"/>
            <a:chOff x="5220029" y="1486080"/>
            <a:chExt cx="1751943" cy="1291720"/>
          </a:xfrm>
          <a:effectLst>
            <a:outerShdw blurRad="381000" dist="127000" dir="2700000" algn="tl" rotWithShape="0">
              <a:prstClr val="black">
                <a:alpha val="40000"/>
              </a:prstClr>
            </a:outerShdw>
          </a:effectLst>
        </p:grpSpPr>
        <p:sp>
          <p:nvSpPr>
            <p:cNvPr id="17" name="Freeform 17"/>
            <p:cNvSpPr/>
            <p:nvPr/>
          </p:nvSpPr>
          <p:spPr bwMode="auto">
            <a:xfrm>
              <a:off x="6096000" y="1861220"/>
              <a:ext cx="875972" cy="916580"/>
            </a:xfrm>
            <a:custGeom>
              <a:avLst/>
              <a:gdLst>
                <a:gd name="T0" fmla="*/ 453 w 453"/>
                <a:gd name="T1" fmla="*/ 0 h 474"/>
                <a:gd name="T2" fmla="*/ 0 w 453"/>
                <a:gd name="T3" fmla="*/ 194 h 474"/>
                <a:gd name="T4" fmla="*/ 0 w 453"/>
                <a:gd name="T5" fmla="*/ 474 h 474"/>
                <a:gd name="T6" fmla="*/ 453 w 453"/>
                <a:gd name="T7" fmla="*/ 277 h 474"/>
                <a:gd name="T8" fmla="*/ 453 w 453"/>
                <a:gd name="T9" fmla="*/ 0 h 474"/>
              </a:gdLst>
              <a:ahLst/>
              <a:cxnLst>
                <a:cxn ang="0">
                  <a:pos x="T0" y="T1"/>
                </a:cxn>
                <a:cxn ang="0">
                  <a:pos x="T2" y="T3"/>
                </a:cxn>
                <a:cxn ang="0">
                  <a:pos x="T4" y="T5"/>
                </a:cxn>
                <a:cxn ang="0">
                  <a:pos x="T6" y="T7"/>
                </a:cxn>
                <a:cxn ang="0">
                  <a:pos x="T8" y="T9"/>
                </a:cxn>
              </a:cxnLst>
              <a:rect l="0" t="0" r="r" b="b"/>
              <a:pathLst>
                <a:path w="453" h="474">
                  <a:moveTo>
                    <a:pt x="453" y="0"/>
                  </a:moveTo>
                  <a:lnTo>
                    <a:pt x="0" y="194"/>
                  </a:lnTo>
                  <a:lnTo>
                    <a:pt x="0" y="474"/>
                  </a:lnTo>
                  <a:lnTo>
                    <a:pt x="453" y="277"/>
                  </a:lnTo>
                  <a:lnTo>
                    <a:pt x="453"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8" name="Freeform 18"/>
            <p:cNvSpPr/>
            <p:nvPr/>
          </p:nvSpPr>
          <p:spPr bwMode="auto">
            <a:xfrm>
              <a:off x="5220029" y="1861220"/>
              <a:ext cx="875972" cy="916580"/>
            </a:xfrm>
            <a:custGeom>
              <a:avLst/>
              <a:gdLst>
                <a:gd name="T0" fmla="*/ 0 w 453"/>
                <a:gd name="T1" fmla="*/ 0 h 474"/>
                <a:gd name="T2" fmla="*/ 453 w 453"/>
                <a:gd name="T3" fmla="*/ 194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4"/>
                  </a:lnTo>
                  <a:lnTo>
                    <a:pt x="453" y="474"/>
                  </a:lnTo>
                  <a:lnTo>
                    <a:pt x="0" y="277"/>
                  </a:lnTo>
                  <a:lnTo>
                    <a:pt x="0"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9" name="Freeform 19"/>
            <p:cNvSpPr/>
            <p:nvPr/>
          </p:nvSpPr>
          <p:spPr bwMode="auto">
            <a:xfrm>
              <a:off x="5220029" y="1861220"/>
              <a:ext cx="875972" cy="916580"/>
            </a:xfrm>
            <a:custGeom>
              <a:avLst/>
              <a:gdLst>
                <a:gd name="T0" fmla="*/ 0 w 453"/>
                <a:gd name="T1" fmla="*/ 0 h 474"/>
                <a:gd name="T2" fmla="*/ 453 w 453"/>
                <a:gd name="T3" fmla="*/ 194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4"/>
                  </a:lnTo>
                  <a:lnTo>
                    <a:pt x="453" y="474"/>
                  </a:lnTo>
                  <a:lnTo>
                    <a:pt x="0" y="2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0" name="Freeform 20"/>
            <p:cNvSpPr/>
            <p:nvPr/>
          </p:nvSpPr>
          <p:spPr bwMode="auto">
            <a:xfrm>
              <a:off x="5220029" y="1486080"/>
              <a:ext cx="1751943" cy="750280"/>
            </a:xfrm>
            <a:custGeom>
              <a:avLst/>
              <a:gdLst>
                <a:gd name="T0" fmla="*/ 453 w 906"/>
                <a:gd name="T1" fmla="*/ 0 h 388"/>
                <a:gd name="T2" fmla="*/ 0 w 906"/>
                <a:gd name="T3" fmla="*/ 194 h 388"/>
                <a:gd name="T4" fmla="*/ 453 w 906"/>
                <a:gd name="T5" fmla="*/ 388 h 388"/>
                <a:gd name="T6" fmla="*/ 906 w 906"/>
                <a:gd name="T7" fmla="*/ 194 h 388"/>
                <a:gd name="T8" fmla="*/ 453 w 906"/>
                <a:gd name="T9" fmla="*/ 0 h 388"/>
              </a:gdLst>
              <a:ahLst/>
              <a:cxnLst>
                <a:cxn ang="0">
                  <a:pos x="T0" y="T1"/>
                </a:cxn>
                <a:cxn ang="0">
                  <a:pos x="T2" y="T3"/>
                </a:cxn>
                <a:cxn ang="0">
                  <a:pos x="T4" y="T5"/>
                </a:cxn>
                <a:cxn ang="0">
                  <a:pos x="T6" y="T7"/>
                </a:cxn>
                <a:cxn ang="0">
                  <a:pos x="T8" y="T9"/>
                </a:cxn>
              </a:cxnLst>
              <a:rect l="0" t="0" r="r" b="b"/>
              <a:pathLst>
                <a:path w="906" h="388">
                  <a:moveTo>
                    <a:pt x="453" y="0"/>
                  </a:moveTo>
                  <a:lnTo>
                    <a:pt x="0" y="194"/>
                  </a:lnTo>
                  <a:lnTo>
                    <a:pt x="453" y="388"/>
                  </a:lnTo>
                  <a:lnTo>
                    <a:pt x="906" y="194"/>
                  </a:lnTo>
                  <a:lnTo>
                    <a:pt x="453" y="0"/>
                  </a:lnTo>
                  <a:close/>
                </a:path>
              </a:pathLst>
            </a:custGeom>
            <a:solidFill>
              <a:sysClr val="window" lastClr="FFFFFF">
                <a:lumMod val="95000"/>
              </a:sysClr>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1" name="Freeform 44"/>
            <p:cNvSpPr>
              <a:spLocks noEditPoints="1"/>
            </p:cNvSpPr>
            <p:nvPr/>
          </p:nvSpPr>
          <p:spPr bwMode="auto">
            <a:xfrm>
              <a:off x="5463677" y="2085531"/>
              <a:ext cx="421549" cy="471826"/>
            </a:xfrm>
            <a:custGeom>
              <a:avLst/>
              <a:gdLst>
                <a:gd name="T0" fmla="*/ 62 w 92"/>
                <a:gd name="T1" fmla="*/ 36 h 103"/>
                <a:gd name="T2" fmla="*/ 52 w 92"/>
                <a:gd name="T3" fmla="*/ 48 h 103"/>
                <a:gd name="T4" fmla="*/ 50 w 92"/>
                <a:gd name="T5" fmla="*/ 51 h 103"/>
                <a:gd name="T6" fmla="*/ 62 w 92"/>
                <a:gd name="T7" fmla="*/ 77 h 103"/>
                <a:gd name="T8" fmla="*/ 66 w 92"/>
                <a:gd name="T9" fmla="*/ 71 h 103"/>
                <a:gd name="T10" fmla="*/ 62 w 92"/>
                <a:gd name="T11" fmla="*/ 62 h 103"/>
                <a:gd name="T12" fmla="*/ 92 w 92"/>
                <a:gd name="T13" fmla="*/ 74 h 103"/>
                <a:gd name="T14" fmla="*/ 92 w 92"/>
                <a:gd name="T15" fmla="*/ 63 h 103"/>
                <a:gd name="T16" fmla="*/ 62 w 92"/>
                <a:gd name="T17" fmla="*/ 51 h 103"/>
                <a:gd name="T18" fmla="*/ 66 w 92"/>
                <a:gd name="T19" fmla="*/ 45 h 103"/>
                <a:gd name="T20" fmla="*/ 62 w 92"/>
                <a:gd name="T21" fmla="*/ 36 h 103"/>
                <a:gd name="T22" fmla="*/ 35 w 92"/>
                <a:gd name="T23" fmla="*/ 0 h 103"/>
                <a:gd name="T24" fmla="*/ 22 w 92"/>
                <a:gd name="T25" fmla="*/ 21 h 103"/>
                <a:gd name="T26" fmla="*/ 22 w 92"/>
                <a:gd name="T27" fmla="*/ 35 h 103"/>
                <a:gd name="T28" fmla="*/ 13 w 92"/>
                <a:gd name="T29" fmla="*/ 31 h 103"/>
                <a:gd name="T30" fmla="*/ 17 w 92"/>
                <a:gd name="T31" fmla="*/ 25 h 103"/>
                <a:gd name="T32" fmla="*/ 12 w 92"/>
                <a:gd name="T33" fmla="*/ 16 h 103"/>
                <a:gd name="T34" fmla="*/ 3 w 92"/>
                <a:gd name="T35" fmla="*/ 28 h 103"/>
                <a:gd name="T36" fmla="*/ 3 w 92"/>
                <a:gd name="T37" fmla="*/ 28 h 103"/>
                <a:gd name="T38" fmla="*/ 0 w 92"/>
                <a:gd name="T39" fmla="*/ 31 h 103"/>
                <a:gd name="T40" fmla="*/ 12 w 92"/>
                <a:gd name="T41" fmla="*/ 56 h 103"/>
                <a:gd name="T42" fmla="*/ 17 w 92"/>
                <a:gd name="T43" fmla="*/ 51 h 103"/>
                <a:gd name="T44" fmla="*/ 13 w 92"/>
                <a:gd name="T45" fmla="*/ 42 h 103"/>
                <a:gd name="T46" fmla="*/ 22 w 92"/>
                <a:gd name="T47" fmla="*/ 46 h 103"/>
                <a:gd name="T48" fmla="*/ 22 w 92"/>
                <a:gd name="T49" fmla="*/ 59 h 103"/>
                <a:gd name="T50" fmla="*/ 38 w 92"/>
                <a:gd name="T51" fmla="*/ 93 h 103"/>
                <a:gd name="T52" fmla="*/ 61 w 92"/>
                <a:gd name="T53" fmla="*/ 102 h 103"/>
                <a:gd name="T54" fmla="*/ 65 w 92"/>
                <a:gd name="T55" fmla="*/ 103 h 103"/>
                <a:gd name="T56" fmla="*/ 77 w 92"/>
                <a:gd name="T57" fmla="*/ 82 h 103"/>
                <a:gd name="T58" fmla="*/ 77 w 92"/>
                <a:gd name="T59" fmla="*/ 77 h 103"/>
                <a:gd name="T60" fmla="*/ 71 w 92"/>
                <a:gd name="T61" fmla="*/ 74 h 103"/>
                <a:gd name="T62" fmla="*/ 71 w 92"/>
                <a:gd name="T63" fmla="*/ 79 h 103"/>
                <a:gd name="T64" fmla="*/ 63 w 92"/>
                <a:gd name="T65" fmla="*/ 92 h 103"/>
                <a:gd name="T66" fmla="*/ 61 w 92"/>
                <a:gd name="T67" fmla="*/ 91 h 103"/>
                <a:gd name="T68" fmla="*/ 38 w 92"/>
                <a:gd name="T69" fmla="*/ 82 h 103"/>
                <a:gd name="T70" fmla="*/ 29 w 92"/>
                <a:gd name="T71" fmla="*/ 62 h 103"/>
                <a:gd name="T72" fmla="*/ 29 w 92"/>
                <a:gd name="T73" fmla="*/ 24 h 103"/>
                <a:gd name="T74" fmla="*/ 36 w 92"/>
                <a:gd name="T75" fmla="*/ 11 h 103"/>
                <a:gd name="T76" fmla="*/ 38 w 92"/>
                <a:gd name="T77" fmla="*/ 11 h 103"/>
                <a:gd name="T78" fmla="*/ 61 w 92"/>
                <a:gd name="T79" fmla="*/ 21 h 103"/>
                <a:gd name="T80" fmla="*/ 71 w 92"/>
                <a:gd name="T81" fmla="*/ 41 h 103"/>
                <a:gd name="T82" fmla="*/ 71 w 92"/>
                <a:gd name="T83" fmla="*/ 46 h 103"/>
                <a:gd name="T84" fmla="*/ 77 w 92"/>
                <a:gd name="T85" fmla="*/ 48 h 103"/>
                <a:gd name="T86" fmla="*/ 77 w 92"/>
                <a:gd name="T87" fmla="*/ 44 h 103"/>
                <a:gd name="T88" fmla="*/ 61 w 92"/>
                <a:gd name="T89" fmla="*/ 10 h 103"/>
                <a:gd name="T90" fmla="*/ 38 w 92"/>
                <a:gd name="T91" fmla="*/ 0 h 103"/>
                <a:gd name="T92" fmla="*/ 35 w 92"/>
                <a:gd name="T9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2" h="103">
                  <a:moveTo>
                    <a:pt x="62" y="36"/>
                  </a:moveTo>
                  <a:cubicBezTo>
                    <a:pt x="52" y="48"/>
                    <a:pt x="52" y="48"/>
                    <a:pt x="52" y="48"/>
                  </a:cubicBezTo>
                  <a:cubicBezTo>
                    <a:pt x="50" y="51"/>
                    <a:pt x="50" y="51"/>
                    <a:pt x="50" y="51"/>
                  </a:cubicBezTo>
                  <a:cubicBezTo>
                    <a:pt x="62" y="77"/>
                    <a:pt x="62" y="77"/>
                    <a:pt x="62" y="77"/>
                  </a:cubicBezTo>
                  <a:cubicBezTo>
                    <a:pt x="66" y="71"/>
                    <a:pt x="66" y="71"/>
                    <a:pt x="66" y="71"/>
                  </a:cubicBezTo>
                  <a:cubicBezTo>
                    <a:pt x="62" y="62"/>
                    <a:pt x="62" y="62"/>
                    <a:pt x="62" y="62"/>
                  </a:cubicBezTo>
                  <a:cubicBezTo>
                    <a:pt x="92" y="74"/>
                    <a:pt x="92" y="74"/>
                    <a:pt x="92" y="74"/>
                  </a:cubicBezTo>
                  <a:cubicBezTo>
                    <a:pt x="92" y="63"/>
                    <a:pt x="92" y="63"/>
                    <a:pt x="92" y="63"/>
                  </a:cubicBezTo>
                  <a:cubicBezTo>
                    <a:pt x="62" y="51"/>
                    <a:pt x="62" y="51"/>
                    <a:pt x="62" y="51"/>
                  </a:cubicBezTo>
                  <a:cubicBezTo>
                    <a:pt x="66" y="45"/>
                    <a:pt x="66" y="45"/>
                    <a:pt x="66" y="45"/>
                  </a:cubicBezTo>
                  <a:cubicBezTo>
                    <a:pt x="62" y="36"/>
                    <a:pt x="62" y="36"/>
                    <a:pt x="62" y="36"/>
                  </a:cubicBezTo>
                  <a:moveTo>
                    <a:pt x="35" y="0"/>
                  </a:moveTo>
                  <a:cubicBezTo>
                    <a:pt x="28" y="0"/>
                    <a:pt x="22" y="8"/>
                    <a:pt x="22" y="21"/>
                  </a:cubicBezTo>
                  <a:cubicBezTo>
                    <a:pt x="22" y="35"/>
                    <a:pt x="22" y="35"/>
                    <a:pt x="22" y="35"/>
                  </a:cubicBezTo>
                  <a:cubicBezTo>
                    <a:pt x="13" y="31"/>
                    <a:pt x="13" y="31"/>
                    <a:pt x="13" y="31"/>
                  </a:cubicBezTo>
                  <a:cubicBezTo>
                    <a:pt x="17" y="25"/>
                    <a:pt x="17" y="25"/>
                    <a:pt x="17" y="25"/>
                  </a:cubicBezTo>
                  <a:cubicBezTo>
                    <a:pt x="12" y="16"/>
                    <a:pt x="12" y="16"/>
                    <a:pt x="12" y="16"/>
                  </a:cubicBezTo>
                  <a:cubicBezTo>
                    <a:pt x="3" y="28"/>
                    <a:pt x="3" y="28"/>
                    <a:pt x="3" y="28"/>
                  </a:cubicBezTo>
                  <a:cubicBezTo>
                    <a:pt x="3" y="28"/>
                    <a:pt x="3" y="28"/>
                    <a:pt x="3" y="28"/>
                  </a:cubicBezTo>
                  <a:cubicBezTo>
                    <a:pt x="0" y="31"/>
                    <a:pt x="0" y="31"/>
                    <a:pt x="0" y="31"/>
                  </a:cubicBezTo>
                  <a:cubicBezTo>
                    <a:pt x="12" y="56"/>
                    <a:pt x="12" y="56"/>
                    <a:pt x="12" y="56"/>
                  </a:cubicBezTo>
                  <a:cubicBezTo>
                    <a:pt x="17" y="51"/>
                    <a:pt x="17" y="51"/>
                    <a:pt x="17" y="51"/>
                  </a:cubicBezTo>
                  <a:cubicBezTo>
                    <a:pt x="13" y="42"/>
                    <a:pt x="13" y="42"/>
                    <a:pt x="13" y="42"/>
                  </a:cubicBezTo>
                  <a:cubicBezTo>
                    <a:pt x="22" y="46"/>
                    <a:pt x="22" y="46"/>
                    <a:pt x="22" y="46"/>
                  </a:cubicBezTo>
                  <a:cubicBezTo>
                    <a:pt x="22" y="59"/>
                    <a:pt x="22" y="59"/>
                    <a:pt x="22" y="59"/>
                  </a:cubicBezTo>
                  <a:cubicBezTo>
                    <a:pt x="22" y="74"/>
                    <a:pt x="29" y="89"/>
                    <a:pt x="38" y="93"/>
                  </a:cubicBezTo>
                  <a:cubicBezTo>
                    <a:pt x="61" y="102"/>
                    <a:pt x="61" y="102"/>
                    <a:pt x="61" y="102"/>
                  </a:cubicBezTo>
                  <a:cubicBezTo>
                    <a:pt x="62" y="103"/>
                    <a:pt x="64" y="103"/>
                    <a:pt x="65" y="103"/>
                  </a:cubicBezTo>
                  <a:cubicBezTo>
                    <a:pt x="72" y="103"/>
                    <a:pt x="77" y="95"/>
                    <a:pt x="77" y="82"/>
                  </a:cubicBezTo>
                  <a:cubicBezTo>
                    <a:pt x="77" y="77"/>
                    <a:pt x="77" y="77"/>
                    <a:pt x="77" y="77"/>
                  </a:cubicBezTo>
                  <a:cubicBezTo>
                    <a:pt x="71" y="74"/>
                    <a:pt x="71" y="74"/>
                    <a:pt x="71" y="74"/>
                  </a:cubicBezTo>
                  <a:cubicBezTo>
                    <a:pt x="71" y="79"/>
                    <a:pt x="71" y="79"/>
                    <a:pt x="71" y="79"/>
                  </a:cubicBezTo>
                  <a:cubicBezTo>
                    <a:pt x="71" y="87"/>
                    <a:pt x="68" y="92"/>
                    <a:pt x="63" y="92"/>
                  </a:cubicBezTo>
                  <a:cubicBezTo>
                    <a:pt x="63" y="92"/>
                    <a:pt x="62" y="92"/>
                    <a:pt x="61" y="91"/>
                  </a:cubicBezTo>
                  <a:cubicBezTo>
                    <a:pt x="38" y="82"/>
                    <a:pt x="38" y="82"/>
                    <a:pt x="38" y="82"/>
                  </a:cubicBezTo>
                  <a:cubicBezTo>
                    <a:pt x="33" y="80"/>
                    <a:pt x="29" y="71"/>
                    <a:pt x="29" y="62"/>
                  </a:cubicBezTo>
                  <a:cubicBezTo>
                    <a:pt x="29" y="24"/>
                    <a:pt x="29" y="24"/>
                    <a:pt x="29" y="24"/>
                  </a:cubicBezTo>
                  <a:cubicBezTo>
                    <a:pt x="29" y="16"/>
                    <a:pt x="32" y="11"/>
                    <a:pt x="36" y="11"/>
                  </a:cubicBezTo>
                  <a:cubicBezTo>
                    <a:pt x="37" y="11"/>
                    <a:pt x="38" y="11"/>
                    <a:pt x="38" y="11"/>
                  </a:cubicBezTo>
                  <a:cubicBezTo>
                    <a:pt x="61" y="21"/>
                    <a:pt x="61" y="21"/>
                    <a:pt x="61" y="21"/>
                  </a:cubicBezTo>
                  <a:cubicBezTo>
                    <a:pt x="67" y="23"/>
                    <a:pt x="71" y="32"/>
                    <a:pt x="71" y="41"/>
                  </a:cubicBezTo>
                  <a:cubicBezTo>
                    <a:pt x="71" y="46"/>
                    <a:pt x="71" y="46"/>
                    <a:pt x="71" y="46"/>
                  </a:cubicBezTo>
                  <a:cubicBezTo>
                    <a:pt x="77" y="48"/>
                    <a:pt x="77" y="48"/>
                    <a:pt x="77" y="48"/>
                  </a:cubicBezTo>
                  <a:cubicBezTo>
                    <a:pt x="77" y="44"/>
                    <a:pt x="77" y="44"/>
                    <a:pt x="77" y="44"/>
                  </a:cubicBezTo>
                  <a:cubicBezTo>
                    <a:pt x="77" y="29"/>
                    <a:pt x="70" y="13"/>
                    <a:pt x="61" y="10"/>
                  </a:cubicBezTo>
                  <a:cubicBezTo>
                    <a:pt x="38" y="0"/>
                    <a:pt x="38" y="0"/>
                    <a:pt x="38" y="0"/>
                  </a:cubicBezTo>
                  <a:cubicBezTo>
                    <a:pt x="37" y="0"/>
                    <a:pt x="36" y="0"/>
                    <a:pt x="35" y="0"/>
                  </a:cubicBezTo>
                </a:path>
              </a:pathLst>
            </a:custGeom>
            <a:solidFill>
              <a:sysClr val="window" lastClr="FFFFFF"/>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36" name="文本框 1"/>
          <p:cNvSpPr txBox="1"/>
          <p:nvPr/>
        </p:nvSpPr>
        <p:spPr>
          <a:xfrm>
            <a:off x="1344352" y="2218131"/>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išļîďè"/>
          <p:cNvSpPr txBox="1"/>
          <p:nvPr/>
        </p:nvSpPr>
        <p:spPr bwMode="auto">
          <a:xfrm>
            <a:off x="1328469" y="1873307"/>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38" name="文本框 1"/>
          <p:cNvSpPr txBox="1"/>
          <p:nvPr/>
        </p:nvSpPr>
        <p:spPr>
          <a:xfrm>
            <a:off x="7068087" y="3246048"/>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išļîďè"/>
          <p:cNvSpPr txBox="1"/>
          <p:nvPr/>
        </p:nvSpPr>
        <p:spPr bwMode="auto">
          <a:xfrm>
            <a:off x="7052204" y="2901224"/>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0" name="文本框 1"/>
          <p:cNvSpPr txBox="1"/>
          <p:nvPr/>
        </p:nvSpPr>
        <p:spPr>
          <a:xfrm>
            <a:off x="1240293" y="4114576"/>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išļîďè"/>
          <p:cNvSpPr txBox="1"/>
          <p:nvPr/>
        </p:nvSpPr>
        <p:spPr bwMode="auto">
          <a:xfrm>
            <a:off x="1224410" y="3769752"/>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2" name="文本框 1"/>
          <p:cNvSpPr txBox="1"/>
          <p:nvPr/>
        </p:nvSpPr>
        <p:spPr>
          <a:xfrm>
            <a:off x="7169558" y="4983104"/>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išļîďè"/>
          <p:cNvSpPr txBox="1"/>
          <p:nvPr/>
        </p:nvSpPr>
        <p:spPr bwMode="auto">
          <a:xfrm>
            <a:off x="7153675" y="4638280"/>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Tree>
    <p:extLst>
      <p:ext uri="{BB962C8B-B14F-4D97-AF65-F5344CB8AC3E}">
        <p14:creationId xmlns:p14="http://schemas.microsoft.com/office/powerpoint/2010/main" val="11376230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7" y="206003"/>
            <a:ext cx="2798379"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关键技术与实践难点</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3" name="组合 12"/>
          <p:cNvGrpSpPr/>
          <p:nvPr/>
        </p:nvGrpSpPr>
        <p:grpSpPr>
          <a:xfrm>
            <a:off x="5176801" y="4923453"/>
            <a:ext cx="1604765" cy="1183206"/>
            <a:chOff x="5220029" y="4672837"/>
            <a:chExt cx="1751943" cy="1291721"/>
          </a:xfrm>
          <a:effectLst>
            <a:outerShdw blurRad="381000" dist="127000" dir="2700000" algn="tl" rotWithShape="0">
              <a:prstClr val="black">
                <a:alpha val="40000"/>
              </a:prstClr>
            </a:outerShdw>
          </a:effectLst>
        </p:grpSpPr>
        <p:sp>
          <p:nvSpPr>
            <p:cNvPr id="31" name="Freeform 6"/>
            <p:cNvSpPr/>
            <p:nvPr/>
          </p:nvSpPr>
          <p:spPr bwMode="auto">
            <a:xfrm>
              <a:off x="6096000" y="5047978"/>
              <a:ext cx="875972" cy="916580"/>
            </a:xfrm>
            <a:custGeom>
              <a:avLst/>
              <a:gdLst>
                <a:gd name="T0" fmla="*/ 453 w 453"/>
                <a:gd name="T1" fmla="*/ 0 h 474"/>
                <a:gd name="T2" fmla="*/ 0 w 453"/>
                <a:gd name="T3" fmla="*/ 197 h 474"/>
                <a:gd name="T4" fmla="*/ 0 w 453"/>
                <a:gd name="T5" fmla="*/ 474 h 474"/>
                <a:gd name="T6" fmla="*/ 453 w 453"/>
                <a:gd name="T7" fmla="*/ 277 h 474"/>
                <a:gd name="T8" fmla="*/ 453 w 453"/>
                <a:gd name="T9" fmla="*/ 0 h 474"/>
              </a:gdLst>
              <a:ahLst/>
              <a:cxnLst>
                <a:cxn ang="0">
                  <a:pos x="T0" y="T1"/>
                </a:cxn>
                <a:cxn ang="0">
                  <a:pos x="T2" y="T3"/>
                </a:cxn>
                <a:cxn ang="0">
                  <a:pos x="T4" y="T5"/>
                </a:cxn>
                <a:cxn ang="0">
                  <a:pos x="T6" y="T7"/>
                </a:cxn>
                <a:cxn ang="0">
                  <a:pos x="T8" y="T9"/>
                </a:cxn>
              </a:cxnLst>
              <a:rect l="0" t="0" r="r" b="b"/>
              <a:pathLst>
                <a:path w="453" h="474">
                  <a:moveTo>
                    <a:pt x="453" y="0"/>
                  </a:moveTo>
                  <a:lnTo>
                    <a:pt x="0" y="197"/>
                  </a:lnTo>
                  <a:lnTo>
                    <a:pt x="0" y="474"/>
                  </a:lnTo>
                  <a:lnTo>
                    <a:pt x="453" y="277"/>
                  </a:lnTo>
                  <a:lnTo>
                    <a:pt x="453"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2" name="Freeform 7"/>
            <p:cNvSpPr/>
            <p:nvPr/>
          </p:nvSpPr>
          <p:spPr bwMode="auto">
            <a:xfrm>
              <a:off x="5220029" y="5047978"/>
              <a:ext cx="875972" cy="916580"/>
            </a:xfrm>
            <a:custGeom>
              <a:avLst/>
              <a:gdLst>
                <a:gd name="T0" fmla="*/ 0 w 453"/>
                <a:gd name="T1" fmla="*/ 0 h 474"/>
                <a:gd name="T2" fmla="*/ 453 w 453"/>
                <a:gd name="T3" fmla="*/ 197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7"/>
                  </a:lnTo>
                  <a:lnTo>
                    <a:pt x="453" y="474"/>
                  </a:lnTo>
                  <a:lnTo>
                    <a:pt x="0" y="277"/>
                  </a:lnTo>
                  <a:lnTo>
                    <a:pt x="0"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3" name="Freeform 8"/>
            <p:cNvSpPr/>
            <p:nvPr/>
          </p:nvSpPr>
          <p:spPr bwMode="auto">
            <a:xfrm>
              <a:off x="5220029" y="5047978"/>
              <a:ext cx="875972" cy="916580"/>
            </a:xfrm>
            <a:custGeom>
              <a:avLst/>
              <a:gdLst>
                <a:gd name="T0" fmla="*/ 0 w 453"/>
                <a:gd name="T1" fmla="*/ 0 h 474"/>
                <a:gd name="T2" fmla="*/ 453 w 453"/>
                <a:gd name="T3" fmla="*/ 197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7"/>
                  </a:lnTo>
                  <a:lnTo>
                    <a:pt x="453" y="474"/>
                  </a:lnTo>
                  <a:lnTo>
                    <a:pt x="0" y="2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4" name="Freeform 9"/>
            <p:cNvSpPr/>
            <p:nvPr/>
          </p:nvSpPr>
          <p:spPr bwMode="auto">
            <a:xfrm>
              <a:off x="5220029" y="4672837"/>
              <a:ext cx="1751943" cy="756081"/>
            </a:xfrm>
            <a:custGeom>
              <a:avLst/>
              <a:gdLst>
                <a:gd name="T0" fmla="*/ 453 w 906"/>
                <a:gd name="T1" fmla="*/ 0 h 391"/>
                <a:gd name="T2" fmla="*/ 0 w 906"/>
                <a:gd name="T3" fmla="*/ 194 h 391"/>
                <a:gd name="T4" fmla="*/ 453 w 906"/>
                <a:gd name="T5" fmla="*/ 391 h 391"/>
                <a:gd name="T6" fmla="*/ 906 w 906"/>
                <a:gd name="T7" fmla="*/ 194 h 391"/>
                <a:gd name="T8" fmla="*/ 453 w 906"/>
                <a:gd name="T9" fmla="*/ 0 h 391"/>
              </a:gdLst>
              <a:ahLst/>
              <a:cxnLst>
                <a:cxn ang="0">
                  <a:pos x="T0" y="T1"/>
                </a:cxn>
                <a:cxn ang="0">
                  <a:pos x="T2" y="T3"/>
                </a:cxn>
                <a:cxn ang="0">
                  <a:pos x="T4" y="T5"/>
                </a:cxn>
                <a:cxn ang="0">
                  <a:pos x="T6" y="T7"/>
                </a:cxn>
                <a:cxn ang="0">
                  <a:pos x="T8" y="T9"/>
                </a:cxn>
              </a:cxnLst>
              <a:rect l="0" t="0" r="r" b="b"/>
              <a:pathLst>
                <a:path w="906" h="391">
                  <a:moveTo>
                    <a:pt x="453" y="0"/>
                  </a:moveTo>
                  <a:lnTo>
                    <a:pt x="0" y="194"/>
                  </a:lnTo>
                  <a:lnTo>
                    <a:pt x="453" y="391"/>
                  </a:lnTo>
                  <a:lnTo>
                    <a:pt x="906" y="194"/>
                  </a:lnTo>
                  <a:lnTo>
                    <a:pt x="453" y="0"/>
                  </a:lnTo>
                  <a:close/>
                </a:path>
              </a:pathLst>
            </a:custGeom>
            <a:solidFill>
              <a:sysClr val="window" lastClr="FFFFFF">
                <a:lumMod val="95000"/>
              </a:sysClr>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5" name="Freeform 41"/>
            <p:cNvSpPr>
              <a:spLocks noEditPoints="1"/>
            </p:cNvSpPr>
            <p:nvPr/>
          </p:nvSpPr>
          <p:spPr bwMode="auto">
            <a:xfrm>
              <a:off x="5440472" y="5281957"/>
              <a:ext cx="353869" cy="444754"/>
            </a:xfrm>
            <a:custGeom>
              <a:avLst/>
              <a:gdLst>
                <a:gd name="T0" fmla="*/ 25 w 77"/>
                <a:gd name="T1" fmla="*/ 80 h 97"/>
                <a:gd name="T2" fmla="*/ 9 w 77"/>
                <a:gd name="T3" fmla="*/ 46 h 97"/>
                <a:gd name="T4" fmla="*/ 25 w 77"/>
                <a:gd name="T5" fmla="*/ 26 h 97"/>
                <a:gd name="T6" fmla="*/ 41 w 77"/>
                <a:gd name="T7" fmla="*/ 60 h 97"/>
                <a:gd name="T8" fmla="*/ 22 w 77"/>
                <a:gd name="T9" fmla="*/ 9 h 97"/>
                <a:gd name="T10" fmla="*/ 20 w 77"/>
                <a:gd name="T11" fmla="*/ 17 h 97"/>
                <a:gd name="T12" fmla="*/ 11 w 77"/>
                <a:gd name="T13" fmla="*/ 12 h 97"/>
                <a:gd name="T14" fmla="*/ 8 w 77"/>
                <a:gd name="T15" fmla="*/ 26 h 97"/>
                <a:gd name="T16" fmla="*/ 0 w 77"/>
                <a:gd name="T17" fmla="*/ 36 h 97"/>
                <a:gd name="T18" fmla="*/ 5 w 77"/>
                <a:gd name="T19" fmla="*/ 51 h 97"/>
                <a:gd name="T20" fmla="*/ 5 w 77"/>
                <a:gd name="T21" fmla="*/ 70 h 97"/>
                <a:gd name="T22" fmla="*/ 13 w 77"/>
                <a:gd name="T23" fmla="*/ 77 h 97"/>
                <a:gd name="T24" fmla="*/ 21 w 77"/>
                <a:gd name="T25" fmla="*/ 94 h 97"/>
                <a:gd name="T26" fmla="*/ 29 w 77"/>
                <a:gd name="T27" fmla="*/ 89 h 97"/>
                <a:gd name="T28" fmla="*/ 36 w 77"/>
                <a:gd name="T29" fmla="*/ 87 h 97"/>
                <a:gd name="T30" fmla="*/ 45 w 77"/>
                <a:gd name="T31" fmla="*/ 88 h 97"/>
                <a:gd name="T32" fmla="*/ 45 w 77"/>
                <a:gd name="T33" fmla="*/ 69 h 97"/>
                <a:gd name="T34" fmla="*/ 50 w 77"/>
                <a:gd name="T35" fmla="*/ 58 h 97"/>
                <a:gd name="T36" fmla="*/ 42 w 77"/>
                <a:gd name="T37" fmla="*/ 41 h 97"/>
                <a:gd name="T38" fmla="*/ 40 w 77"/>
                <a:gd name="T39" fmla="*/ 25 h 97"/>
                <a:gd name="T40" fmla="*/ 30 w 77"/>
                <a:gd name="T41" fmla="*/ 21 h 97"/>
                <a:gd name="T42" fmla="*/ 22 w 77"/>
                <a:gd name="T43" fmla="*/ 9 h 97"/>
                <a:gd name="T44" fmla="*/ 60 w 77"/>
                <a:gd name="T45" fmla="*/ 48 h 97"/>
                <a:gd name="T46" fmla="*/ 49 w 77"/>
                <a:gd name="T47" fmla="*/ 25 h 97"/>
                <a:gd name="T48" fmla="*/ 60 w 77"/>
                <a:gd name="T49" fmla="*/ 12 h 97"/>
                <a:gd name="T50" fmla="*/ 70 w 77"/>
                <a:gd name="T51" fmla="*/ 35 h 97"/>
                <a:gd name="T52" fmla="*/ 58 w 77"/>
                <a:gd name="T53" fmla="*/ 0 h 97"/>
                <a:gd name="T54" fmla="*/ 57 w 77"/>
                <a:gd name="T55" fmla="*/ 5 h 97"/>
                <a:gd name="T56" fmla="*/ 50 w 77"/>
                <a:gd name="T57" fmla="*/ 2 h 97"/>
                <a:gd name="T58" fmla="*/ 48 w 77"/>
                <a:gd name="T59" fmla="*/ 11 h 97"/>
                <a:gd name="T60" fmla="*/ 43 w 77"/>
                <a:gd name="T61" fmla="*/ 18 h 97"/>
                <a:gd name="T62" fmla="*/ 46 w 77"/>
                <a:gd name="T63" fmla="*/ 28 h 97"/>
                <a:gd name="T64" fmla="*/ 46 w 77"/>
                <a:gd name="T65" fmla="*/ 41 h 97"/>
                <a:gd name="T66" fmla="*/ 52 w 77"/>
                <a:gd name="T67" fmla="*/ 46 h 97"/>
                <a:gd name="T68" fmla="*/ 57 w 77"/>
                <a:gd name="T69" fmla="*/ 57 h 97"/>
                <a:gd name="T70" fmla="*/ 62 w 77"/>
                <a:gd name="T71" fmla="*/ 55 h 97"/>
                <a:gd name="T72" fmla="*/ 67 w 77"/>
                <a:gd name="T73" fmla="*/ 53 h 97"/>
                <a:gd name="T74" fmla="*/ 73 w 77"/>
                <a:gd name="T75" fmla="*/ 53 h 97"/>
                <a:gd name="T76" fmla="*/ 73 w 77"/>
                <a:gd name="T77" fmla="*/ 41 h 97"/>
                <a:gd name="T78" fmla="*/ 77 w 77"/>
                <a:gd name="T79" fmla="*/ 33 h 97"/>
                <a:gd name="T80" fmla="*/ 72 w 77"/>
                <a:gd name="T81" fmla="*/ 22 h 97"/>
                <a:gd name="T82" fmla="*/ 70 w 77"/>
                <a:gd name="T83" fmla="*/ 11 h 97"/>
                <a:gd name="T84" fmla="*/ 63 w 77"/>
                <a:gd name="T85" fmla="*/ 8 h 97"/>
                <a:gd name="T86" fmla="*/ 58 w 77"/>
                <a:gd name="T8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7" h="97">
                  <a:moveTo>
                    <a:pt x="29" y="81"/>
                  </a:moveTo>
                  <a:cubicBezTo>
                    <a:pt x="28" y="81"/>
                    <a:pt x="26" y="81"/>
                    <a:pt x="25" y="80"/>
                  </a:cubicBezTo>
                  <a:cubicBezTo>
                    <a:pt x="25" y="80"/>
                    <a:pt x="25" y="80"/>
                    <a:pt x="25" y="80"/>
                  </a:cubicBezTo>
                  <a:cubicBezTo>
                    <a:pt x="16" y="76"/>
                    <a:pt x="9" y="61"/>
                    <a:pt x="9" y="46"/>
                  </a:cubicBezTo>
                  <a:cubicBezTo>
                    <a:pt x="10" y="34"/>
                    <a:pt x="15" y="26"/>
                    <a:pt x="22" y="26"/>
                  </a:cubicBezTo>
                  <a:cubicBezTo>
                    <a:pt x="23" y="26"/>
                    <a:pt x="24" y="26"/>
                    <a:pt x="25" y="26"/>
                  </a:cubicBezTo>
                  <a:cubicBezTo>
                    <a:pt x="26" y="27"/>
                    <a:pt x="26" y="27"/>
                    <a:pt x="26" y="27"/>
                  </a:cubicBezTo>
                  <a:cubicBezTo>
                    <a:pt x="34" y="30"/>
                    <a:pt x="41" y="46"/>
                    <a:pt x="41" y="60"/>
                  </a:cubicBezTo>
                  <a:cubicBezTo>
                    <a:pt x="41" y="73"/>
                    <a:pt x="36" y="81"/>
                    <a:pt x="29" y="81"/>
                  </a:cubicBezTo>
                  <a:moveTo>
                    <a:pt x="22" y="9"/>
                  </a:moveTo>
                  <a:cubicBezTo>
                    <a:pt x="22" y="17"/>
                    <a:pt x="22" y="17"/>
                    <a:pt x="22" y="17"/>
                  </a:cubicBezTo>
                  <a:cubicBezTo>
                    <a:pt x="21" y="17"/>
                    <a:pt x="21" y="17"/>
                    <a:pt x="20" y="17"/>
                  </a:cubicBezTo>
                  <a:cubicBezTo>
                    <a:pt x="18" y="17"/>
                    <a:pt x="16" y="18"/>
                    <a:pt x="14" y="19"/>
                  </a:cubicBezTo>
                  <a:cubicBezTo>
                    <a:pt x="11" y="12"/>
                    <a:pt x="11" y="12"/>
                    <a:pt x="11" y="12"/>
                  </a:cubicBezTo>
                  <a:cubicBezTo>
                    <a:pt x="5" y="19"/>
                    <a:pt x="5" y="19"/>
                    <a:pt x="5" y="19"/>
                  </a:cubicBezTo>
                  <a:cubicBezTo>
                    <a:pt x="8" y="26"/>
                    <a:pt x="8" y="26"/>
                    <a:pt x="8" y="26"/>
                  </a:cubicBezTo>
                  <a:cubicBezTo>
                    <a:pt x="7" y="29"/>
                    <a:pt x="6" y="33"/>
                    <a:pt x="5" y="38"/>
                  </a:cubicBezTo>
                  <a:cubicBezTo>
                    <a:pt x="0" y="36"/>
                    <a:pt x="0" y="36"/>
                    <a:pt x="0" y="36"/>
                  </a:cubicBezTo>
                  <a:cubicBezTo>
                    <a:pt x="0" y="49"/>
                    <a:pt x="0" y="49"/>
                    <a:pt x="0" y="49"/>
                  </a:cubicBezTo>
                  <a:cubicBezTo>
                    <a:pt x="5" y="51"/>
                    <a:pt x="5" y="51"/>
                    <a:pt x="5" y="51"/>
                  </a:cubicBezTo>
                  <a:cubicBezTo>
                    <a:pt x="5" y="56"/>
                    <a:pt x="6" y="61"/>
                    <a:pt x="8" y="65"/>
                  </a:cubicBezTo>
                  <a:cubicBezTo>
                    <a:pt x="5" y="70"/>
                    <a:pt x="5" y="70"/>
                    <a:pt x="5" y="70"/>
                  </a:cubicBezTo>
                  <a:cubicBezTo>
                    <a:pt x="10" y="81"/>
                    <a:pt x="10" y="81"/>
                    <a:pt x="10" y="81"/>
                  </a:cubicBezTo>
                  <a:cubicBezTo>
                    <a:pt x="13" y="77"/>
                    <a:pt x="13" y="77"/>
                    <a:pt x="13" y="77"/>
                  </a:cubicBezTo>
                  <a:cubicBezTo>
                    <a:pt x="16" y="81"/>
                    <a:pt x="18" y="84"/>
                    <a:pt x="21" y="86"/>
                  </a:cubicBezTo>
                  <a:cubicBezTo>
                    <a:pt x="21" y="94"/>
                    <a:pt x="21" y="94"/>
                    <a:pt x="21" y="94"/>
                  </a:cubicBezTo>
                  <a:cubicBezTo>
                    <a:pt x="29" y="97"/>
                    <a:pt x="29" y="97"/>
                    <a:pt x="29" y="97"/>
                  </a:cubicBezTo>
                  <a:cubicBezTo>
                    <a:pt x="29" y="89"/>
                    <a:pt x="29" y="89"/>
                    <a:pt x="29" y="89"/>
                  </a:cubicBezTo>
                  <a:cubicBezTo>
                    <a:pt x="29" y="90"/>
                    <a:pt x="30" y="90"/>
                    <a:pt x="30" y="90"/>
                  </a:cubicBezTo>
                  <a:cubicBezTo>
                    <a:pt x="32" y="90"/>
                    <a:pt x="34" y="89"/>
                    <a:pt x="36" y="87"/>
                  </a:cubicBezTo>
                  <a:cubicBezTo>
                    <a:pt x="40" y="94"/>
                    <a:pt x="40" y="94"/>
                    <a:pt x="40" y="94"/>
                  </a:cubicBezTo>
                  <a:cubicBezTo>
                    <a:pt x="45" y="88"/>
                    <a:pt x="45" y="88"/>
                    <a:pt x="45" y="88"/>
                  </a:cubicBezTo>
                  <a:cubicBezTo>
                    <a:pt x="42" y="81"/>
                    <a:pt x="42" y="81"/>
                    <a:pt x="42" y="81"/>
                  </a:cubicBezTo>
                  <a:cubicBezTo>
                    <a:pt x="44" y="77"/>
                    <a:pt x="45" y="73"/>
                    <a:pt x="45" y="69"/>
                  </a:cubicBezTo>
                  <a:cubicBezTo>
                    <a:pt x="50" y="71"/>
                    <a:pt x="50" y="71"/>
                    <a:pt x="50" y="71"/>
                  </a:cubicBezTo>
                  <a:cubicBezTo>
                    <a:pt x="50" y="58"/>
                    <a:pt x="50" y="58"/>
                    <a:pt x="50" y="58"/>
                  </a:cubicBezTo>
                  <a:cubicBezTo>
                    <a:pt x="45" y="56"/>
                    <a:pt x="45" y="56"/>
                    <a:pt x="45" y="56"/>
                  </a:cubicBezTo>
                  <a:cubicBezTo>
                    <a:pt x="45" y="51"/>
                    <a:pt x="44" y="46"/>
                    <a:pt x="42" y="41"/>
                  </a:cubicBezTo>
                  <a:cubicBezTo>
                    <a:pt x="46" y="37"/>
                    <a:pt x="46" y="37"/>
                    <a:pt x="46" y="37"/>
                  </a:cubicBezTo>
                  <a:cubicBezTo>
                    <a:pt x="40" y="25"/>
                    <a:pt x="40" y="25"/>
                    <a:pt x="40" y="25"/>
                  </a:cubicBezTo>
                  <a:cubicBezTo>
                    <a:pt x="37" y="29"/>
                    <a:pt x="37" y="29"/>
                    <a:pt x="37" y="29"/>
                  </a:cubicBezTo>
                  <a:cubicBezTo>
                    <a:pt x="35" y="26"/>
                    <a:pt x="32" y="23"/>
                    <a:pt x="30" y="21"/>
                  </a:cubicBezTo>
                  <a:cubicBezTo>
                    <a:pt x="30" y="13"/>
                    <a:pt x="30" y="13"/>
                    <a:pt x="30" y="13"/>
                  </a:cubicBezTo>
                  <a:cubicBezTo>
                    <a:pt x="22" y="9"/>
                    <a:pt x="22" y="9"/>
                    <a:pt x="22" y="9"/>
                  </a:cubicBezTo>
                  <a:moveTo>
                    <a:pt x="62" y="49"/>
                  </a:moveTo>
                  <a:cubicBezTo>
                    <a:pt x="61" y="49"/>
                    <a:pt x="61" y="49"/>
                    <a:pt x="60" y="48"/>
                  </a:cubicBezTo>
                  <a:cubicBezTo>
                    <a:pt x="60" y="48"/>
                    <a:pt x="60" y="48"/>
                    <a:pt x="60" y="48"/>
                  </a:cubicBezTo>
                  <a:cubicBezTo>
                    <a:pt x="54" y="46"/>
                    <a:pt x="49" y="35"/>
                    <a:pt x="49" y="25"/>
                  </a:cubicBezTo>
                  <a:cubicBezTo>
                    <a:pt x="49" y="17"/>
                    <a:pt x="53" y="11"/>
                    <a:pt x="57" y="11"/>
                  </a:cubicBezTo>
                  <a:cubicBezTo>
                    <a:pt x="58" y="11"/>
                    <a:pt x="59" y="11"/>
                    <a:pt x="60" y="12"/>
                  </a:cubicBezTo>
                  <a:cubicBezTo>
                    <a:pt x="60" y="12"/>
                    <a:pt x="60" y="12"/>
                    <a:pt x="60" y="12"/>
                  </a:cubicBezTo>
                  <a:cubicBezTo>
                    <a:pt x="66" y="14"/>
                    <a:pt x="71" y="25"/>
                    <a:pt x="70" y="35"/>
                  </a:cubicBezTo>
                  <a:cubicBezTo>
                    <a:pt x="70" y="43"/>
                    <a:pt x="67" y="49"/>
                    <a:pt x="62" y="49"/>
                  </a:cubicBezTo>
                  <a:moveTo>
                    <a:pt x="58" y="0"/>
                  </a:moveTo>
                  <a:cubicBezTo>
                    <a:pt x="57" y="5"/>
                    <a:pt x="57" y="5"/>
                    <a:pt x="57" y="5"/>
                  </a:cubicBezTo>
                  <a:cubicBezTo>
                    <a:pt x="57" y="5"/>
                    <a:pt x="57" y="5"/>
                    <a:pt x="57" y="5"/>
                  </a:cubicBezTo>
                  <a:cubicBezTo>
                    <a:pt x="55" y="5"/>
                    <a:pt x="54" y="6"/>
                    <a:pt x="52" y="7"/>
                  </a:cubicBezTo>
                  <a:cubicBezTo>
                    <a:pt x="50" y="2"/>
                    <a:pt x="50" y="2"/>
                    <a:pt x="50" y="2"/>
                  </a:cubicBezTo>
                  <a:cubicBezTo>
                    <a:pt x="46" y="7"/>
                    <a:pt x="46" y="7"/>
                    <a:pt x="46" y="7"/>
                  </a:cubicBezTo>
                  <a:cubicBezTo>
                    <a:pt x="48" y="11"/>
                    <a:pt x="48" y="11"/>
                    <a:pt x="48" y="11"/>
                  </a:cubicBezTo>
                  <a:cubicBezTo>
                    <a:pt x="47" y="14"/>
                    <a:pt x="47" y="16"/>
                    <a:pt x="46" y="19"/>
                  </a:cubicBezTo>
                  <a:cubicBezTo>
                    <a:pt x="43" y="18"/>
                    <a:pt x="43" y="18"/>
                    <a:pt x="43" y="18"/>
                  </a:cubicBezTo>
                  <a:cubicBezTo>
                    <a:pt x="43" y="27"/>
                    <a:pt x="43" y="27"/>
                    <a:pt x="43" y="27"/>
                  </a:cubicBezTo>
                  <a:cubicBezTo>
                    <a:pt x="46" y="28"/>
                    <a:pt x="46" y="28"/>
                    <a:pt x="46" y="28"/>
                  </a:cubicBezTo>
                  <a:cubicBezTo>
                    <a:pt x="46" y="32"/>
                    <a:pt x="47" y="35"/>
                    <a:pt x="48" y="38"/>
                  </a:cubicBezTo>
                  <a:cubicBezTo>
                    <a:pt x="46" y="41"/>
                    <a:pt x="46" y="41"/>
                    <a:pt x="46" y="41"/>
                  </a:cubicBezTo>
                  <a:cubicBezTo>
                    <a:pt x="49" y="49"/>
                    <a:pt x="49" y="49"/>
                    <a:pt x="49" y="49"/>
                  </a:cubicBezTo>
                  <a:cubicBezTo>
                    <a:pt x="52" y="46"/>
                    <a:pt x="52" y="46"/>
                    <a:pt x="52" y="46"/>
                  </a:cubicBezTo>
                  <a:cubicBezTo>
                    <a:pt x="53" y="49"/>
                    <a:pt x="55" y="51"/>
                    <a:pt x="57" y="52"/>
                  </a:cubicBezTo>
                  <a:cubicBezTo>
                    <a:pt x="57" y="57"/>
                    <a:pt x="57" y="57"/>
                    <a:pt x="57" y="57"/>
                  </a:cubicBezTo>
                  <a:cubicBezTo>
                    <a:pt x="62" y="60"/>
                    <a:pt x="62" y="60"/>
                    <a:pt x="62" y="60"/>
                  </a:cubicBezTo>
                  <a:cubicBezTo>
                    <a:pt x="62" y="55"/>
                    <a:pt x="62" y="55"/>
                    <a:pt x="62" y="55"/>
                  </a:cubicBezTo>
                  <a:cubicBezTo>
                    <a:pt x="62" y="55"/>
                    <a:pt x="63" y="55"/>
                    <a:pt x="63" y="55"/>
                  </a:cubicBezTo>
                  <a:cubicBezTo>
                    <a:pt x="65" y="55"/>
                    <a:pt x="66" y="54"/>
                    <a:pt x="67" y="53"/>
                  </a:cubicBezTo>
                  <a:cubicBezTo>
                    <a:pt x="70" y="58"/>
                    <a:pt x="70" y="58"/>
                    <a:pt x="70" y="58"/>
                  </a:cubicBezTo>
                  <a:cubicBezTo>
                    <a:pt x="73" y="53"/>
                    <a:pt x="73" y="53"/>
                    <a:pt x="73" y="53"/>
                  </a:cubicBezTo>
                  <a:cubicBezTo>
                    <a:pt x="71" y="48"/>
                    <a:pt x="71" y="48"/>
                    <a:pt x="71" y="48"/>
                  </a:cubicBezTo>
                  <a:cubicBezTo>
                    <a:pt x="72" y="46"/>
                    <a:pt x="73" y="44"/>
                    <a:pt x="73" y="41"/>
                  </a:cubicBezTo>
                  <a:cubicBezTo>
                    <a:pt x="77" y="42"/>
                    <a:pt x="77" y="42"/>
                    <a:pt x="77" y="42"/>
                  </a:cubicBezTo>
                  <a:cubicBezTo>
                    <a:pt x="77" y="33"/>
                    <a:pt x="77" y="33"/>
                    <a:pt x="77" y="33"/>
                  </a:cubicBezTo>
                  <a:cubicBezTo>
                    <a:pt x="74" y="32"/>
                    <a:pt x="74" y="32"/>
                    <a:pt x="74" y="32"/>
                  </a:cubicBezTo>
                  <a:cubicBezTo>
                    <a:pt x="73" y="28"/>
                    <a:pt x="73" y="25"/>
                    <a:pt x="72" y="22"/>
                  </a:cubicBezTo>
                  <a:cubicBezTo>
                    <a:pt x="74" y="19"/>
                    <a:pt x="74" y="19"/>
                    <a:pt x="74" y="19"/>
                  </a:cubicBezTo>
                  <a:cubicBezTo>
                    <a:pt x="70" y="11"/>
                    <a:pt x="70" y="11"/>
                    <a:pt x="70" y="11"/>
                  </a:cubicBezTo>
                  <a:cubicBezTo>
                    <a:pt x="68" y="14"/>
                    <a:pt x="68" y="14"/>
                    <a:pt x="68" y="14"/>
                  </a:cubicBezTo>
                  <a:cubicBezTo>
                    <a:pt x="66" y="11"/>
                    <a:pt x="65" y="9"/>
                    <a:pt x="63" y="8"/>
                  </a:cubicBezTo>
                  <a:cubicBezTo>
                    <a:pt x="63" y="2"/>
                    <a:pt x="63" y="2"/>
                    <a:pt x="63" y="2"/>
                  </a:cubicBezTo>
                  <a:cubicBezTo>
                    <a:pt x="58" y="0"/>
                    <a:pt x="58" y="0"/>
                    <a:pt x="58" y="0"/>
                  </a:cubicBezTo>
                </a:path>
              </a:pathLst>
            </a:custGeom>
            <a:solidFill>
              <a:sysClr val="window" lastClr="FFFFFF"/>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14" name="组合 13"/>
          <p:cNvGrpSpPr/>
          <p:nvPr/>
        </p:nvGrpSpPr>
        <p:grpSpPr>
          <a:xfrm>
            <a:off x="4174301" y="3951030"/>
            <a:ext cx="1604765" cy="1181433"/>
            <a:chOff x="5220029" y="3611230"/>
            <a:chExt cx="1751943" cy="1289786"/>
          </a:xfrm>
          <a:effectLst>
            <a:outerShdw blurRad="381000" dist="127000" dir="2700000" algn="tl" rotWithShape="0">
              <a:prstClr val="black">
                <a:alpha val="40000"/>
              </a:prstClr>
            </a:outerShdw>
          </a:effectLst>
        </p:grpSpPr>
        <p:sp>
          <p:nvSpPr>
            <p:cNvPr id="27" name="Freeform 10"/>
            <p:cNvSpPr/>
            <p:nvPr/>
          </p:nvSpPr>
          <p:spPr bwMode="auto">
            <a:xfrm>
              <a:off x="6096000" y="3986370"/>
              <a:ext cx="875972" cy="914646"/>
            </a:xfrm>
            <a:custGeom>
              <a:avLst/>
              <a:gdLst>
                <a:gd name="T0" fmla="*/ 453 w 453"/>
                <a:gd name="T1" fmla="*/ 0 h 473"/>
                <a:gd name="T2" fmla="*/ 0 w 453"/>
                <a:gd name="T3" fmla="*/ 194 h 473"/>
                <a:gd name="T4" fmla="*/ 0 w 453"/>
                <a:gd name="T5" fmla="*/ 473 h 473"/>
                <a:gd name="T6" fmla="*/ 453 w 453"/>
                <a:gd name="T7" fmla="*/ 277 h 473"/>
                <a:gd name="T8" fmla="*/ 453 w 453"/>
                <a:gd name="T9" fmla="*/ 0 h 473"/>
              </a:gdLst>
              <a:ahLst/>
              <a:cxnLst>
                <a:cxn ang="0">
                  <a:pos x="T0" y="T1"/>
                </a:cxn>
                <a:cxn ang="0">
                  <a:pos x="T2" y="T3"/>
                </a:cxn>
                <a:cxn ang="0">
                  <a:pos x="T4" y="T5"/>
                </a:cxn>
                <a:cxn ang="0">
                  <a:pos x="T6" y="T7"/>
                </a:cxn>
                <a:cxn ang="0">
                  <a:pos x="T8" y="T9"/>
                </a:cxn>
              </a:cxnLst>
              <a:rect l="0" t="0" r="r" b="b"/>
              <a:pathLst>
                <a:path w="453" h="473">
                  <a:moveTo>
                    <a:pt x="453" y="0"/>
                  </a:moveTo>
                  <a:lnTo>
                    <a:pt x="0" y="194"/>
                  </a:lnTo>
                  <a:lnTo>
                    <a:pt x="0" y="473"/>
                  </a:lnTo>
                  <a:lnTo>
                    <a:pt x="453" y="277"/>
                  </a:lnTo>
                  <a:lnTo>
                    <a:pt x="453"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 name="Freeform 11"/>
            <p:cNvSpPr/>
            <p:nvPr/>
          </p:nvSpPr>
          <p:spPr bwMode="auto">
            <a:xfrm>
              <a:off x="5220029" y="3986370"/>
              <a:ext cx="875972" cy="914646"/>
            </a:xfrm>
            <a:custGeom>
              <a:avLst/>
              <a:gdLst>
                <a:gd name="T0" fmla="*/ 0 w 453"/>
                <a:gd name="T1" fmla="*/ 0 h 473"/>
                <a:gd name="T2" fmla="*/ 453 w 453"/>
                <a:gd name="T3" fmla="*/ 194 h 473"/>
                <a:gd name="T4" fmla="*/ 453 w 453"/>
                <a:gd name="T5" fmla="*/ 473 h 473"/>
                <a:gd name="T6" fmla="*/ 0 w 453"/>
                <a:gd name="T7" fmla="*/ 277 h 473"/>
                <a:gd name="T8" fmla="*/ 0 w 453"/>
                <a:gd name="T9" fmla="*/ 0 h 473"/>
              </a:gdLst>
              <a:ahLst/>
              <a:cxnLst>
                <a:cxn ang="0">
                  <a:pos x="T0" y="T1"/>
                </a:cxn>
                <a:cxn ang="0">
                  <a:pos x="T2" y="T3"/>
                </a:cxn>
                <a:cxn ang="0">
                  <a:pos x="T4" y="T5"/>
                </a:cxn>
                <a:cxn ang="0">
                  <a:pos x="T6" y="T7"/>
                </a:cxn>
                <a:cxn ang="0">
                  <a:pos x="T8" y="T9"/>
                </a:cxn>
              </a:cxnLst>
              <a:rect l="0" t="0" r="r" b="b"/>
              <a:pathLst>
                <a:path w="453" h="473">
                  <a:moveTo>
                    <a:pt x="0" y="0"/>
                  </a:moveTo>
                  <a:lnTo>
                    <a:pt x="453" y="194"/>
                  </a:lnTo>
                  <a:lnTo>
                    <a:pt x="453" y="473"/>
                  </a:lnTo>
                  <a:lnTo>
                    <a:pt x="0" y="277"/>
                  </a:lnTo>
                  <a:lnTo>
                    <a:pt x="0"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 name="Freeform 12"/>
            <p:cNvSpPr/>
            <p:nvPr/>
          </p:nvSpPr>
          <p:spPr bwMode="auto">
            <a:xfrm>
              <a:off x="5220029" y="3611230"/>
              <a:ext cx="1751943" cy="750280"/>
            </a:xfrm>
            <a:custGeom>
              <a:avLst/>
              <a:gdLst>
                <a:gd name="T0" fmla="*/ 453 w 906"/>
                <a:gd name="T1" fmla="*/ 0 h 388"/>
                <a:gd name="T2" fmla="*/ 0 w 906"/>
                <a:gd name="T3" fmla="*/ 194 h 388"/>
                <a:gd name="T4" fmla="*/ 453 w 906"/>
                <a:gd name="T5" fmla="*/ 388 h 388"/>
                <a:gd name="T6" fmla="*/ 906 w 906"/>
                <a:gd name="T7" fmla="*/ 194 h 388"/>
                <a:gd name="T8" fmla="*/ 453 w 906"/>
                <a:gd name="T9" fmla="*/ 0 h 388"/>
              </a:gdLst>
              <a:ahLst/>
              <a:cxnLst>
                <a:cxn ang="0">
                  <a:pos x="T0" y="T1"/>
                </a:cxn>
                <a:cxn ang="0">
                  <a:pos x="T2" y="T3"/>
                </a:cxn>
                <a:cxn ang="0">
                  <a:pos x="T4" y="T5"/>
                </a:cxn>
                <a:cxn ang="0">
                  <a:pos x="T6" y="T7"/>
                </a:cxn>
                <a:cxn ang="0">
                  <a:pos x="T8" y="T9"/>
                </a:cxn>
              </a:cxnLst>
              <a:rect l="0" t="0" r="r" b="b"/>
              <a:pathLst>
                <a:path w="906" h="388">
                  <a:moveTo>
                    <a:pt x="453" y="0"/>
                  </a:moveTo>
                  <a:lnTo>
                    <a:pt x="0" y="194"/>
                  </a:lnTo>
                  <a:lnTo>
                    <a:pt x="453" y="388"/>
                  </a:lnTo>
                  <a:lnTo>
                    <a:pt x="906" y="194"/>
                  </a:lnTo>
                  <a:lnTo>
                    <a:pt x="453" y="0"/>
                  </a:lnTo>
                  <a:close/>
                </a:path>
              </a:pathLst>
            </a:custGeom>
            <a:solidFill>
              <a:sysClr val="window" lastClr="FFFFFF">
                <a:lumMod val="95000"/>
              </a:sysClr>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0" name="Freeform 43"/>
            <p:cNvSpPr>
              <a:spLocks noEditPoints="1"/>
            </p:cNvSpPr>
            <p:nvPr/>
          </p:nvSpPr>
          <p:spPr bwMode="auto">
            <a:xfrm>
              <a:off x="5500417" y="4191343"/>
              <a:ext cx="320996" cy="485362"/>
            </a:xfrm>
            <a:custGeom>
              <a:avLst/>
              <a:gdLst>
                <a:gd name="T0" fmla="*/ 63 w 70"/>
                <a:gd name="T1" fmla="*/ 23 h 106"/>
                <a:gd name="T2" fmla="*/ 51 w 70"/>
                <a:gd name="T3" fmla="*/ 38 h 106"/>
                <a:gd name="T4" fmla="*/ 42 w 70"/>
                <a:gd name="T5" fmla="*/ 25 h 106"/>
                <a:gd name="T6" fmla="*/ 42 w 70"/>
                <a:gd name="T7" fmla="*/ 24 h 106"/>
                <a:gd name="T8" fmla="*/ 41 w 70"/>
                <a:gd name="T9" fmla="*/ 25 h 106"/>
                <a:gd name="T10" fmla="*/ 33 w 70"/>
                <a:gd name="T11" fmla="*/ 35 h 106"/>
                <a:gd name="T12" fmla="*/ 34 w 70"/>
                <a:gd name="T13" fmla="*/ 37 h 106"/>
                <a:gd name="T14" fmla="*/ 42 w 70"/>
                <a:gd name="T15" fmla="*/ 28 h 106"/>
                <a:gd name="T16" fmla="*/ 51 w 70"/>
                <a:gd name="T17" fmla="*/ 40 h 106"/>
                <a:gd name="T18" fmla="*/ 51 w 70"/>
                <a:gd name="T19" fmla="*/ 41 h 106"/>
                <a:gd name="T20" fmla="*/ 52 w 70"/>
                <a:gd name="T21" fmla="*/ 41 h 106"/>
                <a:gd name="T22" fmla="*/ 64 w 70"/>
                <a:gd name="T23" fmla="*/ 26 h 106"/>
                <a:gd name="T24" fmla="*/ 63 w 70"/>
                <a:gd name="T25" fmla="*/ 23 h 106"/>
                <a:gd name="T26" fmla="*/ 18 w 70"/>
                <a:gd name="T27" fmla="*/ 13 h 106"/>
                <a:gd name="T28" fmla="*/ 8 w 70"/>
                <a:gd name="T29" fmla="*/ 26 h 106"/>
                <a:gd name="T30" fmla="*/ 13 w 70"/>
                <a:gd name="T31" fmla="*/ 43 h 106"/>
                <a:gd name="T32" fmla="*/ 5 w 70"/>
                <a:gd name="T33" fmla="*/ 52 h 106"/>
                <a:gd name="T34" fmla="*/ 29 w 70"/>
                <a:gd name="T35" fmla="*/ 62 h 106"/>
                <a:gd name="T36" fmla="*/ 29 w 70"/>
                <a:gd name="T37" fmla="*/ 98 h 106"/>
                <a:gd name="T38" fmla="*/ 47 w 70"/>
                <a:gd name="T39" fmla="*/ 78 h 106"/>
                <a:gd name="T40" fmla="*/ 47 w 70"/>
                <a:gd name="T41" fmla="*/ 68 h 106"/>
                <a:gd name="T42" fmla="*/ 44 w 70"/>
                <a:gd name="T43" fmla="*/ 66 h 106"/>
                <a:gd name="T44" fmla="*/ 41 w 70"/>
                <a:gd name="T45" fmla="*/ 67 h 106"/>
                <a:gd name="T46" fmla="*/ 33 w 70"/>
                <a:gd name="T47" fmla="*/ 73 h 106"/>
                <a:gd name="T48" fmla="*/ 24 w 70"/>
                <a:gd name="T49" fmla="*/ 48 h 106"/>
                <a:gd name="T50" fmla="*/ 29 w 70"/>
                <a:gd name="T51" fmla="*/ 35 h 106"/>
                <a:gd name="T52" fmla="*/ 18 w 70"/>
                <a:gd name="T53" fmla="*/ 13 h 106"/>
                <a:gd name="T54" fmla="*/ 28 w 70"/>
                <a:gd name="T55" fmla="*/ 64 h 106"/>
                <a:gd name="T56" fmla="*/ 0 w 70"/>
                <a:gd name="T57" fmla="*/ 52 h 106"/>
                <a:gd name="T58" fmla="*/ 0 w 70"/>
                <a:gd name="T59" fmla="*/ 94 h 106"/>
                <a:gd name="T60" fmla="*/ 3 w 70"/>
                <a:gd name="T61" fmla="*/ 96 h 106"/>
                <a:gd name="T62" fmla="*/ 3 w 70"/>
                <a:gd name="T63" fmla="*/ 59 h 106"/>
                <a:gd name="T64" fmla="*/ 25 w 70"/>
                <a:gd name="T65" fmla="*/ 68 h 106"/>
                <a:gd name="T66" fmla="*/ 25 w 70"/>
                <a:gd name="T67" fmla="*/ 105 h 106"/>
                <a:gd name="T68" fmla="*/ 28 w 70"/>
                <a:gd name="T69" fmla="*/ 106 h 106"/>
                <a:gd name="T70" fmla="*/ 28 w 70"/>
                <a:gd name="T71" fmla="*/ 64 h 106"/>
                <a:gd name="T72" fmla="*/ 70 w 70"/>
                <a:gd name="T73" fmla="*/ 17 h 106"/>
                <a:gd name="T74" fmla="*/ 27 w 70"/>
                <a:gd name="T75" fmla="*/ 0 h 106"/>
                <a:gd name="T76" fmla="*/ 27 w 70"/>
                <a:gd name="T77" fmla="*/ 16 h 106"/>
                <a:gd name="T78" fmla="*/ 30 w 70"/>
                <a:gd name="T79" fmla="*/ 23 h 106"/>
                <a:gd name="T80" fmla="*/ 30 w 70"/>
                <a:gd name="T81" fmla="*/ 6 h 106"/>
                <a:gd name="T82" fmla="*/ 67 w 70"/>
                <a:gd name="T83" fmla="*/ 21 h 106"/>
                <a:gd name="T84" fmla="*/ 67 w 70"/>
                <a:gd name="T85" fmla="*/ 53 h 106"/>
                <a:gd name="T86" fmla="*/ 32 w 70"/>
                <a:gd name="T87" fmla="*/ 39 h 106"/>
                <a:gd name="T88" fmla="*/ 31 w 70"/>
                <a:gd name="T89" fmla="*/ 44 h 106"/>
                <a:gd name="T90" fmla="*/ 47 w 70"/>
                <a:gd name="T91" fmla="*/ 50 h 106"/>
                <a:gd name="T92" fmla="*/ 47 w 70"/>
                <a:gd name="T93" fmla="*/ 54 h 106"/>
                <a:gd name="T94" fmla="*/ 43 w 70"/>
                <a:gd name="T95" fmla="*/ 52 h 106"/>
                <a:gd name="T96" fmla="*/ 43 w 70"/>
                <a:gd name="T97" fmla="*/ 57 h 106"/>
                <a:gd name="T98" fmla="*/ 55 w 70"/>
                <a:gd name="T99" fmla="*/ 63 h 106"/>
                <a:gd name="T100" fmla="*/ 55 w 70"/>
                <a:gd name="T101" fmla="*/ 57 h 106"/>
                <a:gd name="T102" fmla="*/ 50 w 70"/>
                <a:gd name="T103" fmla="*/ 55 h 106"/>
                <a:gd name="T104" fmla="*/ 50 w 70"/>
                <a:gd name="T105" fmla="*/ 52 h 106"/>
                <a:gd name="T106" fmla="*/ 70 w 70"/>
                <a:gd name="T107" fmla="*/ 60 h 106"/>
                <a:gd name="T108" fmla="*/ 70 w 70"/>
                <a:gd name="T109" fmla="*/ 1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 h="106">
                  <a:moveTo>
                    <a:pt x="63" y="23"/>
                  </a:moveTo>
                  <a:cubicBezTo>
                    <a:pt x="51" y="38"/>
                    <a:pt x="51" y="38"/>
                    <a:pt x="51" y="38"/>
                  </a:cubicBezTo>
                  <a:cubicBezTo>
                    <a:pt x="42" y="25"/>
                    <a:pt x="42" y="25"/>
                    <a:pt x="42" y="25"/>
                  </a:cubicBezTo>
                  <a:cubicBezTo>
                    <a:pt x="42" y="24"/>
                    <a:pt x="42" y="24"/>
                    <a:pt x="42" y="24"/>
                  </a:cubicBezTo>
                  <a:cubicBezTo>
                    <a:pt x="41" y="25"/>
                    <a:pt x="41" y="25"/>
                    <a:pt x="41" y="25"/>
                  </a:cubicBezTo>
                  <a:cubicBezTo>
                    <a:pt x="33" y="35"/>
                    <a:pt x="33" y="35"/>
                    <a:pt x="33" y="35"/>
                  </a:cubicBezTo>
                  <a:cubicBezTo>
                    <a:pt x="34" y="37"/>
                    <a:pt x="34" y="37"/>
                    <a:pt x="34" y="37"/>
                  </a:cubicBezTo>
                  <a:cubicBezTo>
                    <a:pt x="42" y="28"/>
                    <a:pt x="42" y="28"/>
                    <a:pt x="42" y="28"/>
                  </a:cubicBezTo>
                  <a:cubicBezTo>
                    <a:pt x="51" y="40"/>
                    <a:pt x="51" y="40"/>
                    <a:pt x="51" y="40"/>
                  </a:cubicBezTo>
                  <a:cubicBezTo>
                    <a:pt x="51" y="41"/>
                    <a:pt x="51" y="41"/>
                    <a:pt x="51" y="41"/>
                  </a:cubicBezTo>
                  <a:cubicBezTo>
                    <a:pt x="52" y="41"/>
                    <a:pt x="52" y="41"/>
                    <a:pt x="52" y="41"/>
                  </a:cubicBezTo>
                  <a:cubicBezTo>
                    <a:pt x="64" y="26"/>
                    <a:pt x="64" y="26"/>
                    <a:pt x="64" y="26"/>
                  </a:cubicBezTo>
                  <a:lnTo>
                    <a:pt x="63" y="23"/>
                  </a:lnTo>
                  <a:close/>
                  <a:moveTo>
                    <a:pt x="18" y="13"/>
                  </a:moveTo>
                  <a:cubicBezTo>
                    <a:pt x="13" y="10"/>
                    <a:pt x="8" y="16"/>
                    <a:pt x="8" y="26"/>
                  </a:cubicBezTo>
                  <a:cubicBezTo>
                    <a:pt x="8" y="33"/>
                    <a:pt x="10" y="39"/>
                    <a:pt x="13" y="43"/>
                  </a:cubicBezTo>
                  <a:cubicBezTo>
                    <a:pt x="10" y="45"/>
                    <a:pt x="7" y="48"/>
                    <a:pt x="5" y="52"/>
                  </a:cubicBezTo>
                  <a:cubicBezTo>
                    <a:pt x="29" y="62"/>
                    <a:pt x="29" y="62"/>
                    <a:pt x="29" y="62"/>
                  </a:cubicBezTo>
                  <a:cubicBezTo>
                    <a:pt x="29" y="98"/>
                    <a:pt x="29" y="98"/>
                    <a:pt x="29" y="98"/>
                  </a:cubicBezTo>
                  <a:cubicBezTo>
                    <a:pt x="47" y="78"/>
                    <a:pt x="47" y="78"/>
                    <a:pt x="47" y="78"/>
                  </a:cubicBezTo>
                  <a:cubicBezTo>
                    <a:pt x="49" y="76"/>
                    <a:pt x="48" y="72"/>
                    <a:pt x="47" y="68"/>
                  </a:cubicBezTo>
                  <a:cubicBezTo>
                    <a:pt x="46" y="67"/>
                    <a:pt x="45" y="66"/>
                    <a:pt x="44" y="66"/>
                  </a:cubicBezTo>
                  <a:cubicBezTo>
                    <a:pt x="43" y="65"/>
                    <a:pt x="42" y="65"/>
                    <a:pt x="41" y="67"/>
                  </a:cubicBezTo>
                  <a:cubicBezTo>
                    <a:pt x="33" y="73"/>
                    <a:pt x="33" y="73"/>
                    <a:pt x="33" y="73"/>
                  </a:cubicBezTo>
                  <a:cubicBezTo>
                    <a:pt x="32" y="65"/>
                    <a:pt x="29" y="56"/>
                    <a:pt x="24" y="48"/>
                  </a:cubicBezTo>
                  <a:cubicBezTo>
                    <a:pt x="27" y="46"/>
                    <a:pt x="29" y="41"/>
                    <a:pt x="29" y="35"/>
                  </a:cubicBezTo>
                  <a:cubicBezTo>
                    <a:pt x="29" y="25"/>
                    <a:pt x="24" y="15"/>
                    <a:pt x="18" y="13"/>
                  </a:cubicBezTo>
                  <a:close/>
                  <a:moveTo>
                    <a:pt x="28" y="64"/>
                  </a:moveTo>
                  <a:cubicBezTo>
                    <a:pt x="0" y="52"/>
                    <a:pt x="0" y="52"/>
                    <a:pt x="0" y="52"/>
                  </a:cubicBezTo>
                  <a:cubicBezTo>
                    <a:pt x="0" y="94"/>
                    <a:pt x="0" y="94"/>
                    <a:pt x="0" y="94"/>
                  </a:cubicBezTo>
                  <a:cubicBezTo>
                    <a:pt x="3" y="96"/>
                    <a:pt x="3" y="96"/>
                    <a:pt x="3" y="96"/>
                  </a:cubicBezTo>
                  <a:cubicBezTo>
                    <a:pt x="3" y="59"/>
                    <a:pt x="3" y="59"/>
                    <a:pt x="3" y="59"/>
                  </a:cubicBezTo>
                  <a:cubicBezTo>
                    <a:pt x="25" y="68"/>
                    <a:pt x="25" y="68"/>
                    <a:pt x="25" y="68"/>
                  </a:cubicBezTo>
                  <a:cubicBezTo>
                    <a:pt x="25" y="105"/>
                    <a:pt x="25" y="105"/>
                    <a:pt x="25" y="105"/>
                  </a:cubicBezTo>
                  <a:cubicBezTo>
                    <a:pt x="28" y="106"/>
                    <a:pt x="28" y="106"/>
                    <a:pt x="28" y="106"/>
                  </a:cubicBezTo>
                  <a:lnTo>
                    <a:pt x="28" y="64"/>
                  </a:lnTo>
                  <a:close/>
                  <a:moveTo>
                    <a:pt x="70" y="17"/>
                  </a:moveTo>
                  <a:cubicBezTo>
                    <a:pt x="27" y="0"/>
                    <a:pt x="27" y="0"/>
                    <a:pt x="27" y="0"/>
                  </a:cubicBezTo>
                  <a:cubicBezTo>
                    <a:pt x="27" y="16"/>
                    <a:pt x="27" y="16"/>
                    <a:pt x="27" y="16"/>
                  </a:cubicBezTo>
                  <a:cubicBezTo>
                    <a:pt x="28" y="18"/>
                    <a:pt x="29" y="21"/>
                    <a:pt x="30" y="23"/>
                  </a:cubicBezTo>
                  <a:cubicBezTo>
                    <a:pt x="30" y="6"/>
                    <a:pt x="30" y="6"/>
                    <a:pt x="30" y="6"/>
                  </a:cubicBezTo>
                  <a:cubicBezTo>
                    <a:pt x="67" y="21"/>
                    <a:pt x="67" y="21"/>
                    <a:pt x="67" y="21"/>
                  </a:cubicBezTo>
                  <a:cubicBezTo>
                    <a:pt x="67" y="53"/>
                    <a:pt x="67" y="53"/>
                    <a:pt x="67" y="53"/>
                  </a:cubicBezTo>
                  <a:cubicBezTo>
                    <a:pt x="32" y="39"/>
                    <a:pt x="32" y="39"/>
                    <a:pt x="32" y="39"/>
                  </a:cubicBezTo>
                  <a:cubicBezTo>
                    <a:pt x="32" y="40"/>
                    <a:pt x="31" y="42"/>
                    <a:pt x="31" y="44"/>
                  </a:cubicBezTo>
                  <a:cubicBezTo>
                    <a:pt x="47" y="50"/>
                    <a:pt x="47" y="50"/>
                    <a:pt x="47" y="50"/>
                  </a:cubicBezTo>
                  <a:cubicBezTo>
                    <a:pt x="47" y="54"/>
                    <a:pt x="47" y="54"/>
                    <a:pt x="47" y="54"/>
                  </a:cubicBezTo>
                  <a:cubicBezTo>
                    <a:pt x="43" y="52"/>
                    <a:pt x="43" y="52"/>
                    <a:pt x="43" y="52"/>
                  </a:cubicBezTo>
                  <a:cubicBezTo>
                    <a:pt x="43" y="57"/>
                    <a:pt x="43" y="57"/>
                    <a:pt x="43" y="57"/>
                  </a:cubicBezTo>
                  <a:cubicBezTo>
                    <a:pt x="55" y="63"/>
                    <a:pt x="55" y="63"/>
                    <a:pt x="55" y="63"/>
                  </a:cubicBezTo>
                  <a:cubicBezTo>
                    <a:pt x="55" y="57"/>
                    <a:pt x="55" y="57"/>
                    <a:pt x="55" y="57"/>
                  </a:cubicBezTo>
                  <a:cubicBezTo>
                    <a:pt x="50" y="55"/>
                    <a:pt x="50" y="55"/>
                    <a:pt x="50" y="55"/>
                  </a:cubicBezTo>
                  <a:cubicBezTo>
                    <a:pt x="50" y="52"/>
                    <a:pt x="50" y="52"/>
                    <a:pt x="50" y="52"/>
                  </a:cubicBezTo>
                  <a:cubicBezTo>
                    <a:pt x="70" y="60"/>
                    <a:pt x="70" y="60"/>
                    <a:pt x="70" y="60"/>
                  </a:cubicBezTo>
                  <a:lnTo>
                    <a:pt x="70" y="17"/>
                  </a:lnTo>
                  <a:close/>
                </a:path>
              </a:pathLst>
            </a:custGeom>
            <a:solidFill>
              <a:sysClr val="window" lastClr="FFFFFF"/>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15" name="组合 14"/>
          <p:cNvGrpSpPr/>
          <p:nvPr/>
        </p:nvGrpSpPr>
        <p:grpSpPr>
          <a:xfrm>
            <a:off x="5176801" y="2976833"/>
            <a:ext cx="1604765" cy="1183205"/>
            <a:chOff x="5220029" y="2547688"/>
            <a:chExt cx="1751943" cy="1291720"/>
          </a:xfrm>
          <a:effectLst>
            <a:outerShdw blurRad="381000" dist="127000" dir="2700000" algn="tl" rotWithShape="0">
              <a:prstClr val="black">
                <a:alpha val="40000"/>
              </a:prstClr>
            </a:outerShdw>
          </a:effectLst>
        </p:grpSpPr>
        <p:sp>
          <p:nvSpPr>
            <p:cNvPr id="22" name="Freeform 13"/>
            <p:cNvSpPr/>
            <p:nvPr/>
          </p:nvSpPr>
          <p:spPr bwMode="auto">
            <a:xfrm>
              <a:off x="6096000" y="2922828"/>
              <a:ext cx="875972" cy="916580"/>
            </a:xfrm>
            <a:custGeom>
              <a:avLst/>
              <a:gdLst>
                <a:gd name="T0" fmla="*/ 453 w 453"/>
                <a:gd name="T1" fmla="*/ 0 h 474"/>
                <a:gd name="T2" fmla="*/ 0 w 453"/>
                <a:gd name="T3" fmla="*/ 194 h 474"/>
                <a:gd name="T4" fmla="*/ 0 w 453"/>
                <a:gd name="T5" fmla="*/ 474 h 474"/>
                <a:gd name="T6" fmla="*/ 453 w 453"/>
                <a:gd name="T7" fmla="*/ 277 h 474"/>
                <a:gd name="T8" fmla="*/ 453 w 453"/>
                <a:gd name="T9" fmla="*/ 0 h 474"/>
              </a:gdLst>
              <a:ahLst/>
              <a:cxnLst>
                <a:cxn ang="0">
                  <a:pos x="T0" y="T1"/>
                </a:cxn>
                <a:cxn ang="0">
                  <a:pos x="T2" y="T3"/>
                </a:cxn>
                <a:cxn ang="0">
                  <a:pos x="T4" y="T5"/>
                </a:cxn>
                <a:cxn ang="0">
                  <a:pos x="T6" y="T7"/>
                </a:cxn>
                <a:cxn ang="0">
                  <a:pos x="T8" y="T9"/>
                </a:cxn>
              </a:cxnLst>
              <a:rect l="0" t="0" r="r" b="b"/>
              <a:pathLst>
                <a:path w="453" h="474">
                  <a:moveTo>
                    <a:pt x="453" y="0"/>
                  </a:moveTo>
                  <a:lnTo>
                    <a:pt x="0" y="194"/>
                  </a:lnTo>
                  <a:lnTo>
                    <a:pt x="0" y="474"/>
                  </a:lnTo>
                  <a:lnTo>
                    <a:pt x="453" y="277"/>
                  </a:lnTo>
                  <a:lnTo>
                    <a:pt x="453"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3" name="Freeform 14"/>
            <p:cNvSpPr/>
            <p:nvPr/>
          </p:nvSpPr>
          <p:spPr bwMode="auto">
            <a:xfrm>
              <a:off x="5220029" y="2922828"/>
              <a:ext cx="875972" cy="916580"/>
            </a:xfrm>
            <a:custGeom>
              <a:avLst/>
              <a:gdLst>
                <a:gd name="T0" fmla="*/ 0 w 453"/>
                <a:gd name="T1" fmla="*/ 0 h 474"/>
                <a:gd name="T2" fmla="*/ 453 w 453"/>
                <a:gd name="T3" fmla="*/ 194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4"/>
                  </a:lnTo>
                  <a:lnTo>
                    <a:pt x="453" y="474"/>
                  </a:lnTo>
                  <a:lnTo>
                    <a:pt x="0" y="277"/>
                  </a:lnTo>
                  <a:lnTo>
                    <a:pt x="0"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4" name="Freeform 15"/>
            <p:cNvSpPr/>
            <p:nvPr/>
          </p:nvSpPr>
          <p:spPr bwMode="auto">
            <a:xfrm>
              <a:off x="5220029" y="2922828"/>
              <a:ext cx="875972" cy="916580"/>
            </a:xfrm>
            <a:custGeom>
              <a:avLst/>
              <a:gdLst>
                <a:gd name="T0" fmla="*/ 0 w 453"/>
                <a:gd name="T1" fmla="*/ 0 h 474"/>
                <a:gd name="T2" fmla="*/ 453 w 453"/>
                <a:gd name="T3" fmla="*/ 194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4"/>
                  </a:lnTo>
                  <a:lnTo>
                    <a:pt x="453" y="474"/>
                  </a:lnTo>
                  <a:lnTo>
                    <a:pt x="0" y="2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5" name="Freeform 16"/>
            <p:cNvSpPr/>
            <p:nvPr/>
          </p:nvSpPr>
          <p:spPr bwMode="auto">
            <a:xfrm>
              <a:off x="5220029" y="2547688"/>
              <a:ext cx="1751943" cy="750280"/>
            </a:xfrm>
            <a:custGeom>
              <a:avLst/>
              <a:gdLst>
                <a:gd name="T0" fmla="*/ 453 w 906"/>
                <a:gd name="T1" fmla="*/ 0 h 388"/>
                <a:gd name="T2" fmla="*/ 0 w 906"/>
                <a:gd name="T3" fmla="*/ 194 h 388"/>
                <a:gd name="T4" fmla="*/ 453 w 906"/>
                <a:gd name="T5" fmla="*/ 388 h 388"/>
                <a:gd name="T6" fmla="*/ 906 w 906"/>
                <a:gd name="T7" fmla="*/ 194 h 388"/>
                <a:gd name="T8" fmla="*/ 453 w 906"/>
                <a:gd name="T9" fmla="*/ 0 h 388"/>
              </a:gdLst>
              <a:ahLst/>
              <a:cxnLst>
                <a:cxn ang="0">
                  <a:pos x="T0" y="T1"/>
                </a:cxn>
                <a:cxn ang="0">
                  <a:pos x="T2" y="T3"/>
                </a:cxn>
                <a:cxn ang="0">
                  <a:pos x="T4" y="T5"/>
                </a:cxn>
                <a:cxn ang="0">
                  <a:pos x="T6" y="T7"/>
                </a:cxn>
                <a:cxn ang="0">
                  <a:pos x="T8" y="T9"/>
                </a:cxn>
              </a:cxnLst>
              <a:rect l="0" t="0" r="r" b="b"/>
              <a:pathLst>
                <a:path w="906" h="388">
                  <a:moveTo>
                    <a:pt x="453" y="0"/>
                  </a:moveTo>
                  <a:lnTo>
                    <a:pt x="0" y="194"/>
                  </a:lnTo>
                  <a:lnTo>
                    <a:pt x="453" y="388"/>
                  </a:lnTo>
                  <a:lnTo>
                    <a:pt x="906" y="194"/>
                  </a:lnTo>
                  <a:lnTo>
                    <a:pt x="453" y="0"/>
                  </a:lnTo>
                  <a:close/>
                </a:path>
              </a:pathLst>
            </a:custGeom>
            <a:solidFill>
              <a:sysClr val="window" lastClr="FFFFFF">
                <a:lumMod val="95000"/>
              </a:sysClr>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6" name="Freeform 42"/>
            <p:cNvSpPr>
              <a:spLocks noEditPoints="1"/>
            </p:cNvSpPr>
            <p:nvPr/>
          </p:nvSpPr>
          <p:spPr bwMode="auto">
            <a:xfrm>
              <a:off x="5523622" y="3106531"/>
              <a:ext cx="261051" cy="535638"/>
            </a:xfrm>
            <a:custGeom>
              <a:avLst/>
              <a:gdLst>
                <a:gd name="T0" fmla="*/ 42 w 57"/>
                <a:gd name="T1" fmla="*/ 64 h 117"/>
                <a:gd name="T2" fmla="*/ 43 w 57"/>
                <a:gd name="T3" fmla="*/ 68 h 117"/>
                <a:gd name="T4" fmla="*/ 42 w 57"/>
                <a:gd name="T5" fmla="*/ 71 h 117"/>
                <a:gd name="T6" fmla="*/ 33 w 57"/>
                <a:gd name="T7" fmla="*/ 83 h 117"/>
                <a:gd name="T8" fmla="*/ 32 w 57"/>
                <a:gd name="T9" fmla="*/ 85 h 117"/>
                <a:gd name="T10" fmla="*/ 30 w 57"/>
                <a:gd name="T11" fmla="*/ 83 h 117"/>
                <a:gd name="T12" fmla="*/ 28 w 57"/>
                <a:gd name="T13" fmla="*/ 81 h 117"/>
                <a:gd name="T14" fmla="*/ 29 w 57"/>
                <a:gd name="T15" fmla="*/ 92 h 117"/>
                <a:gd name="T16" fmla="*/ 30 w 57"/>
                <a:gd name="T17" fmla="*/ 92 h 117"/>
                <a:gd name="T18" fmla="*/ 32 w 57"/>
                <a:gd name="T19" fmla="*/ 91 h 117"/>
                <a:gd name="T20" fmla="*/ 33 w 57"/>
                <a:gd name="T21" fmla="*/ 94 h 117"/>
                <a:gd name="T22" fmla="*/ 51 w 57"/>
                <a:gd name="T23" fmla="*/ 117 h 117"/>
                <a:gd name="T24" fmla="*/ 57 w 57"/>
                <a:gd name="T25" fmla="*/ 109 h 117"/>
                <a:gd name="T26" fmla="*/ 48 w 57"/>
                <a:gd name="T27" fmla="*/ 74 h 117"/>
                <a:gd name="T28" fmla="*/ 48 w 57"/>
                <a:gd name="T29" fmla="*/ 70 h 117"/>
                <a:gd name="T30" fmla="*/ 45 w 57"/>
                <a:gd name="T31" fmla="*/ 60 h 117"/>
                <a:gd name="T32" fmla="*/ 11 w 57"/>
                <a:gd name="T33" fmla="*/ 46 h 117"/>
                <a:gd name="T34" fmla="*/ 9 w 57"/>
                <a:gd name="T35" fmla="*/ 54 h 117"/>
                <a:gd name="T36" fmla="*/ 9 w 57"/>
                <a:gd name="T37" fmla="*/ 58 h 117"/>
                <a:gd name="T38" fmla="*/ 0 w 57"/>
                <a:gd name="T39" fmla="*/ 54 h 117"/>
                <a:gd name="T40" fmla="*/ 0 w 57"/>
                <a:gd name="T41" fmla="*/ 70 h 117"/>
                <a:gd name="T42" fmla="*/ 1 w 57"/>
                <a:gd name="T43" fmla="*/ 70 h 117"/>
                <a:gd name="T44" fmla="*/ 3 w 57"/>
                <a:gd name="T45" fmla="*/ 69 h 117"/>
                <a:gd name="T46" fmla="*/ 8 w 57"/>
                <a:gd name="T47" fmla="*/ 78 h 117"/>
                <a:gd name="T48" fmla="*/ 4 w 57"/>
                <a:gd name="T49" fmla="*/ 84 h 117"/>
                <a:gd name="T50" fmla="*/ 1 w 57"/>
                <a:gd name="T51" fmla="*/ 80 h 117"/>
                <a:gd name="T52" fmla="*/ 0 w 57"/>
                <a:gd name="T53" fmla="*/ 80 h 117"/>
                <a:gd name="T54" fmla="*/ 0 w 57"/>
                <a:gd name="T55" fmla="*/ 85 h 117"/>
                <a:gd name="T56" fmla="*/ 24 w 57"/>
                <a:gd name="T57" fmla="*/ 106 h 117"/>
                <a:gd name="T58" fmla="*/ 24 w 57"/>
                <a:gd name="T59" fmla="*/ 89 h 117"/>
                <a:gd name="T60" fmla="*/ 23 w 57"/>
                <a:gd name="T61" fmla="*/ 89 h 117"/>
                <a:gd name="T62" fmla="*/ 21 w 57"/>
                <a:gd name="T63" fmla="*/ 90 h 117"/>
                <a:gd name="T64" fmla="*/ 16 w 57"/>
                <a:gd name="T65" fmla="*/ 81 h 117"/>
                <a:gd name="T66" fmla="*/ 20 w 57"/>
                <a:gd name="T67" fmla="*/ 76 h 117"/>
                <a:gd name="T68" fmla="*/ 23 w 57"/>
                <a:gd name="T69" fmla="*/ 79 h 117"/>
                <a:gd name="T70" fmla="*/ 24 w 57"/>
                <a:gd name="T71" fmla="*/ 80 h 117"/>
                <a:gd name="T72" fmla="*/ 24 w 57"/>
                <a:gd name="T73" fmla="*/ 64 h 117"/>
                <a:gd name="T74" fmla="*/ 14 w 57"/>
                <a:gd name="T75" fmla="*/ 57 h 117"/>
                <a:gd name="T76" fmla="*/ 15 w 57"/>
                <a:gd name="T77" fmla="*/ 53 h 117"/>
                <a:gd name="T78" fmla="*/ 11 w 57"/>
                <a:gd name="T79" fmla="*/ 46 h 117"/>
                <a:gd name="T80" fmla="*/ 0 w 57"/>
                <a:gd name="T81" fmla="*/ 8 h 117"/>
                <a:gd name="T82" fmla="*/ 9 w 57"/>
                <a:gd name="T83" fmla="*/ 43 h 117"/>
                <a:gd name="T84" fmla="*/ 9 w 57"/>
                <a:gd name="T85" fmla="*/ 41 h 117"/>
                <a:gd name="T86" fmla="*/ 8 w 57"/>
                <a:gd name="T87" fmla="*/ 35 h 117"/>
                <a:gd name="T88" fmla="*/ 12 w 57"/>
                <a:gd name="T89" fmla="*/ 30 h 117"/>
                <a:gd name="T90" fmla="*/ 15 w 57"/>
                <a:gd name="T91" fmla="*/ 42 h 117"/>
                <a:gd name="T92" fmla="*/ 15 w 57"/>
                <a:gd name="T93" fmla="*/ 45 h 117"/>
                <a:gd name="T94" fmla="*/ 24 w 57"/>
                <a:gd name="T95" fmla="*/ 49 h 117"/>
                <a:gd name="T96" fmla="*/ 24 w 57"/>
                <a:gd name="T97" fmla="*/ 33 h 117"/>
                <a:gd name="T98" fmla="*/ 23 w 57"/>
                <a:gd name="T99" fmla="*/ 33 h 117"/>
                <a:gd name="T100" fmla="*/ 21 w 57"/>
                <a:gd name="T101" fmla="*/ 34 h 117"/>
                <a:gd name="T102" fmla="*/ 16 w 57"/>
                <a:gd name="T103" fmla="*/ 25 h 117"/>
                <a:gd name="T104" fmla="*/ 20 w 57"/>
                <a:gd name="T105" fmla="*/ 20 h 117"/>
                <a:gd name="T106" fmla="*/ 23 w 57"/>
                <a:gd name="T107" fmla="*/ 23 h 117"/>
                <a:gd name="T108" fmla="*/ 24 w 57"/>
                <a:gd name="T109" fmla="*/ 24 h 117"/>
                <a:gd name="T110" fmla="*/ 24 w 57"/>
                <a:gd name="T111" fmla="*/ 7 h 117"/>
                <a:gd name="T112" fmla="*/ 4 w 57"/>
                <a:gd name="T11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 h="117">
                  <a:moveTo>
                    <a:pt x="44" y="59"/>
                  </a:moveTo>
                  <a:cubicBezTo>
                    <a:pt x="43" y="59"/>
                    <a:pt x="42" y="61"/>
                    <a:pt x="42" y="64"/>
                  </a:cubicBezTo>
                  <a:cubicBezTo>
                    <a:pt x="42" y="65"/>
                    <a:pt x="42" y="66"/>
                    <a:pt x="42" y="68"/>
                  </a:cubicBezTo>
                  <a:cubicBezTo>
                    <a:pt x="43" y="68"/>
                    <a:pt x="43" y="68"/>
                    <a:pt x="43" y="68"/>
                  </a:cubicBezTo>
                  <a:cubicBezTo>
                    <a:pt x="43" y="71"/>
                    <a:pt x="43" y="71"/>
                    <a:pt x="42" y="71"/>
                  </a:cubicBezTo>
                  <a:cubicBezTo>
                    <a:pt x="42" y="71"/>
                    <a:pt x="42" y="71"/>
                    <a:pt x="42" y="71"/>
                  </a:cubicBezTo>
                  <a:cubicBezTo>
                    <a:pt x="33" y="68"/>
                    <a:pt x="33" y="68"/>
                    <a:pt x="33" y="68"/>
                  </a:cubicBezTo>
                  <a:cubicBezTo>
                    <a:pt x="33" y="83"/>
                    <a:pt x="33" y="83"/>
                    <a:pt x="33" y="83"/>
                  </a:cubicBezTo>
                  <a:cubicBezTo>
                    <a:pt x="33" y="84"/>
                    <a:pt x="33" y="85"/>
                    <a:pt x="32" y="85"/>
                  </a:cubicBezTo>
                  <a:cubicBezTo>
                    <a:pt x="32" y="85"/>
                    <a:pt x="32" y="85"/>
                    <a:pt x="32" y="85"/>
                  </a:cubicBezTo>
                  <a:cubicBezTo>
                    <a:pt x="32" y="85"/>
                    <a:pt x="31" y="84"/>
                    <a:pt x="31" y="84"/>
                  </a:cubicBezTo>
                  <a:cubicBezTo>
                    <a:pt x="30" y="83"/>
                    <a:pt x="30" y="83"/>
                    <a:pt x="30" y="83"/>
                  </a:cubicBezTo>
                  <a:cubicBezTo>
                    <a:pt x="30" y="82"/>
                    <a:pt x="29" y="81"/>
                    <a:pt x="29" y="81"/>
                  </a:cubicBezTo>
                  <a:cubicBezTo>
                    <a:pt x="28" y="81"/>
                    <a:pt x="28" y="81"/>
                    <a:pt x="28" y="81"/>
                  </a:cubicBezTo>
                  <a:cubicBezTo>
                    <a:pt x="26" y="81"/>
                    <a:pt x="25" y="83"/>
                    <a:pt x="25" y="85"/>
                  </a:cubicBezTo>
                  <a:cubicBezTo>
                    <a:pt x="25" y="88"/>
                    <a:pt x="27" y="92"/>
                    <a:pt x="29" y="92"/>
                  </a:cubicBezTo>
                  <a:cubicBezTo>
                    <a:pt x="29" y="93"/>
                    <a:pt x="29" y="93"/>
                    <a:pt x="29" y="93"/>
                  </a:cubicBezTo>
                  <a:cubicBezTo>
                    <a:pt x="30" y="93"/>
                    <a:pt x="30" y="92"/>
                    <a:pt x="30" y="92"/>
                  </a:cubicBezTo>
                  <a:cubicBezTo>
                    <a:pt x="31" y="92"/>
                    <a:pt x="31" y="92"/>
                    <a:pt x="31" y="92"/>
                  </a:cubicBezTo>
                  <a:cubicBezTo>
                    <a:pt x="31" y="91"/>
                    <a:pt x="31" y="91"/>
                    <a:pt x="32" y="91"/>
                  </a:cubicBezTo>
                  <a:cubicBezTo>
                    <a:pt x="32" y="91"/>
                    <a:pt x="32" y="91"/>
                    <a:pt x="32" y="91"/>
                  </a:cubicBezTo>
                  <a:cubicBezTo>
                    <a:pt x="33" y="92"/>
                    <a:pt x="33" y="93"/>
                    <a:pt x="33" y="94"/>
                  </a:cubicBezTo>
                  <a:cubicBezTo>
                    <a:pt x="33" y="109"/>
                    <a:pt x="33" y="109"/>
                    <a:pt x="33" y="109"/>
                  </a:cubicBezTo>
                  <a:cubicBezTo>
                    <a:pt x="51" y="117"/>
                    <a:pt x="51" y="117"/>
                    <a:pt x="51" y="117"/>
                  </a:cubicBezTo>
                  <a:cubicBezTo>
                    <a:pt x="52" y="117"/>
                    <a:pt x="52" y="117"/>
                    <a:pt x="53" y="117"/>
                  </a:cubicBezTo>
                  <a:cubicBezTo>
                    <a:pt x="55" y="117"/>
                    <a:pt x="57" y="114"/>
                    <a:pt x="57" y="109"/>
                  </a:cubicBezTo>
                  <a:cubicBezTo>
                    <a:pt x="57" y="78"/>
                    <a:pt x="57" y="78"/>
                    <a:pt x="57" y="78"/>
                  </a:cubicBezTo>
                  <a:cubicBezTo>
                    <a:pt x="48" y="74"/>
                    <a:pt x="48" y="74"/>
                    <a:pt x="48" y="74"/>
                  </a:cubicBezTo>
                  <a:cubicBezTo>
                    <a:pt x="47" y="73"/>
                    <a:pt x="46" y="72"/>
                    <a:pt x="47" y="70"/>
                  </a:cubicBezTo>
                  <a:cubicBezTo>
                    <a:pt x="48" y="70"/>
                    <a:pt x="48" y="70"/>
                    <a:pt x="48" y="70"/>
                  </a:cubicBezTo>
                  <a:cubicBezTo>
                    <a:pt x="48" y="69"/>
                    <a:pt x="48" y="68"/>
                    <a:pt x="48" y="67"/>
                  </a:cubicBezTo>
                  <a:cubicBezTo>
                    <a:pt x="48" y="64"/>
                    <a:pt x="47" y="60"/>
                    <a:pt x="45" y="60"/>
                  </a:cubicBezTo>
                  <a:cubicBezTo>
                    <a:pt x="45" y="60"/>
                    <a:pt x="45" y="59"/>
                    <a:pt x="44" y="59"/>
                  </a:cubicBezTo>
                  <a:moveTo>
                    <a:pt x="11" y="46"/>
                  </a:moveTo>
                  <a:cubicBezTo>
                    <a:pt x="10" y="46"/>
                    <a:pt x="9" y="48"/>
                    <a:pt x="9" y="50"/>
                  </a:cubicBezTo>
                  <a:cubicBezTo>
                    <a:pt x="9" y="52"/>
                    <a:pt x="9" y="53"/>
                    <a:pt x="9" y="54"/>
                  </a:cubicBezTo>
                  <a:cubicBezTo>
                    <a:pt x="9" y="55"/>
                    <a:pt x="9" y="55"/>
                    <a:pt x="9" y="55"/>
                  </a:cubicBezTo>
                  <a:cubicBezTo>
                    <a:pt x="10" y="57"/>
                    <a:pt x="10" y="58"/>
                    <a:pt x="9" y="58"/>
                  </a:cubicBezTo>
                  <a:cubicBezTo>
                    <a:pt x="9" y="58"/>
                    <a:pt x="9" y="58"/>
                    <a:pt x="9" y="58"/>
                  </a:cubicBezTo>
                  <a:cubicBezTo>
                    <a:pt x="0" y="54"/>
                    <a:pt x="0" y="54"/>
                    <a:pt x="0" y="54"/>
                  </a:cubicBezTo>
                  <a:cubicBezTo>
                    <a:pt x="0" y="70"/>
                    <a:pt x="0" y="70"/>
                    <a:pt x="0" y="70"/>
                  </a:cubicBezTo>
                  <a:cubicBezTo>
                    <a:pt x="0" y="70"/>
                    <a:pt x="0" y="70"/>
                    <a:pt x="0" y="70"/>
                  </a:cubicBezTo>
                  <a:cubicBezTo>
                    <a:pt x="0" y="71"/>
                    <a:pt x="0" y="71"/>
                    <a:pt x="0" y="71"/>
                  </a:cubicBezTo>
                  <a:cubicBezTo>
                    <a:pt x="1" y="70"/>
                    <a:pt x="1" y="70"/>
                    <a:pt x="1" y="70"/>
                  </a:cubicBezTo>
                  <a:cubicBezTo>
                    <a:pt x="1" y="70"/>
                    <a:pt x="1" y="70"/>
                    <a:pt x="1" y="70"/>
                  </a:cubicBezTo>
                  <a:cubicBezTo>
                    <a:pt x="2" y="70"/>
                    <a:pt x="2" y="69"/>
                    <a:pt x="3" y="69"/>
                  </a:cubicBezTo>
                  <a:cubicBezTo>
                    <a:pt x="3" y="69"/>
                    <a:pt x="4" y="69"/>
                    <a:pt x="4" y="70"/>
                  </a:cubicBezTo>
                  <a:cubicBezTo>
                    <a:pt x="6" y="70"/>
                    <a:pt x="8" y="74"/>
                    <a:pt x="8" y="78"/>
                  </a:cubicBezTo>
                  <a:cubicBezTo>
                    <a:pt x="8" y="82"/>
                    <a:pt x="7" y="84"/>
                    <a:pt x="5" y="84"/>
                  </a:cubicBezTo>
                  <a:cubicBezTo>
                    <a:pt x="4" y="84"/>
                    <a:pt x="4" y="84"/>
                    <a:pt x="4" y="84"/>
                  </a:cubicBezTo>
                  <a:cubicBezTo>
                    <a:pt x="3" y="83"/>
                    <a:pt x="2" y="82"/>
                    <a:pt x="1" y="81"/>
                  </a:cubicBezTo>
                  <a:cubicBezTo>
                    <a:pt x="1" y="80"/>
                    <a:pt x="1" y="80"/>
                    <a:pt x="1" y="80"/>
                  </a:cubicBezTo>
                  <a:cubicBezTo>
                    <a:pt x="1" y="80"/>
                    <a:pt x="0" y="80"/>
                    <a:pt x="0" y="80"/>
                  </a:cubicBezTo>
                  <a:cubicBezTo>
                    <a:pt x="0" y="80"/>
                    <a:pt x="0" y="80"/>
                    <a:pt x="0" y="80"/>
                  </a:cubicBezTo>
                  <a:cubicBezTo>
                    <a:pt x="0" y="80"/>
                    <a:pt x="0" y="80"/>
                    <a:pt x="0" y="80"/>
                  </a:cubicBezTo>
                  <a:cubicBezTo>
                    <a:pt x="0" y="85"/>
                    <a:pt x="0" y="85"/>
                    <a:pt x="0" y="85"/>
                  </a:cubicBezTo>
                  <a:cubicBezTo>
                    <a:pt x="0" y="91"/>
                    <a:pt x="2" y="97"/>
                    <a:pt x="6" y="98"/>
                  </a:cubicBezTo>
                  <a:cubicBezTo>
                    <a:pt x="24" y="106"/>
                    <a:pt x="24" y="106"/>
                    <a:pt x="24" y="106"/>
                  </a:cubicBezTo>
                  <a:cubicBezTo>
                    <a:pt x="24" y="90"/>
                    <a:pt x="24" y="90"/>
                    <a:pt x="24" y="90"/>
                  </a:cubicBezTo>
                  <a:cubicBezTo>
                    <a:pt x="24" y="89"/>
                    <a:pt x="24" y="89"/>
                    <a:pt x="24" y="89"/>
                  </a:cubicBezTo>
                  <a:cubicBezTo>
                    <a:pt x="23" y="89"/>
                    <a:pt x="23" y="89"/>
                    <a:pt x="23" y="89"/>
                  </a:cubicBezTo>
                  <a:cubicBezTo>
                    <a:pt x="23" y="89"/>
                    <a:pt x="23" y="89"/>
                    <a:pt x="23" y="89"/>
                  </a:cubicBezTo>
                  <a:cubicBezTo>
                    <a:pt x="22" y="90"/>
                    <a:pt x="22" y="90"/>
                    <a:pt x="22" y="90"/>
                  </a:cubicBezTo>
                  <a:cubicBezTo>
                    <a:pt x="22" y="90"/>
                    <a:pt x="21" y="90"/>
                    <a:pt x="21" y="90"/>
                  </a:cubicBezTo>
                  <a:cubicBezTo>
                    <a:pt x="20" y="90"/>
                    <a:pt x="20" y="90"/>
                    <a:pt x="20" y="90"/>
                  </a:cubicBezTo>
                  <a:cubicBezTo>
                    <a:pt x="18" y="89"/>
                    <a:pt x="16" y="85"/>
                    <a:pt x="16" y="81"/>
                  </a:cubicBezTo>
                  <a:cubicBezTo>
                    <a:pt x="16" y="78"/>
                    <a:pt x="17" y="76"/>
                    <a:pt x="19" y="76"/>
                  </a:cubicBezTo>
                  <a:cubicBezTo>
                    <a:pt x="19" y="76"/>
                    <a:pt x="20" y="76"/>
                    <a:pt x="20" y="76"/>
                  </a:cubicBezTo>
                  <a:cubicBezTo>
                    <a:pt x="21" y="76"/>
                    <a:pt x="22" y="77"/>
                    <a:pt x="22" y="78"/>
                  </a:cubicBezTo>
                  <a:cubicBezTo>
                    <a:pt x="23" y="79"/>
                    <a:pt x="23" y="79"/>
                    <a:pt x="23" y="79"/>
                  </a:cubicBezTo>
                  <a:cubicBezTo>
                    <a:pt x="23" y="80"/>
                    <a:pt x="23" y="80"/>
                    <a:pt x="23" y="80"/>
                  </a:cubicBezTo>
                  <a:cubicBezTo>
                    <a:pt x="24" y="80"/>
                    <a:pt x="24" y="80"/>
                    <a:pt x="24" y="80"/>
                  </a:cubicBezTo>
                  <a:cubicBezTo>
                    <a:pt x="24" y="80"/>
                    <a:pt x="24" y="80"/>
                    <a:pt x="24" y="80"/>
                  </a:cubicBezTo>
                  <a:cubicBezTo>
                    <a:pt x="24" y="64"/>
                    <a:pt x="24" y="64"/>
                    <a:pt x="24" y="64"/>
                  </a:cubicBezTo>
                  <a:cubicBezTo>
                    <a:pt x="15" y="60"/>
                    <a:pt x="15" y="60"/>
                    <a:pt x="15" y="60"/>
                  </a:cubicBezTo>
                  <a:cubicBezTo>
                    <a:pt x="14" y="60"/>
                    <a:pt x="13" y="59"/>
                    <a:pt x="14" y="57"/>
                  </a:cubicBezTo>
                  <a:cubicBezTo>
                    <a:pt x="15" y="56"/>
                    <a:pt x="15" y="56"/>
                    <a:pt x="15" y="56"/>
                  </a:cubicBezTo>
                  <a:cubicBezTo>
                    <a:pt x="15" y="55"/>
                    <a:pt x="15" y="54"/>
                    <a:pt x="15" y="53"/>
                  </a:cubicBezTo>
                  <a:cubicBezTo>
                    <a:pt x="15" y="50"/>
                    <a:pt x="14" y="47"/>
                    <a:pt x="12" y="46"/>
                  </a:cubicBezTo>
                  <a:cubicBezTo>
                    <a:pt x="12" y="46"/>
                    <a:pt x="11" y="46"/>
                    <a:pt x="11" y="46"/>
                  </a:cubicBezTo>
                  <a:moveTo>
                    <a:pt x="4" y="0"/>
                  </a:moveTo>
                  <a:cubicBezTo>
                    <a:pt x="2" y="0"/>
                    <a:pt x="0" y="3"/>
                    <a:pt x="0" y="8"/>
                  </a:cubicBezTo>
                  <a:cubicBezTo>
                    <a:pt x="0" y="39"/>
                    <a:pt x="0" y="39"/>
                    <a:pt x="0" y="39"/>
                  </a:cubicBezTo>
                  <a:cubicBezTo>
                    <a:pt x="9" y="43"/>
                    <a:pt x="9" y="43"/>
                    <a:pt x="9" y="43"/>
                  </a:cubicBezTo>
                  <a:cubicBezTo>
                    <a:pt x="9" y="43"/>
                    <a:pt x="9" y="43"/>
                    <a:pt x="9" y="43"/>
                  </a:cubicBezTo>
                  <a:cubicBezTo>
                    <a:pt x="9" y="42"/>
                    <a:pt x="9" y="41"/>
                    <a:pt x="9" y="41"/>
                  </a:cubicBezTo>
                  <a:cubicBezTo>
                    <a:pt x="9" y="40"/>
                    <a:pt x="9" y="40"/>
                    <a:pt x="9" y="40"/>
                  </a:cubicBezTo>
                  <a:cubicBezTo>
                    <a:pt x="8" y="38"/>
                    <a:pt x="8" y="37"/>
                    <a:pt x="8" y="35"/>
                  </a:cubicBezTo>
                  <a:cubicBezTo>
                    <a:pt x="8" y="32"/>
                    <a:pt x="9" y="30"/>
                    <a:pt x="11" y="30"/>
                  </a:cubicBezTo>
                  <a:cubicBezTo>
                    <a:pt x="11" y="30"/>
                    <a:pt x="12" y="30"/>
                    <a:pt x="12" y="30"/>
                  </a:cubicBezTo>
                  <a:cubicBezTo>
                    <a:pt x="14" y="31"/>
                    <a:pt x="16" y="35"/>
                    <a:pt x="16" y="39"/>
                  </a:cubicBezTo>
                  <a:cubicBezTo>
                    <a:pt x="16" y="40"/>
                    <a:pt x="16" y="41"/>
                    <a:pt x="15" y="42"/>
                  </a:cubicBezTo>
                  <a:cubicBezTo>
                    <a:pt x="15" y="43"/>
                    <a:pt x="15" y="43"/>
                    <a:pt x="15" y="43"/>
                  </a:cubicBezTo>
                  <a:cubicBezTo>
                    <a:pt x="15" y="44"/>
                    <a:pt x="14" y="44"/>
                    <a:pt x="15" y="45"/>
                  </a:cubicBezTo>
                  <a:cubicBezTo>
                    <a:pt x="15" y="45"/>
                    <a:pt x="15" y="45"/>
                    <a:pt x="15" y="45"/>
                  </a:cubicBezTo>
                  <a:cubicBezTo>
                    <a:pt x="24" y="49"/>
                    <a:pt x="24" y="49"/>
                    <a:pt x="24" y="49"/>
                  </a:cubicBezTo>
                  <a:cubicBezTo>
                    <a:pt x="24" y="33"/>
                    <a:pt x="24" y="33"/>
                    <a:pt x="24" y="33"/>
                  </a:cubicBezTo>
                  <a:cubicBezTo>
                    <a:pt x="24" y="33"/>
                    <a:pt x="24" y="33"/>
                    <a:pt x="24" y="33"/>
                  </a:cubicBezTo>
                  <a:cubicBezTo>
                    <a:pt x="24" y="33"/>
                    <a:pt x="24" y="33"/>
                    <a:pt x="24" y="33"/>
                  </a:cubicBezTo>
                  <a:cubicBezTo>
                    <a:pt x="23" y="33"/>
                    <a:pt x="23" y="33"/>
                    <a:pt x="23" y="33"/>
                  </a:cubicBezTo>
                  <a:cubicBezTo>
                    <a:pt x="22" y="33"/>
                    <a:pt x="22" y="33"/>
                    <a:pt x="22" y="33"/>
                  </a:cubicBezTo>
                  <a:cubicBezTo>
                    <a:pt x="22" y="34"/>
                    <a:pt x="21" y="34"/>
                    <a:pt x="21" y="34"/>
                  </a:cubicBezTo>
                  <a:cubicBezTo>
                    <a:pt x="21" y="34"/>
                    <a:pt x="20" y="34"/>
                    <a:pt x="20" y="34"/>
                  </a:cubicBezTo>
                  <a:cubicBezTo>
                    <a:pt x="18" y="33"/>
                    <a:pt x="16" y="29"/>
                    <a:pt x="16" y="25"/>
                  </a:cubicBezTo>
                  <a:cubicBezTo>
                    <a:pt x="16" y="22"/>
                    <a:pt x="17" y="19"/>
                    <a:pt x="19" y="19"/>
                  </a:cubicBezTo>
                  <a:cubicBezTo>
                    <a:pt x="19" y="19"/>
                    <a:pt x="20" y="19"/>
                    <a:pt x="20" y="20"/>
                  </a:cubicBezTo>
                  <a:cubicBezTo>
                    <a:pt x="21" y="20"/>
                    <a:pt x="22" y="21"/>
                    <a:pt x="22" y="22"/>
                  </a:cubicBezTo>
                  <a:cubicBezTo>
                    <a:pt x="23" y="23"/>
                    <a:pt x="23" y="23"/>
                    <a:pt x="23" y="23"/>
                  </a:cubicBezTo>
                  <a:cubicBezTo>
                    <a:pt x="23" y="23"/>
                    <a:pt x="23" y="23"/>
                    <a:pt x="24" y="24"/>
                  </a:cubicBezTo>
                  <a:cubicBezTo>
                    <a:pt x="24" y="24"/>
                    <a:pt x="24" y="24"/>
                    <a:pt x="24" y="24"/>
                  </a:cubicBezTo>
                  <a:cubicBezTo>
                    <a:pt x="24" y="23"/>
                    <a:pt x="24" y="23"/>
                    <a:pt x="24" y="23"/>
                  </a:cubicBezTo>
                  <a:cubicBezTo>
                    <a:pt x="24" y="7"/>
                    <a:pt x="24" y="7"/>
                    <a:pt x="24" y="7"/>
                  </a:cubicBezTo>
                  <a:cubicBezTo>
                    <a:pt x="6" y="0"/>
                    <a:pt x="6" y="0"/>
                    <a:pt x="6" y="0"/>
                  </a:cubicBezTo>
                  <a:cubicBezTo>
                    <a:pt x="5" y="0"/>
                    <a:pt x="5" y="0"/>
                    <a:pt x="4" y="0"/>
                  </a:cubicBezTo>
                </a:path>
              </a:pathLst>
            </a:custGeom>
            <a:solidFill>
              <a:sysClr val="window" lastClr="FFFFFF"/>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16" name="组合 15"/>
          <p:cNvGrpSpPr/>
          <p:nvPr/>
        </p:nvGrpSpPr>
        <p:grpSpPr>
          <a:xfrm>
            <a:off x="4174301" y="2004409"/>
            <a:ext cx="1604765" cy="1183205"/>
            <a:chOff x="5220029" y="1486080"/>
            <a:chExt cx="1751943" cy="1291720"/>
          </a:xfrm>
          <a:effectLst>
            <a:outerShdw blurRad="381000" dist="127000" dir="2700000" algn="tl" rotWithShape="0">
              <a:prstClr val="black">
                <a:alpha val="40000"/>
              </a:prstClr>
            </a:outerShdw>
          </a:effectLst>
        </p:grpSpPr>
        <p:sp>
          <p:nvSpPr>
            <p:cNvPr id="17" name="Freeform 17"/>
            <p:cNvSpPr/>
            <p:nvPr/>
          </p:nvSpPr>
          <p:spPr bwMode="auto">
            <a:xfrm>
              <a:off x="6096000" y="1861220"/>
              <a:ext cx="875972" cy="916580"/>
            </a:xfrm>
            <a:custGeom>
              <a:avLst/>
              <a:gdLst>
                <a:gd name="T0" fmla="*/ 453 w 453"/>
                <a:gd name="T1" fmla="*/ 0 h 474"/>
                <a:gd name="T2" fmla="*/ 0 w 453"/>
                <a:gd name="T3" fmla="*/ 194 h 474"/>
                <a:gd name="T4" fmla="*/ 0 w 453"/>
                <a:gd name="T5" fmla="*/ 474 h 474"/>
                <a:gd name="T6" fmla="*/ 453 w 453"/>
                <a:gd name="T7" fmla="*/ 277 h 474"/>
                <a:gd name="T8" fmla="*/ 453 w 453"/>
                <a:gd name="T9" fmla="*/ 0 h 474"/>
              </a:gdLst>
              <a:ahLst/>
              <a:cxnLst>
                <a:cxn ang="0">
                  <a:pos x="T0" y="T1"/>
                </a:cxn>
                <a:cxn ang="0">
                  <a:pos x="T2" y="T3"/>
                </a:cxn>
                <a:cxn ang="0">
                  <a:pos x="T4" y="T5"/>
                </a:cxn>
                <a:cxn ang="0">
                  <a:pos x="T6" y="T7"/>
                </a:cxn>
                <a:cxn ang="0">
                  <a:pos x="T8" y="T9"/>
                </a:cxn>
              </a:cxnLst>
              <a:rect l="0" t="0" r="r" b="b"/>
              <a:pathLst>
                <a:path w="453" h="474">
                  <a:moveTo>
                    <a:pt x="453" y="0"/>
                  </a:moveTo>
                  <a:lnTo>
                    <a:pt x="0" y="194"/>
                  </a:lnTo>
                  <a:lnTo>
                    <a:pt x="0" y="474"/>
                  </a:lnTo>
                  <a:lnTo>
                    <a:pt x="453" y="277"/>
                  </a:lnTo>
                  <a:lnTo>
                    <a:pt x="453"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8" name="Freeform 18"/>
            <p:cNvSpPr/>
            <p:nvPr/>
          </p:nvSpPr>
          <p:spPr bwMode="auto">
            <a:xfrm>
              <a:off x="5220029" y="1861220"/>
              <a:ext cx="875972" cy="916580"/>
            </a:xfrm>
            <a:custGeom>
              <a:avLst/>
              <a:gdLst>
                <a:gd name="T0" fmla="*/ 0 w 453"/>
                <a:gd name="T1" fmla="*/ 0 h 474"/>
                <a:gd name="T2" fmla="*/ 453 w 453"/>
                <a:gd name="T3" fmla="*/ 194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4"/>
                  </a:lnTo>
                  <a:lnTo>
                    <a:pt x="453" y="474"/>
                  </a:lnTo>
                  <a:lnTo>
                    <a:pt x="0" y="277"/>
                  </a:lnTo>
                  <a:lnTo>
                    <a:pt x="0"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9" name="Freeform 19"/>
            <p:cNvSpPr/>
            <p:nvPr/>
          </p:nvSpPr>
          <p:spPr bwMode="auto">
            <a:xfrm>
              <a:off x="5220029" y="1861220"/>
              <a:ext cx="875972" cy="916580"/>
            </a:xfrm>
            <a:custGeom>
              <a:avLst/>
              <a:gdLst>
                <a:gd name="T0" fmla="*/ 0 w 453"/>
                <a:gd name="T1" fmla="*/ 0 h 474"/>
                <a:gd name="T2" fmla="*/ 453 w 453"/>
                <a:gd name="T3" fmla="*/ 194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4"/>
                  </a:lnTo>
                  <a:lnTo>
                    <a:pt x="453" y="474"/>
                  </a:lnTo>
                  <a:lnTo>
                    <a:pt x="0" y="2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0" name="Freeform 20"/>
            <p:cNvSpPr/>
            <p:nvPr/>
          </p:nvSpPr>
          <p:spPr bwMode="auto">
            <a:xfrm>
              <a:off x="5220029" y="1486080"/>
              <a:ext cx="1751943" cy="750280"/>
            </a:xfrm>
            <a:custGeom>
              <a:avLst/>
              <a:gdLst>
                <a:gd name="T0" fmla="*/ 453 w 906"/>
                <a:gd name="T1" fmla="*/ 0 h 388"/>
                <a:gd name="T2" fmla="*/ 0 w 906"/>
                <a:gd name="T3" fmla="*/ 194 h 388"/>
                <a:gd name="T4" fmla="*/ 453 w 906"/>
                <a:gd name="T5" fmla="*/ 388 h 388"/>
                <a:gd name="T6" fmla="*/ 906 w 906"/>
                <a:gd name="T7" fmla="*/ 194 h 388"/>
                <a:gd name="T8" fmla="*/ 453 w 906"/>
                <a:gd name="T9" fmla="*/ 0 h 388"/>
              </a:gdLst>
              <a:ahLst/>
              <a:cxnLst>
                <a:cxn ang="0">
                  <a:pos x="T0" y="T1"/>
                </a:cxn>
                <a:cxn ang="0">
                  <a:pos x="T2" y="T3"/>
                </a:cxn>
                <a:cxn ang="0">
                  <a:pos x="T4" y="T5"/>
                </a:cxn>
                <a:cxn ang="0">
                  <a:pos x="T6" y="T7"/>
                </a:cxn>
                <a:cxn ang="0">
                  <a:pos x="T8" y="T9"/>
                </a:cxn>
              </a:cxnLst>
              <a:rect l="0" t="0" r="r" b="b"/>
              <a:pathLst>
                <a:path w="906" h="388">
                  <a:moveTo>
                    <a:pt x="453" y="0"/>
                  </a:moveTo>
                  <a:lnTo>
                    <a:pt x="0" y="194"/>
                  </a:lnTo>
                  <a:lnTo>
                    <a:pt x="453" y="388"/>
                  </a:lnTo>
                  <a:lnTo>
                    <a:pt x="906" y="194"/>
                  </a:lnTo>
                  <a:lnTo>
                    <a:pt x="453" y="0"/>
                  </a:lnTo>
                  <a:close/>
                </a:path>
              </a:pathLst>
            </a:custGeom>
            <a:solidFill>
              <a:sysClr val="window" lastClr="FFFFFF">
                <a:lumMod val="95000"/>
              </a:sysClr>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1" name="Freeform 44"/>
            <p:cNvSpPr>
              <a:spLocks noEditPoints="1"/>
            </p:cNvSpPr>
            <p:nvPr/>
          </p:nvSpPr>
          <p:spPr bwMode="auto">
            <a:xfrm>
              <a:off x="5463677" y="2085531"/>
              <a:ext cx="421549" cy="471826"/>
            </a:xfrm>
            <a:custGeom>
              <a:avLst/>
              <a:gdLst>
                <a:gd name="T0" fmla="*/ 62 w 92"/>
                <a:gd name="T1" fmla="*/ 36 h 103"/>
                <a:gd name="T2" fmla="*/ 52 w 92"/>
                <a:gd name="T3" fmla="*/ 48 h 103"/>
                <a:gd name="T4" fmla="*/ 50 w 92"/>
                <a:gd name="T5" fmla="*/ 51 h 103"/>
                <a:gd name="T6" fmla="*/ 62 w 92"/>
                <a:gd name="T7" fmla="*/ 77 h 103"/>
                <a:gd name="T8" fmla="*/ 66 w 92"/>
                <a:gd name="T9" fmla="*/ 71 h 103"/>
                <a:gd name="T10" fmla="*/ 62 w 92"/>
                <a:gd name="T11" fmla="*/ 62 h 103"/>
                <a:gd name="T12" fmla="*/ 92 w 92"/>
                <a:gd name="T13" fmla="*/ 74 h 103"/>
                <a:gd name="T14" fmla="*/ 92 w 92"/>
                <a:gd name="T15" fmla="*/ 63 h 103"/>
                <a:gd name="T16" fmla="*/ 62 w 92"/>
                <a:gd name="T17" fmla="*/ 51 h 103"/>
                <a:gd name="T18" fmla="*/ 66 w 92"/>
                <a:gd name="T19" fmla="*/ 45 h 103"/>
                <a:gd name="T20" fmla="*/ 62 w 92"/>
                <a:gd name="T21" fmla="*/ 36 h 103"/>
                <a:gd name="T22" fmla="*/ 35 w 92"/>
                <a:gd name="T23" fmla="*/ 0 h 103"/>
                <a:gd name="T24" fmla="*/ 22 w 92"/>
                <a:gd name="T25" fmla="*/ 21 h 103"/>
                <a:gd name="T26" fmla="*/ 22 w 92"/>
                <a:gd name="T27" fmla="*/ 35 h 103"/>
                <a:gd name="T28" fmla="*/ 13 w 92"/>
                <a:gd name="T29" fmla="*/ 31 h 103"/>
                <a:gd name="T30" fmla="*/ 17 w 92"/>
                <a:gd name="T31" fmla="*/ 25 h 103"/>
                <a:gd name="T32" fmla="*/ 12 w 92"/>
                <a:gd name="T33" fmla="*/ 16 h 103"/>
                <a:gd name="T34" fmla="*/ 3 w 92"/>
                <a:gd name="T35" fmla="*/ 28 h 103"/>
                <a:gd name="T36" fmla="*/ 3 w 92"/>
                <a:gd name="T37" fmla="*/ 28 h 103"/>
                <a:gd name="T38" fmla="*/ 0 w 92"/>
                <a:gd name="T39" fmla="*/ 31 h 103"/>
                <a:gd name="T40" fmla="*/ 12 w 92"/>
                <a:gd name="T41" fmla="*/ 56 h 103"/>
                <a:gd name="T42" fmla="*/ 17 w 92"/>
                <a:gd name="T43" fmla="*/ 51 h 103"/>
                <a:gd name="T44" fmla="*/ 13 w 92"/>
                <a:gd name="T45" fmla="*/ 42 h 103"/>
                <a:gd name="T46" fmla="*/ 22 w 92"/>
                <a:gd name="T47" fmla="*/ 46 h 103"/>
                <a:gd name="T48" fmla="*/ 22 w 92"/>
                <a:gd name="T49" fmla="*/ 59 h 103"/>
                <a:gd name="T50" fmla="*/ 38 w 92"/>
                <a:gd name="T51" fmla="*/ 93 h 103"/>
                <a:gd name="T52" fmla="*/ 61 w 92"/>
                <a:gd name="T53" fmla="*/ 102 h 103"/>
                <a:gd name="T54" fmla="*/ 65 w 92"/>
                <a:gd name="T55" fmla="*/ 103 h 103"/>
                <a:gd name="T56" fmla="*/ 77 w 92"/>
                <a:gd name="T57" fmla="*/ 82 h 103"/>
                <a:gd name="T58" fmla="*/ 77 w 92"/>
                <a:gd name="T59" fmla="*/ 77 h 103"/>
                <a:gd name="T60" fmla="*/ 71 w 92"/>
                <a:gd name="T61" fmla="*/ 74 h 103"/>
                <a:gd name="T62" fmla="*/ 71 w 92"/>
                <a:gd name="T63" fmla="*/ 79 h 103"/>
                <a:gd name="T64" fmla="*/ 63 w 92"/>
                <a:gd name="T65" fmla="*/ 92 h 103"/>
                <a:gd name="T66" fmla="*/ 61 w 92"/>
                <a:gd name="T67" fmla="*/ 91 h 103"/>
                <a:gd name="T68" fmla="*/ 38 w 92"/>
                <a:gd name="T69" fmla="*/ 82 h 103"/>
                <a:gd name="T70" fmla="*/ 29 w 92"/>
                <a:gd name="T71" fmla="*/ 62 h 103"/>
                <a:gd name="T72" fmla="*/ 29 w 92"/>
                <a:gd name="T73" fmla="*/ 24 h 103"/>
                <a:gd name="T74" fmla="*/ 36 w 92"/>
                <a:gd name="T75" fmla="*/ 11 h 103"/>
                <a:gd name="T76" fmla="*/ 38 w 92"/>
                <a:gd name="T77" fmla="*/ 11 h 103"/>
                <a:gd name="T78" fmla="*/ 61 w 92"/>
                <a:gd name="T79" fmla="*/ 21 h 103"/>
                <a:gd name="T80" fmla="*/ 71 w 92"/>
                <a:gd name="T81" fmla="*/ 41 h 103"/>
                <a:gd name="T82" fmla="*/ 71 w 92"/>
                <a:gd name="T83" fmla="*/ 46 h 103"/>
                <a:gd name="T84" fmla="*/ 77 w 92"/>
                <a:gd name="T85" fmla="*/ 48 h 103"/>
                <a:gd name="T86" fmla="*/ 77 w 92"/>
                <a:gd name="T87" fmla="*/ 44 h 103"/>
                <a:gd name="T88" fmla="*/ 61 w 92"/>
                <a:gd name="T89" fmla="*/ 10 h 103"/>
                <a:gd name="T90" fmla="*/ 38 w 92"/>
                <a:gd name="T91" fmla="*/ 0 h 103"/>
                <a:gd name="T92" fmla="*/ 35 w 92"/>
                <a:gd name="T9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2" h="103">
                  <a:moveTo>
                    <a:pt x="62" y="36"/>
                  </a:moveTo>
                  <a:cubicBezTo>
                    <a:pt x="52" y="48"/>
                    <a:pt x="52" y="48"/>
                    <a:pt x="52" y="48"/>
                  </a:cubicBezTo>
                  <a:cubicBezTo>
                    <a:pt x="50" y="51"/>
                    <a:pt x="50" y="51"/>
                    <a:pt x="50" y="51"/>
                  </a:cubicBezTo>
                  <a:cubicBezTo>
                    <a:pt x="62" y="77"/>
                    <a:pt x="62" y="77"/>
                    <a:pt x="62" y="77"/>
                  </a:cubicBezTo>
                  <a:cubicBezTo>
                    <a:pt x="66" y="71"/>
                    <a:pt x="66" y="71"/>
                    <a:pt x="66" y="71"/>
                  </a:cubicBezTo>
                  <a:cubicBezTo>
                    <a:pt x="62" y="62"/>
                    <a:pt x="62" y="62"/>
                    <a:pt x="62" y="62"/>
                  </a:cubicBezTo>
                  <a:cubicBezTo>
                    <a:pt x="92" y="74"/>
                    <a:pt x="92" y="74"/>
                    <a:pt x="92" y="74"/>
                  </a:cubicBezTo>
                  <a:cubicBezTo>
                    <a:pt x="92" y="63"/>
                    <a:pt x="92" y="63"/>
                    <a:pt x="92" y="63"/>
                  </a:cubicBezTo>
                  <a:cubicBezTo>
                    <a:pt x="62" y="51"/>
                    <a:pt x="62" y="51"/>
                    <a:pt x="62" y="51"/>
                  </a:cubicBezTo>
                  <a:cubicBezTo>
                    <a:pt x="66" y="45"/>
                    <a:pt x="66" y="45"/>
                    <a:pt x="66" y="45"/>
                  </a:cubicBezTo>
                  <a:cubicBezTo>
                    <a:pt x="62" y="36"/>
                    <a:pt x="62" y="36"/>
                    <a:pt x="62" y="36"/>
                  </a:cubicBezTo>
                  <a:moveTo>
                    <a:pt x="35" y="0"/>
                  </a:moveTo>
                  <a:cubicBezTo>
                    <a:pt x="28" y="0"/>
                    <a:pt x="22" y="8"/>
                    <a:pt x="22" y="21"/>
                  </a:cubicBezTo>
                  <a:cubicBezTo>
                    <a:pt x="22" y="35"/>
                    <a:pt x="22" y="35"/>
                    <a:pt x="22" y="35"/>
                  </a:cubicBezTo>
                  <a:cubicBezTo>
                    <a:pt x="13" y="31"/>
                    <a:pt x="13" y="31"/>
                    <a:pt x="13" y="31"/>
                  </a:cubicBezTo>
                  <a:cubicBezTo>
                    <a:pt x="17" y="25"/>
                    <a:pt x="17" y="25"/>
                    <a:pt x="17" y="25"/>
                  </a:cubicBezTo>
                  <a:cubicBezTo>
                    <a:pt x="12" y="16"/>
                    <a:pt x="12" y="16"/>
                    <a:pt x="12" y="16"/>
                  </a:cubicBezTo>
                  <a:cubicBezTo>
                    <a:pt x="3" y="28"/>
                    <a:pt x="3" y="28"/>
                    <a:pt x="3" y="28"/>
                  </a:cubicBezTo>
                  <a:cubicBezTo>
                    <a:pt x="3" y="28"/>
                    <a:pt x="3" y="28"/>
                    <a:pt x="3" y="28"/>
                  </a:cubicBezTo>
                  <a:cubicBezTo>
                    <a:pt x="0" y="31"/>
                    <a:pt x="0" y="31"/>
                    <a:pt x="0" y="31"/>
                  </a:cubicBezTo>
                  <a:cubicBezTo>
                    <a:pt x="12" y="56"/>
                    <a:pt x="12" y="56"/>
                    <a:pt x="12" y="56"/>
                  </a:cubicBezTo>
                  <a:cubicBezTo>
                    <a:pt x="17" y="51"/>
                    <a:pt x="17" y="51"/>
                    <a:pt x="17" y="51"/>
                  </a:cubicBezTo>
                  <a:cubicBezTo>
                    <a:pt x="13" y="42"/>
                    <a:pt x="13" y="42"/>
                    <a:pt x="13" y="42"/>
                  </a:cubicBezTo>
                  <a:cubicBezTo>
                    <a:pt x="22" y="46"/>
                    <a:pt x="22" y="46"/>
                    <a:pt x="22" y="46"/>
                  </a:cubicBezTo>
                  <a:cubicBezTo>
                    <a:pt x="22" y="59"/>
                    <a:pt x="22" y="59"/>
                    <a:pt x="22" y="59"/>
                  </a:cubicBezTo>
                  <a:cubicBezTo>
                    <a:pt x="22" y="74"/>
                    <a:pt x="29" y="89"/>
                    <a:pt x="38" y="93"/>
                  </a:cubicBezTo>
                  <a:cubicBezTo>
                    <a:pt x="61" y="102"/>
                    <a:pt x="61" y="102"/>
                    <a:pt x="61" y="102"/>
                  </a:cubicBezTo>
                  <a:cubicBezTo>
                    <a:pt x="62" y="103"/>
                    <a:pt x="64" y="103"/>
                    <a:pt x="65" y="103"/>
                  </a:cubicBezTo>
                  <a:cubicBezTo>
                    <a:pt x="72" y="103"/>
                    <a:pt x="77" y="95"/>
                    <a:pt x="77" y="82"/>
                  </a:cubicBezTo>
                  <a:cubicBezTo>
                    <a:pt x="77" y="77"/>
                    <a:pt x="77" y="77"/>
                    <a:pt x="77" y="77"/>
                  </a:cubicBezTo>
                  <a:cubicBezTo>
                    <a:pt x="71" y="74"/>
                    <a:pt x="71" y="74"/>
                    <a:pt x="71" y="74"/>
                  </a:cubicBezTo>
                  <a:cubicBezTo>
                    <a:pt x="71" y="79"/>
                    <a:pt x="71" y="79"/>
                    <a:pt x="71" y="79"/>
                  </a:cubicBezTo>
                  <a:cubicBezTo>
                    <a:pt x="71" y="87"/>
                    <a:pt x="68" y="92"/>
                    <a:pt x="63" y="92"/>
                  </a:cubicBezTo>
                  <a:cubicBezTo>
                    <a:pt x="63" y="92"/>
                    <a:pt x="62" y="92"/>
                    <a:pt x="61" y="91"/>
                  </a:cubicBezTo>
                  <a:cubicBezTo>
                    <a:pt x="38" y="82"/>
                    <a:pt x="38" y="82"/>
                    <a:pt x="38" y="82"/>
                  </a:cubicBezTo>
                  <a:cubicBezTo>
                    <a:pt x="33" y="80"/>
                    <a:pt x="29" y="71"/>
                    <a:pt x="29" y="62"/>
                  </a:cubicBezTo>
                  <a:cubicBezTo>
                    <a:pt x="29" y="24"/>
                    <a:pt x="29" y="24"/>
                    <a:pt x="29" y="24"/>
                  </a:cubicBezTo>
                  <a:cubicBezTo>
                    <a:pt x="29" y="16"/>
                    <a:pt x="32" y="11"/>
                    <a:pt x="36" y="11"/>
                  </a:cubicBezTo>
                  <a:cubicBezTo>
                    <a:pt x="37" y="11"/>
                    <a:pt x="38" y="11"/>
                    <a:pt x="38" y="11"/>
                  </a:cubicBezTo>
                  <a:cubicBezTo>
                    <a:pt x="61" y="21"/>
                    <a:pt x="61" y="21"/>
                    <a:pt x="61" y="21"/>
                  </a:cubicBezTo>
                  <a:cubicBezTo>
                    <a:pt x="67" y="23"/>
                    <a:pt x="71" y="32"/>
                    <a:pt x="71" y="41"/>
                  </a:cubicBezTo>
                  <a:cubicBezTo>
                    <a:pt x="71" y="46"/>
                    <a:pt x="71" y="46"/>
                    <a:pt x="71" y="46"/>
                  </a:cubicBezTo>
                  <a:cubicBezTo>
                    <a:pt x="77" y="48"/>
                    <a:pt x="77" y="48"/>
                    <a:pt x="77" y="48"/>
                  </a:cubicBezTo>
                  <a:cubicBezTo>
                    <a:pt x="77" y="44"/>
                    <a:pt x="77" y="44"/>
                    <a:pt x="77" y="44"/>
                  </a:cubicBezTo>
                  <a:cubicBezTo>
                    <a:pt x="77" y="29"/>
                    <a:pt x="70" y="13"/>
                    <a:pt x="61" y="10"/>
                  </a:cubicBezTo>
                  <a:cubicBezTo>
                    <a:pt x="38" y="0"/>
                    <a:pt x="38" y="0"/>
                    <a:pt x="38" y="0"/>
                  </a:cubicBezTo>
                  <a:cubicBezTo>
                    <a:pt x="37" y="0"/>
                    <a:pt x="36" y="0"/>
                    <a:pt x="35" y="0"/>
                  </a:cubicBezTo>
                </a:path>
              </a:pathLst>
            </a:custGeom>
            <a:solidFill>
              <a:sysClr val="window" lastClr="FFFFFF"/>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36" name="文本框 1"/>
          <p:cNvSpPr txBox="1"/>
          <p:nvPr/>
        </p:nvSpPr>
        <p:spPr>
          <a:xfrm>
            <a:off x="1344352" y="2218131"/>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išļîďè"/>
          <p:cNvSpPr txBox="1"/>
          <p:nvPr/>
        </p:nvSpPr>
        <p:spPr bwMode="auto">
          <a:xfrm>
            <a:off x="1328469" y="1873307"/>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38" name="文本框 1"/>
          <p:cNvSpPr txBox="1"/>
          <p:nvPr/>
        </p:nvSpPr>
        <p:spPr>
          <a:xfrm>
            <a:off x="7068087" y="3246048"/>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išļîďè"/>
          <p:cNvSpPr txBox="1"/>
          <p:nvPr/>
        </p:nvSpPr>
        <p:spPr bwMode="auto">
          <a:xfrm>
            <a:off x="7052204" y="2901224"/>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0" name="文本框 1"/>
          <p:cNvSpPr txBox="1"/>
          <p:nvPr/>
        </p:nvSpPr>
        <p:spPr>
          <a:xfrm>
            <a:off x="1240293" y="4114576"/>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išļîďè"/>
          <p:cNvSpPr txBox="1"/>
          <p:nvPr/>
        </p:nvSpPr>
        <p:spPr bwMode="auto">
          <a:xfrm>
            <a:off x="1224410" y="3769752"/>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2" name="文本框 1"/>
          <p:cNvSpPr txBox="1"/>
          <p:nvPr/>
        </p:nvSpPr>
        <p:spPr>
          <a:xfrm>
            <a:off x="7169558" y="4983104"/>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išļîďè"/>
          <p:cNvSpPr txBox="1"/>
          <p:nvPr/>
        </p:nvSpPr>
        <p:spPr bwMode="auto">
          <a:xfrm>
            <a:off x="7153675" y="4638280"/>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Tree>
    <p:extLst>
      <p:ext uri="{BB962C8B-B14F-4D97-AF65-F5344CB8AC3E}">
        <p14:creationId xmlns:p14="http://schemas.microsoft.com/office/powerpoint/2010/main" val="41877218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7" y="206003"/>
            <a:ext cx="2798379"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关键技术与实践难点</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45" name="组合 44"/>
          <p:cNvGrpSpPr/>
          <p:nvPr/>
        </p:nvGrpSpPr>
        <p:grpSpPr>
          <a:xfrm>
            <a:off x="1809716" y="2610008"/>
            <a:ext cx="8434950" cy="3179773"/>
            <a:chOff x="2741050" y="2164265"/>
            <a:chExt cx="6709899" cy="2529470"/>
          </a:xfrm>
        </p:grpSpPr>
        <p:grpSp>
          <p:nvGrpSpPr>
            <p:cNvPr id="13" name="组合 12"/>
            <p:cNvGrpSpPr/>
            <p:nvPr/>
          </p:nvGrpSpPr>
          <p:grpSpPr>
            <a:xfrm>
              <a:off x="5438275" y="2227741"/>
              <a:ext cx="1176039" cy="1060333"/>
              <a:chOff x="3720691" y="2824413"/>
              <a:chExt cx="1341120" cy="1209172"/>
            </a:xfrm>
          </p:grpSpPr>
          <p:sp>
            <p:nvSpPr>
              <p:cNvPr id="43"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44"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14" name="Freeform 5"/>
            <p:cNvSpPr/>
            <p:nvPr/>
          </p:nvSpPr>
          <p:spPr bwMode="auto">
            <a:xfrm rot="1855731">
              <a:off x="5518805" y="2306047"/>
              <a:ext cx="1014977" cy="91511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15" name="文本框 9"/>
            <p:cNvSpPr txBox="1"/>
            <p:nvPr/>
          </p:nvSpPr>
          <p:spPr>
            <a:xfrm>
              <a:off x="5621355" y="2501174"/>
              <a:ext cx="809879" cy="523875"/>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a:r>
                <a:rPr lang="zh-CN" altLang="en-US" sz="1500" b="1" dirty="0">
                  <a:solidFill>
                    <a:srgbClr val="414455"/>
                  </a:solidFill>
                  <a:latin typeface="微软雅黑" panose="020B0503020204020204" pitchFamily="34" charset="-122"/>
                  <a:ea typeface="微软雅黑" panose="020B0503020204020204" pitchFamily="34" charset="-122"/>
                </a:rPr>
                <a:t>添加</a:t>
              </a:r>
              <a:endParaRPr lang="en-US" altLang="zh-CN" sz="1500" b="1" dirty="0">
                <a:solidFill>
                  <a:srgbClr val="414455"/>
                </a:solidFill>
                <a:latin typeface="微软雅黑" panose="020B0503020204020204" pitchFamily="34" charset="-122"/>
                <a:ea typeface="微软雅黑" panose="020B0503020204020204" pitchFamily="34" charset="-122"/>
              </a:endParaRPr>
            </a:p>
            <a:p>
              <a:pPr algn="ctr"/>
              <a:r>
                <a:rPr lang="zh-CN" altLang="en-US" sz="1500" b="1" dirty="0">
                  <a:solidFill>
                    <a:srgbClr val="414455"/>
                  </a:solidFill>
                  <a:latin typeface="微软雅黑" panose="020B0503020204020204" pitchFamily="34" charset="-122"/>
                  <a:ea typeface="微软雅黑" panose="020B0503020204020204" pitchFamily="34" charset="-122"/>
                </a:rPr>
                <a:t>标题</a:t>
              </a:r>
              <a:endParaRPr lang="en-US" altLang="zh-CN" sz="1500" b="1" dirty="0">
                <a:solidFill>
                  <a:srgbClr val="414455"/>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568013" y="2693385"/>
              <a:ext cx="772099" cy="696135"/>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grpSp>
          <p:nvGrpSpPr>
            <p:cNvPr id="17" name="组合 16"/>
            <p:cNvGrpSpPr/>
            <p:nvPr/>
          </p:nvGrpSpPr>
          <p:grpSpPr>
            <a:xfrm>
              <a:off x="5122522" y="3406080"/>
              <a:ext cx="772099" cy="696135"/>
              <a:chOff x="3720691" y="2824413"/>
              <a:chExt cx="1341120" cy="1209172"/>
            </a:xfrm>
          </p:grpSpPr>
          <p:sp>
            <p:nvSpPr>
              <p:cNvPr id="39"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40"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grpSp>
          <p:nvGrpSpPr>
            <p:cNvPr id="18" name="组合 17"/>
            <p:cNvGrpSpPr/>
            <p:nvPr/>
          </p:nvGrpSpPr>
          <p:grpSpPr>
            <a:xfrm>
              <a:off x="6096165" y="3406080"/>
              <a:ext cx="772099" cy="696135"/>
              <a:chOff x="3720691" y="2824413"/>
              <a:chExt cx="1341120" cy="1209172"/>
            </a:xfrm>
          </p:grpSpPr>
          <p:sp>
            <p:nvSpPr>
              <p:cNvPr id="3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3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grpSp>
          <p:nvGrpSpPr>
            <p:cNvPr id="19" name="组合 18"/>
            <p:cNvGrpSpPr/>
            <p:nvPr/>
          </p:nvGrpSpPr>
          <p:grpSpPr>
            <a:xfrm>
              <a:off x="6673699" y="2704185"/>
              <a:ext cx="772099" cy="696135"/>
              <a:chOff x="3720691" y="2824413"/>
              <a:chExt cx="1341120" cy="1209172"/>
            </a:xfrm>
          </p:grpSpPr>
          <p:sp>
            <p:nvSpPr>
              <p:cNvPr id="35"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36"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20" name="Freeform 66"/>
            <p:cNvSpPr>
              <a:spLocks noEditPoints="1"/>
            </p:cNvSpPr>
            <p:nvPr/>
          </p:nvSpPr>
          <p:spPr bwMode="auto">
            <a:xfrm>
              <a:off x="5378589" y="3634060"/>
              <a:ext cx="259966" cy="228368"/>
            </a:xfrm>
            <a:custGeom>
              <a:avLst/>
              <a:gdLst>
                <a:gd name="T0" fmla="*/ 180 w 200"/>
                <a:gd name="T1" fmla="*/ 176 h 176"/>
                <a:gd name="T2" fmla="*/ 20 w 200"/>
                <a:gd name="T3" fmla="*/ 176 h 176"/>
                <a:gd name="T4" fmla="*/ 0 w 200"/>
                <a:gd name="T5" fmla="*/ 156 h 176"/>
                <a:gd name="T6" fmla="*/ 0 w 200"/>
                <a:gd name="T7" fmla="*/ 20 h 176"/>
                <a:gd name="T8" fmla="*/ 20 w 200"/>
                <a:gd name="T9" fmla="*/ 0 h 176"/>
                <a:gd name="T10" fmla="*/ 180 w 200"/>
                <a:gd name="T11" fmla="*/ 0 h 176"/>
                <a:gd name="T12" fmla="*/ 200 w 200"/>
                <a:gd name="T13" fmla="*/ 20 h 176"/>
                <a:gd name="T14" fmla="*/ 200 w 200"/>
                <a:gd name="T15" fmla="*/ 156 h 176"/>
                <a:gd name="T16" fmla="*/ 180 w 200"/>
                <a:gd name="T17" fmla="*/ 176 h 176"/>
                <a:gd name="T18" fmla="*/ 36 w 200"/>
                <a:gd name="T19" fmla="*/ 160 h 176"/>
                <a:gd name="T20" fmla="*/ 164 w 200"/>
                <a:gd name="T21" fmla="*/ 160 h 176"/>
                <a:gd name="T22" fmla="*/ 182 w 200"/>
                <a:gd name="T23" fmla="*/ 147 h 176"/>
                <a:gd name="T24" fmla="*/ 131 w 200"/>
                <a:gd name="T25" fmla="*/ 103 h 176"/>
                <a:gd name="T26" fmla="*/ 100 w 200"/>
                <a:gd name="T27" fmla="*/ 129 h 176"/>
                <a:gd name="T28" fmla="*/ 69 w 200"/>
                <a:gd name="T29" fmla="*/ 103 h 176"/>
                <a:gd name="T30" fmla="*/ 18 w 200"/>
                <a:gd name="T31" fmla="*/ 148 h 176"/>
                <a:gd name="T32" fmla="*/ 36 w 200"/>
                <a:gd name="T33" fmla="*/ 160 h 176"/>
                <a:gd name="T34" fmla="*/ 145 w 200"/>
                <a:gd name="T35" fmla="*/ 90 h 176"/>
                <a:gd name="T36" fmla="*/ 184 w 200"/>
                <a:gd name="T37" fmla="*/ 125 h 176"/>
                <a:gd name="T38" fmla="*/ 184 w 200"/>
                <a:gd name="T39" fmla="*/ 56 h 176"/>
                <a:gd name="T40" fmla="*/ 145 w 200"/>
                <a:gd name="T41" fmla="*/ 90 h 176"/>
                <a:gd name="T42" fmla="*/ 55 w 200"/>
                <a:gd name="T43" fmla="*/ 90 h 176"/>
                <a:gd name="T44" fmla="*/ 16 w 200"/>
                <a:gd name="T45" fmla="*/ 55 h 176"/>
                <a:gd name="T46" fmla="*/ 16 w 200"/>
                <a:gd name="T47" fmla="*/ 126 h 176"/>
                <a:gd name="T48" fmla="*/ 55 w 200"/>
                <a:gd name="T49" fmla="*/ 90 h 176"/>
                <a:gd name="T50" fmla="*/ 164 w 200"/>
                <a:gd name="T51" fmla="*/ 16 h 176"/>
                <a:gd name="T52" fmla="*/ 36 w 200"/>
                <a:gd name="T53" fmla="*/ 16 h 176"/>
                <a:gd name="T54" fmla="*/ 16 w 200"/>
                <a:gd name="T55" fmla="*/ 31 h 176"/>
                <a:gd name="T56" fmla="*/ 100 w 200"/>
                <a:gd name="T57" fmla="*/ 106 h 176"/>
                <a:gd name="T58" fmla="*/ 183 w 200"/>
                <a:gd name="T59" fmla="*/ 33 h 176"/>
                <a:gd name="T60" fmla="*/ 164 w 200"/>
                <a:gd name="T61"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176">
                  <a:moveTo>
                    <a:pt x="180" y="176"/>
                  </a:moveTo>
                  <a:cubicBezTo>
                    <a:pt x="20" y="176"/>
                    <a:pt x="20" y="176"/>
                    <a:pt x="20" y="176"/>
                  </a:cubicBezTo>
                  <a:cubicBezTo>
                    <a:pt x="8" y="176"/>
                    <a:pt x="0" y="167"/>
                    <a:pt x="0" y="156"/>
                  </a:cubicBezTo>
                  <a:cubicBezTo>
                    <a:pt x="0" y="20"/>
                    <a:pt x="0" y="20"/>
                    <a:pt x="0" y="20"/>
                  </a:cubicBezTo>
                  <a:cubicBezTo>
                    <a:pt x="0" y="9"/>
                    <a:pt x="8" y="0"/>
                    <a:pt x="20" y="0"/>
                  </a:cubicBezTo>
                  <a:cubicBezTo>
                    <a:pt x="180" y="0"/>
                    <a:pt x="180" y="0"/>
                    <a:pt x="180" y="0"/>
                  </a:cubicBezTo>
                  <a:cubicBezTo>
                    <a:pt x="191" y="0"/>
                    <a:pt x="200" y="9"/>
                    <a:pt x="200" y="20"/>
                  </a:cubicBezTo>
                  <a:cubicBezTo>
                    <a:pt x="200" y="156"/>
                    <a:pt x="200" y="156"/>
                    <a:pt x="200" y="156"/>
                  </a:cubicBezTo>
                  <a:cubicBezTo>
                    <a:pt x="200" y="167"/>
                    <a:pt x="191" y="176"/>
                    <a:pt x="180" y="176"/>
                  </a:cubicBezTo>
                  <a:close/>
                  <a:moveTo>
                    <a:pt x="36" y="160"/>
                  </a:moveTo>
                  <a:cubicBezTo>
                    <a:pt x="164" y="160"/>
                    <a:pt x="164" y="160"/>
                    <a:pt x="164" y="160"/>
                  </a:cubicBezTo>
                  <a:cubicBezTo>
                    <a:pt x="172" y="160"/>
                    <a:pt x="179" y="154"/>
                    <a:pt x="182" y="147"/>
                  </a:cubicBezTo>
                  <a:cubicBezTo>
                    <a:pt x="131" y="103"/>
                    <a:pt x="131" y="103"/>
                    <a:pt x="131" y="103"/>
                  </a:cubicBezTo>
                  <a:cubicBezTo>
                    <a:pt x="100" y="129"/>
                    <a:pt x="100" y="129"/>
                    <a:pt x="100" y="129"/>
                  </a:cubicBezTo>
                  <a:cubicBezTo>
                    <a:pt x="69" y="103"/>
                    <a:pt x="69" y="103"/>
                    <a:pt x="69" y="103"/>
                  </a:cubicBezTo>
                  <a:cubicBezTo>
                    <a:pt x="18" y="148"/>
                    <a:pt x="18" y="148"/>
                    <a:pt x="18" y="148"/>
                  </a:cubicBezTo>
                  <a:cubicBezTo>
                    <a:pt x="21" y="155"/>
                    <a:pt x="28" y="160"/>
                    <a:pt x="36" y="160"/>
                  </a:cubicBezTo>
                  <a:close/>
                  <a:moveTo>
                    <a:pt x="145" y="90"/>
                  </a:moveTo>
                  <a:cubicBezTo>
                    <a:pt x="184" y="125"/>
                    <a:pt x="184" y="125"/>
                    <a:pt x="184" y="125"/>
                  </a:cubicBezTo>
                  <a:cubicBezTo>
                    <a:pt x="184" y="56"/>
                    <a:pt x="184" y="56"/>
                    <a:pt x="184" y="56"/>
                  </a:cubicBezTo>
                  <a:lnTo>
                    <a:pt x="145" y="90"/>
                  </a:lnTo>
                  <a:close/>
                  <a:moveTo>
                    <a:pt x="55" y="90"/>
                  </a:moveTo>
                  <a:cubicBezTo>
                    <a:pt x="16" y="55"/>
                    <a:pt x="16" y="55"/>
                    <a:pt x="16" y="55"/>
                  </a:cubicBezTo>
                  <a:cubicBezTo>
                    <a:pt x="16" y="126"/>
                    <a:pt x="16" y="126"/>
                    <a:pt x="16" y="126"/>
                  </a:cubicBezTo>
                  <a:lnTo>
                    <a:pt x="55" y="90"/>
                  </a:lnTo>
                  <a:close/>
                  <a:moveTo>
                    <a:pt x="164" y="16"/>
                  </a:moveTo>
                  <a:cubicBezTo>
                    <a:pt x="36" y="16"/>
                    <a:pt x="36" y="16"/>
                    <a:pt x="36" y="16"/>
                  </a:cubicBezTo>
                  <a:cubicBezTo>
                    <a:pt x="26" y="16"/>
                    <a:pt x="18" y="22"/>
                    <a:pt x="16" y="31"/>
                  </a:cubicBezTo>
                  <a:cubicBezTo>
                    <a:pt x="100" y="106"/>
                    <a:pt x="100" y="106"/>
                    <a:pt x="100" y="106"/>
                  </a:cubicBezTo>
                  <a:cubicBezTo>
                    <a:pt x="183" y="33"/>
                    <a:pt x="183" y="33"/>
                    <a:pt x="183" y="33"/>
                  </a:cubicBezTo>
                  <a:cubicBezTo>
                    <a:pt x="182" y="23"/>
                    <a:pt x="174" y="16"/>
                    <a:pt x="164" y="16"/>
                  </a:cubicBezTo>
                  <a:close/>
                </a:path>
              </a:pathLst>
            </a:custGeom>
            <a:solidFill>
              <a:srgbClr val="1C50A2"/>
            </a:solidFill>
            <a:ln>
              <a:noFill/>
            </a:ln>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21" name="Freeform 123"/>
            <p:cNvSpPr>
              <a:spLocks noEditPoints="1"/>
            </p:cNvSpPr>
            <p:nvPr/>
          </p:nvSpPr>
          <p:spPr bwMode="auto">
            <a:xfrm>
              <a:off x="6335900" y="3590675"/>
              <a:ext cx="292627" cy="315136"/>
            </a:xfrm>
            <a:custGeom>
              <a:avLst/>
              <a:gdLst>
                <a:gd name="T0" fmla="*/ 173 w 186"/>
                <a:gd name="T1" fmla="*/ 88 h 200"/>
                <a:gd name="T2" fmla="*/ 112 w 186"/>
                <a:gd name="T3" fmla="*/ 36 h 200"/>
                <a:gd name="T4" fmla="*/ 146 w 186"/>
                <a:gd name="T5" fmla="*/ 18 h 200"/>
                <a:gd name="T6" fmla="*/ 186 w 186"/>
                <a:gd name="T7" fmla="*/ 59 h 200"/>
                <a:gd name="T8" fmla="*/ 173 w 186"/>
                <a:gd name="T9" fmla="*/ 88 h 200"/>
                <a:gd name="T10" fmla="*/ 95 w 186"/>
                <a:gd name="T11" fmla="*/ 20 h 200"/>
                <a:gd name="T12" fmla="*/ 95 w 186"/>
                <a:gd name="T13" fmla="*/ 45 h 200"/>
                <a:gd name="T14" fmla="*/ 165 w 186"/>
                <a:gd name="T15" fmla="*/ 118 h 200"/>
                <a:gd name="T16" fmla="*/ 151 w 186"/>
                <a:gd name="T17" fmla="*/ 162 h 200"/>
                <a:gd name="T18" fmla="*/ 168 w 186"/>
                <a:gd name="T19" fmla="*/ 191 h 200"/>
                <a:gd name="T20" fmla="*/ 154 w 186"/>
                <a:gd name="T21" fmla="*/ 199 h 200"/>
                <a:gd name="T22" fmla="*/ 139 w 186"/>
                <a:gd name="T23" fmla="*/ 174 h 200"/>
                <a:gd name="T24" fmla="*/ 92 w 186"/>
                <a:gd name="T25" fmla="*/ 191 h 200"/>
                <a:gd name="T26" fmla="*/ 46 w 186"/>
                <a:gd name="T27" fmla="*/ 174 h 200"/>
                <a:gd name="T28" fmla="*/ 31 w 186"/>
                <a:gd name="T29" fmla="*/ 200 h 200"/>
                <a:gd name="T30" fmla="*/ 17 w 186"/>
                <a:gd name="T31" fmla="*/ 192 h 200"/>
                <a:gd name="T32" fmla="*/ 34 w 186"/>
                <a:gd name="T33" fmla="*/ 162 h 200"/>
                <a:gd name="T34" fmla="*/ 19 w 186"/>
                <a:gd name="T35" fmla="*/ 118 h 200"/>
                <a:gd name="T36" fmla="*/ 89 w 186"/>
                <a:gd name="T37" fmla="*/ 45 h 200"/>
                <a:gd name="T38" fmla="*/ 89 w 186"/>
                <a:gd name="T39" fmla="*/ 20 h 200"/>
                <a:gd name="T40" fmla="*/ 82 w 186"/>
                <a:gd name="T41" fmla="*/ 10 h 200"/>
                <a:gd name="T42" fmla="*/ 92 w 186"/>
                <a:gd name="T43" fmla="*/ 0 h 200"/>
                <a:gd name="T44" fmla="*/ 102 w 186"/>
                <a:gd name="T45" fmla="*/ 10 h 200"/>
                <a:gd name="T46" fmla="*/ 95 w 186"/>
                <a:gd name="T47" fmla="*/ 20 h 200"/>
                <a:gd name="T48" fmla="*/ 36 w 186"/>
                <a:gd name="T49" fmla="*/ 118 h 200"/>
                <a:gd name="T50" fmla="*/ 92 w 186"/>
                <a:gd name="T51" fmla="*/ 175 h 200"/>
                <a:gd name="T52" fmla="*/ 149 w 186"/>
                <a:gd name="T53" fmla="*/ 118 h 200"/>
                <a:gd name="T54" fmla="*/ 92 w 186"/>
                <a:gd name="T55" fmla="*/ 61 h 200"/>
                <a:gd name="T56" fmla="*/ 36 w 186"/>
                <a:gd name="T57" fmla="*/ 118 h 200"/>
                <a:gd name="T58" fmla="*/ 109 w 186"/>
                <a:gd name="T59" fmla="*/ 130 h 200"/>
                <a:gd name="T60" fmla="*/ 89 w 186"/>
                <a:gd name="T61" fmla="*/ 130 h 200"/>
                <a:gd name="T62" fmla="*/ 82 w 186"/>
                <a:gd name="T63" fmla="*/ 124 h 200"/>
                <a:gd name="T64" fmla="*/ 82 w 186"/>
                <a:gd name="T65" fmla="*/ 96 h 200"/>
                <a:gd name="T66" fmla="*/ 89 w 186"/>
                <a:gd name="T67" fmla="*/ 90 h 200"/>
                <a:gd name="T68" fmla="*/ 96 w 186"/>
                <a:gd name="T69" fmla="*/ 96 h 200"/>
                <a:gd name="T70" fmla="*/ 96 w 186"/>
                <a:gd name="T71" fmla="*/ 117 h 200"/>
                <a:gd name="T72" fmla="*/ 109 w 186"/>
                <a:gd name="T73" fmla="*/ 117 h 200"/>
                <a:gd name="T74" fmla="*/ 116 w 186"/>
                <a:gd name="T75" fmla="*/ 124 h 200"/>
                <a:gd name="T76" fmla="*/ 109 w 186"/>
                <a:gd name="T77" fmla="*/ 130 h 200"/>
                <a:gd name="T78" fmla="*/ 12 w 186"/>
                <a:gd name="T79" fmla="*/ 88 h 200"/>
                <a:gd name="T80" fmla="*/ 0 w 186"/>
                <a:gd name="T81" fmla="*/ 59 h 200"/>
                <a:gd name="T82" fmla="*/ 40 w 186"/>
                <a:gd name="T83" fmla="*/ 18 h 200"/>
                <a:gd name="T84" fmla="*/ 73 w 186"/>
                <a:gd name="T85" fmla="*/ 36 h 200"/>
                <a:gd name="T86" fmla="*/ 12 w 186"/>
                <a:gd name="T87" fmla="*/ 8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6" h="200">
                  <a:moveTo>
                    <a:pt x="173" y="88"/>
                  </a:moveTo>
                  <a:cubicBezTo>
                    <a:pt x="164" y="62"/>
                    <a:pt x="141" y="42"/>
                    <a:pt x="112" y="36"/>
                  </a:cubicBezTo>
                  <a:cubicBezTo>
                    <a:pt x="120" y="25"/>
                    <a:pt x="132" y="18"/>
                    <a:pt x="146" y="18"/>
                  </a:cubicBezTo>
                  <a:cubicBezTo>
                    <a:pt x="168" y="18"/>
                    <a:pt x="186" y="36"/>
                    <a:pt x="186" y="59"/>
                  </a:cubicBezTo>
                  <a:cubicBezTo>
                    <a:pt x="186" y="70"/>
                    <a:pt x="181" y="81"/>
                    <a:pt x="173" y="88"/>
                  </a:cubicBezTo>
                  <a:close/>
                  <a:moveTo>
                    <a:pt x="95" y="20"/>
                  </a:moveTo>
                  <a:cubicBezTo>
                    <a:pt x="95" y="45"/>
                    <a:pt x="95" y="45"/>
                    <a:pt x="95" y="45"/>
                  </a:cubicBezTo>
                  <a:cubicBezTo>
                    <a:pt x="134" y="47"/>
                    <a:pt x="165" y="79"/>
                    <a:pt x="165" y="118"/>
                  </a:cubicBezTo>
                  <a:cubicBezTo>
                    <a:pt x="165" y="134"/>
                    <a:pt x="160" y="150"/>
                    <a:pt x="151" y="162"/>
                  </a:cubicBezTo>
                  <a:cubicBezTo>
                    <a:pt x="168" y="191"/>
                    <a:pt x="168" y="191"/>
                    <a:pt x="168" y="191"/>
                  </a:cubicBezTo>
                  <a:cubicBezTo>
                    <a:pt x="154" y="199"/>
                    <a:pt x="154" y="199"/>
                    <a:pt x="154" y="199"/>
                  </a:cubicBezTo>
                  <a:cubicBezTo>
                    <a:pt x="139" y="174"/>
                    <a:pt x="139" y="174"/>
                    <a:pt x="139" y="174"/>
                  </a:cubicBezTo>
                  <a:cubicBezTo>
                    <a:pt x="126" y="185"/>
                    <a:pt x="110" y="191"/>
                    <a:pt x="92" y="191"/>
                  </a:cubicBezTo>
                  <a:cubicBezTo>
                    <a:pt x="75" y="191"/>
                    <a:pt x="58" y="185"/>
                    <a:pt x="46" y="174"/>
                  </a:cubicBezTo>
                  <a:cubicBezTo>
                    <a:pt x="31" y="200"/>
                    <a:pt x="31" y="200"/>
                    <a:pt x="31" y="200"/>
                  </a:cubicBezTo>
                  <a:cubicBezTo>
                    <a:pt x="17" y="192"/>
                    <a:pt x="17" y="192"/>
                    <a:pt x="17" y="192"/>
                  </a:cubicBezTo>
                  <a:cubicBezTo>
                    <a:pt x="34" y="162"/>
                    <a:pt x="34" y="162"/>
                    <a:pt x="34" y="162"/>
                  </a:cubicBezTo>
                  <a:cubicBezTo>
                    <a:pt x="25" y="150"/>
                    <a:pt x="19" y="135"/>
                    <a:pt x="19" y="118"/>
                  </a:cubicBezTo>
                  <a:cubicBezTo>
                    <a:pt x="19" y="79"/>
                    <a:pt x="50" y="47"/>
                    <a:pt x="89" y="45"/>
                  </a:cubicBezTo>
                  <a:cubicBezTo>
                    <a:pt x="89" y="20"/>
                    <a:pt x="89" y="20"/>
                    <a:pt x="89" y="20"/>
                  </a:cubicBezTo>
                  <a:cubicBezTo>
                    <a:pt x="85" y="18"/>
                    <a:pt x="82" y="15"/>
                    <a:pt x="82" y="10"/>
                  </a:cubicBezTo>
                  <a:cubicBezTo>
                    <a:pt x="82" y="5"/>
                    <a:pt x="86" y="0"/>
                    <a:pt x="92" y="0"/>
                  </a:cubicBezTo>
                  <a:cubicBezTo>
                    <a:pt x="98" y="0"/>
                    <a:pt x="102" y="5"/>
                    <a:pt x="102" y="10"/>
                  </a:cubicBezTo>
                  <a:cubicBezTo>
                    <a:pt x="102" y="15"/>
                    <a:pt x="99" y="18"/>
                    <a:pt x="95" y="20"/>
                  </a:cubicBezTo>
                  <a:close/>
                  <a:moveTo>
                    <a:pt x="36" y="118"/>
                  </a:moveTo>
                  <a:cubicBezTo>
                    <a:pt x="36" y="149"/>
                    <a:pt x="61" y="175"/>
                    <a:pt x="92" y="175"/>
                  </a:cubicBezTo>
                  <a:cubicBezTo>
                    <a:pt x="124" y="175"/>
                    <a:pt x="149" y="149"/>
                    <a:pt x="149" y="118"/>
                  </a:cubicBezTo>
                  <a:cubicBezTo>
                    <a:pt x="149" y="87"/>
                    <a:pt x="124" y="61"/>
                    <a:pt x="92" y="61"/>
                  </a:cubicBezTo>
                  <a:cubicBezTo>
                    <a:pt x="61" y="61"/>
                    <a:pt x="36" y="87"/>
                    <a:pt x="36" y="118"/>
                  </a:cubicBezTo>
                  <a:close/>
                  <a:moveTo>
                    <a:pt x="109" y="130"/>
                  </a:moveTo>
                  <a:cubicBezTo>
                    <a:pt x="89" y="130"/>
                    <a:pt x="89" y="130"/>
                    <a:pt x="89" y="130"/>
                  </a:cubicBezTo>
                  <a:cubicBezTo>
                    <a:pt x="85" y="130"/>
                    <a:pt x="82" y="127"/>
                    <a:pt x="82" y="124"/>
                  </a:cubicBezTo>
                  <a:cubicBezTo>
                    <a:pt x="82" y="96"/>
                    <a:pt x="82" y="96"/>
                    <a:pt x="82" y="96"/>
                  </a:cubicBezTo>
                  <a:cubicBezTo>
                    <a:pt x="82" y="93"/>
                    <a:pt x="85" y="90"/>
                    <a:pt x="89" y="90"/>
                  </a:cubicBezTo>
                  <a:cubicBezTo>
                    <a:pt x="93" y="90"/>
                    <a:pt x="96" y="93"/>
                    <a:pt x="96" y="96"/>
                  </a:cubicBezTo>
                  <a:cubicBezTo>
                    <a:pt x="96" y="117"/>
                    <a:pt x="96" y="117"/>
                    <a:pt x="96" y="117"/>
                  </a:cubicBezTo>
                  <a:cubicBezTo>
                    <a:pt x="109" y="117"/>
                    <a:pt x="109" y="117"/>
                    <a:pt x="109" y="117"/>
                  </a:cubicBezTo>
                  <a:cubicBezTo>
                    <a:pt x="113" y="117"/>
                    <a:pt x="116" y="120"/>
                    <a:pt x="116" y="124"/>
                  </a:cubicBezTo>
                  <a:cubicBezTo>
                    <a:pt x="116" y="127"/>
                    <a:pt x="113" y="130"/>
                    <a:pt x="109" y="130"/>
                  </a:cubicBezTo>
                  <a:close/>
                  <a:moveTo>
                    <a:pt x="12" y="88"/>
                  </a:moveTo>
                  <a:cubicBezTo>
                    <a:pt x="4" y="81"/>
                    <a:pt x="0" y="70"/>
                    <a:pt x="0" y="59"/>
                  </a:cubicBezTo>
                  <a:cubicBezTo>
                    <a:pt x="0" y="36"/>
                    <a:pt x="18" y="18"/>
                    <a:pt x="40" y="18"/>
                  </a:cubicBezTo>
                  <a:cubicBezTo>
                    <a:pt x="54" y="18"/>
                    <a:pt x="66" y="25"/>
                    <a:pt x="73" y="36"/>
                  </a:cubicBezTo>
                  <a:cubicBezTo>
                    <a:pt x="45" y="42"/>
                    <a:pt x="22" y="62"/>
                    <a:pt x="12" y="88"/>
                  </a:cubicBezTo>
                  <a:close/>
                </a:path>
              </a:pathLst>
            </a:custGeom>
            <a:solidFill>
              <a:srgbClr val="1C50A2"/>
            </a:solidFill>
            <a:ln>
              <a:noFill/>
            </a:ln>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22" name="Freeform 78"/>
            <p:cNvSpPr>
              <a:spLocks noEditPoints="1"/>
            </p:cNvSpPr>
            <p:nvPr/>
          </p:nvSpPr>
          <p:spPr bwMode="auto">
            <a:xfrm>
              <a:off x="6949953" y="2907716"/>
              <a:ext cx="226090" cy="289072"/>
            </a:xfrm>
            <a:custGeom>
              <a:avLst/>
              <a:gdLst>
                <a:gd name="T0" fmla="*/ 153 w 154"/>
                <a:gd name="T1" fmla="*/ 85 h 197"/>
                <a:gd name="T2" fmla="*/ 78 w 154"/>
                <a:gd name="T3" fmla="*/ 197 h 197"/>
                <a:gd name="T4" fmla="*/ 4 w 154"/>
                <a:gd name="T5" fmla="*/ 101 h 197"/>
                <a:gd name="T6" fmla="*/ 0 w 154"/>
                <a:gd name="T7" fmla="*/ 77 h 197"/>
                <a:gd name="T8" fmla="*/ 77 w 154"/>
                <a:gd name="T9" fmla="*/ 0 h 197"/>
                <a:gd name="T10" fmla="*/ 154 w 154"/>
                <a:gd name="T11" fmla="*/ 77 h 197"/>
                <a:gd name="T12" fmla="*/ 153 w 154"/>
                <a:gd name="T13" fmla="*/ 85 h 197"/>
                <a:gd name="T14" fmla="*/ 77 w 154"/>
                <a:gd name="T15" fmla="*/ 28 h 197"/>
                <a:gd name="T16" fmla="*/ 34 w 154"/>
                <a:gd name="T17" fmla="*/ 71 h 197"/>
                <a:gd name="T18" fmla="*/ 77 w 154"/>
                <a:gd name="T19" fmla="*/ 114 h 197"/>
                <a:gd name="T20" fmla="*/ 120 w 154"/>
                <a:gd name="T21" fmla="*/ 71 h 197"/>
                <a:gd name="T22" fmla="*/ 77 w 154"/>
                <a:gd name="T23" fmla="*/ 28 h 197"/>
                <a:gd name="T24" fmla="*/ 97 w 154"/>
                <a:gd name="T25" fmla="*/ 99 h 197"/>
                <a:gd name="T26" fmla="*/ 77 w 154"/>
                <a:gd name="T27" fmla="*/ 89 h 197"/>
                <a:gd name="T28" fmla="*/ 58 w 154"/>
                <a:gd name="T29" fmla="*/ 99 h 197"/>
                <a:gd name="T30" fmla="*/ 60 w 154"/>
                <a:gd name="T31" fmla="*/ 77 h 197"/>
                <a:gd name="T32" fmla="*/ 46 w 154"/>
                <a:gd name="T33" fmla="*/ 61 h 197"/>
                <a:gd name="T34" fmla="*/ 67 w 154"/>
                <a:gd name="T35" fmla="*/ 57 h 197"/>
                <a:gd name="T36" fmla="*/ 77 w 154"/>
                <a:gd name="T37" fmla="*/ 38 h 197"/>
                <a:gd name="T38" fmla="*/ 88 w 154"/>
                <a:gd name="T39" fmla="*/ 57 h 197"/>
                <a:gd name="T40" fmla="*/ 109 w 154"/>
                <a:gd name="T41" fmla="*/ 61 h 197"/>
                <a:gd name="T42" fmla="*/ 94 w 154"/>
                <a:gd name="T43" fmla="*/ 77 h 197"/>
                <a:gd name="T44" fmla="*/ 97 w 154"/>
                <a:gd name="T45" fmla="*/ 9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197">
                  <a:moveTo>
                    <a:pt x="153" y="85"/>
                  </a:moveTo>
                  <a:cubicBezTo>
                    <a:pt x="151" y="153"/>
                    <a:pt x="78" y="197"/>
                    <a:pt x="78" y="197"/>
                  </a:cubicBezTo>
                  <a:cubicBezTo>
                    <a:pt x="78" y="197"/>
                    <a:pt x="16" y="159"/>
                    <a:pt x="4" y="101"/>
                  </a:cubicBezTo>
                  <a:cubicBezTo>
                    <a:pt x="1" y="93"/>
                    <a:pt x="0" y="85"/>
                    <a:pt x="0" y="77"/>
                  </a:cubicBezTo>
                  <a:cubicBezTo>
                    <a:pt x="0" y="34"/>
                    <a:pt x="34" y="0"/>
                    <a:pt x="77" y="0"/>
                  </a:cubicBezTo>
                  <a:cubicBezTo>
                    <a:pt x="119" y="0"/>
                    <a:pt x="154" y="34"/>
                    <a:pt x="154" y="77"/>
                  </a:cubicBezTo>
                  <a:cubicBezTo>
                    <a:pt x="154" y="79"/>
                    <a:pt x="154" y="82"/>
                    <a:pt x="153" y="85"/>
                  </a:cubicBezTo>
                  <a:close/>
                  <a:moveTo>
                    <a:pt x="77" y="28"/>
                  </a:moveTo>
                  <a:cubicBezTo>
                    <a:pt x="53" y="28"/>
                    <a:pt x="34" y="47"/>
                    <a:pt x="34" y="71"/>
                  </a:cubicBezTo>
                  <a:cubicBezTo>
                    <a:pt x="34" y="94"/>
                    <a:pt x="53" y="114"/>
                    <a:pt x="77" y="114"/>
                  </a:cubicBezTo>
                  <a:cubicBezTo>
                    <a:pt x="101" y="114"/>
                    <a:pt x="120" y="94"/>
                    <a:pt x="120" y="71"/>
                  </a:cubicBezTo>
                  <a:cubicBezTo>
                    <a:pt x="120" y="47"/>
                    <a:pt x="101" y="28"/>
                    <a:pt x="77" y="28"/>
                  </a:cubicBezTo>
                  <a:close/>
                  <a:moveTo>
                    <a:pt x="97" y="99"/>
                  </a:moveTo>
                  <a:cubicBezTo>
                    <a:pt x="77" y="89"/>
                    <a:pt x="77" y="89"/>
                    <a:pt x="77" y="89"/>
                  </a:cubicBezTo>
                  <a:cubicBezTo>
                    <a:pt x="58" y="99"/>
                    <a:pt x="58" y="99"/>
                    <a:pt x="58" y="99"/>
                  </a:cubicBezTo>
                  <a:cubicBezTo>
                    <a:pt x="60" y="77"/>
                    <a:pt x="60" y="77"/>
                    <a:pt x="60" y="77"/>
                  </a:cubicBezTo>
                  <a:cubicBezTo>
                    <a:pt x="46" y="61"/>
                    <a:pt x="46" y="61"/>
                    <a:pt x="46" y="61"/>
                  </a:cubicBezTo>
                  <a:cubicBezTo>
                    <a:pt x="67" y="57"/>
                    <a:pt x="67" y="57"/>
                    <a:pt x="67" y="57"/>
                  </a:cubicBezTo>
                  <a:cubicBezTo>
                    <a:pt x="77" y="38"/>
                    <a:pt x="77" y="38"/>
                    <a:pt x="77" y="38"/>
                  </a:cubicBezTo>
                  <a:cubicBezTo>
                    <a:pt x="88" y="57"/>
                    <a:pt x="88" y="57"/>
                    <a:pt x="88" y="57"/>
                  </a:cubicBezTo>
                  <a:cubicBezTo>
                    <a:pt x="109" y="61"/>
                    <a:pt x="109" y="61"/>
                    <a:pt x="109" y="61"/>
                  </a:cubicBezTo>
                  <a:cubicBezTo>
                    <a:pt x="94" y="77"/>
                    <a:pt x="94" y="77"/>
                    <a:pt x="94" y="77"/>
                  </a:cubicBezTo>
                  <a:lnTo>
                    <a:pt x="97" y="99"/>
                  </a:lnTo>
                  <a:close/>
                </a:path>
              </a:pathLst>
            </a:custGeom>
            <a:solidFill>
              <a:srgbClr val="1C50A2"/>
            </a:solidFill>
            <a:ln>
              <a:noFill/>
            </a:ln>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23" name="Freeform 6"/>
            <p:cNvSpPr>
              <a:spLocks noEditPoints="1"/>
            </p:cNvSpPr>
            <p:nvPr/>
          </p:nvSpPr>
          <p:spPr bwMode="auto">
            <a:xfrm>
              <a:off x="4789056" y="2863275"/>
              <a:ext cx="330012" cy="333720"/>
            </a:xfrm>
            <a:custGeom>
              <a:avLst/>
              <a:gdLst>
                <a:gd name="T0" fmla="*/ 99 w 197"/>
                <a:gd name="T1" fmla="*/ 30 h 199"/>
                <a:gd name="T2" fmla="*/ 106 w 197"/>
                <a:gd name="T3" fmla="*/ 15 h 199"/>
                <a:gd name="T4" fmla="*/ 99 w 197"/>
                <a:gd name="T5" fmla="*/ 0 h 199"/>
                <a:gd name="T6" fmla="*/ 91 w 197"/>
                <a:gd name="T7" fmla="*/ 15 h 199"/>
                <a:gd name="T8" fmla="*/ 99 w 197"/>
                <a:gd name="T9" fmla="*/ 30 h 199"/>
                <a:gd name="T10" fmla="*/ 64 w 197"/>
                <a:gd name="T11" fmla="*/ 39 h 199"/>
                <a:gd name="T12" fmla="*/ 63 w 197"/>
                <a:gd name="T13" fmla="*/ 22 h 199"/>
                <a:gd name="T14" fmla="*/ 49 w 197"/>
                <a:gd name="T15" fmla="*/ 13 h 199"/>
                <a:gd name="T16" fmla="*/ 50 w 197"/>
                <a:gd name="T17" fmla="*/ 30 h 199"/>
                <a:gd name="T18" fmla="*/ 64 w 197"/>
                <a:gd name="T19" fmla="*/ 39 h 199"/>
                <a:gd name="T20" fmla="*/ 175 w 197"/>
                <a:gd name="T21" fmla="*/ 63 h 199"/>
                <a:gd name="T22" fmla="*/ 184 w 197"/>
                <a:gd name="T23" fmla="*/ 49 h 199"/>
                <a:gd name="T24" fmla="*/ 167 w 197"/>
                <a:gd name="T25" fmla="*/ 50 h 199"/>
                <a:gd name="T26" fmla="*/ 158 w 197"/>
                <a:gd name="T27" fmla="*/ 64 h 199"/>
                <a:gd name="T28" fmla="*/ 175 w 197"/>
                <a:gd name="T29" fmla="*/ 63 h 199"/>
                <a:gd name="T30" fmla="*/ 133 w 197"/>
                <a:gd name="T31" fmla="*/ 39 h 199"/>
                <a:gd name="T32" fmla="*/ 147 w 197"/>
                <a:gd name="T33" fmla="*/ 30 h 199"/>
                <a:gd name="T34" fmla="*/ 148 w 197"/>
                <a:gd name="T35" fmla="*/ 13 h 199"/>
                <a:gd name="T36" fmla="*/ 134 w 197"/>
                <a:gd name="T37" fmla="*/ 22 h 199"/>
                <a:gd name="T38" fmla="*/ 133 w 197"/>
                <a:gd name="T39" fmla="*/ 39 h 199"/>
                <a:gd name="T40" fmla="*/ 47 w 197"/>
                <a:gd name="T41" fmla="*/ 119 h 199"/>
                <a:gd name="T42" fmla="*/ 100 w 197"/>
                <a:gd name="T43" fmla="*/ 74 h 199"/>
                <a:gd name="T44" fmla="*/ 153 w 197"/>
                <a:gd name="T45" fmla="*/ 123 h 199"/>
                <a:gd name="T46" fmla="*/ 155 w 197"/>
                <a:gd name="T47" fmla="*/ 123 h 199"/>
                <a:gd name="T48" fmla="*/ 161 w 197"/>
                <a:gd name="T49" fmla="*/ 99 h 199"/>
                <a:gd name="T50" fmla="*/ 101 w 197"/>
                <a:gd name="T51" fmla="*/ 39 h 199"/>
                <a:gd name="T52" fmla="*/ 40 w 197"/>
                <a:gd name="T53" fmla="*/ 99 h 199"/>
                <a:gd name="T54" fmla="*/ 45 w 197"/>
                <a:gd name="T55" fmla="*/ 119 h 199"/>
                <a:gd name="T56" fmla="*/ 47 w 197"/>
                <a:gd name="T57" fmla="*/ 119 h 199"/>
                <a:gd name="T58" fmla="*/ 22 w 197"/>
                <a:gd name="T59" fmla="*/ 63 h 199"/>
                <a:gd name="T60" fmla="*/ 39 w 197"/>
                <a:gd name="T61" fmla="*/ 64 h 199"/>
                <a:gd name="T62" fmla="*/ 30 w 197"/>
                <a:gd name="T63" fmla="*/ 50 h 199"/>
                <a:gd name="T64" fmla="*/ 13 w 197"/>
                <a:gd name="T65" fmla="*/ 49 h 199"/>
                <a:gd name="T66" fmla="*/ 22 w 197"/>
                <a:gd name="T67" fmla="*/ 63 h 199"/>
                <a:gd name="T68" fmla="*/ 183 w 197"/>
                <a:gd name="T69" fmla="*/ 91 h 199"/>
                <a:gd name="T70" fmla="*/ 168 w 197"/>
                <a:gd name="T71" fmla="*/ 99 h 199"/>
                <a:gd name="T72" fmla="*/ 183 w 197"/>
                <a:gd name="T73" fmla="*/ 107 h 199"/>
                <a:gd name="T74" fmla="*/ 197 w 197"/>
                <a:gd name="T75" fmla="*/ 99 h 199"/>
                <a:gd name="T76" fmla="*/ 183 w 197"/>
                <a:gd name="T77" fmla="*/ 91 h 199"/>
                <a:gd name="T78" fmla="*/ 29 w 197"/>
                <a:gd name="T79" fmla="*/ 99 h 199"/>
                <a:gd name="T80" fmla="*/ 15 w 197"/>
                <a:gd name="T81" fmla="*/ 91 h 199"/>
                <a:gd name="T82" fmla="*/ 0 w 197"/>
                <a:gd name="T83" fmla="*/ 99 h 199"/>
                <a:gd name="T84" fmla="*/ 15 w 197"/>
                <a:gd name="T85" fmla="*/ 107 h 199"/>
                <a:gd name="T86" fmla="*/ 29 w 197"/>
                <a:gd name="T87" fmla="*/ 99 h 199"/>
                <a:gd name="T88" fmla="*/ 176 w 197"/>
                <a:gd name="T89" fmla="*/ 158 h 199"/>
                <a:gd name="T90" fmla="*/ 175 w 197"/>
                <a:gd name="T91" fmla="*/ 158 h 199"/>
                <a:gd name="T92" fmla="*/ 175 w 197"/>
                <a:gd name="T93" fmla="*/ 157 h 199"/>
                <a:gd name="T94" fmla="*/ 147 w 197"/>
                <a:gd name="T95" fmla="*/ 129 h 199"/>
                <a:gd name="T96" fmla="*/ 144 w 197"/>
                <a:gd name="T97" fmla="*/ 130 h 199"/>
                <a:gd name="T98" fmla="*/ 102 w 197"/>
                <a:gd name="T99" fmla="*/ 89 h 199"/>
                <a:gd name="T100" fmla="*/ 61 w 197"/>
                <a:gd name="T101" fmla="*/ 127 h 199"/>
                <a:gd name="T102" fmla="*/ 41 w 197"/>
                <a:gd name="T103" fmla="*/ 140 h 199"/>
                <a:gd name="T104" fmla="*/ 42 w 197"/>
                <a:gd name="T105" fmla="*/ 141 h 199"/>
                <a:gd name="T106" fmla="*/ 16 w 197"/>
                <a:gd name="T107" fmla="*/ 169 h 199"/>
                <a:gd name="T108" fmla="*/ 43 w 197"/>
                <a:gd name="T109" fmla="*/ 199 h 199"/>
                <a:gd name="T110" fmla="*/ 176 w 197"/>
                <a:gd name="T111" fmla="*/ 199 h 199"/>
                <a:gd name="T112" fmla="*/ 195 w 197"/>
                <a:gd name="T113" fmla="*/ 177 h 199"/>
                <a:gd name="T114" fmla="*/ 176 w 197"/>
                <a:gd name="T115" fmla="*/ 15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7" h="199">
                  <a:moveTo>
                    <a:pt x="99" y="30"/>
                  </a:moveTo>
                  <a:cubicBezTo>
                    <a:pt x="103" y="30"/>
                    <a:pt x="106" y="23"/>
                    <a:pt x="106" y="15"/>
                  </a:cubicBezTo>
                  <a:cubicBezTo>
                    <a:pt x="106" y="7"/>
                    <a:pt x="103" y="0"/>
                    <a:pt x="99" y="0"/>
                  </a:cubicBezTo>
                  <a:cubicBezTo>
                    <a:pt x="94" y="0"/>
                    <a:pt x="91" y="7"/>
                    <a:pt x="91" y="15"/>
                  </a:cubicBezTo>
                  <a:cubicBezTo>
                    <a:pt x="91" y="23"/>
                    <a:pt x="94" y="30"/>
                    <a:pt x="99" y="30"/>
                  </a:cubicBezTo>
                  <a:close/>
                  <a:moveTo>
                    <a:pt x="64" y="39"/>
                  </a:moveTo>
                  <a:cubicBezTo>
                    <a:pt x="68" y="37"/>
                    <a:pt x="67" y="29"/>
                    <a:pt x="63" y="22"/>
                  </a:cubicBezTo>
                  <a:cubicBezTo>
                    <a:pt x="59" y="15"/>
                    <a:pt x="53" y="11"/>
                    <a:pt x="49" y="13"/>
                  </a:cubicBezTo>
                  <a:cubicBezTo>
                    <a:pt x="45" y="15"/>
                    <a:pt x="46" y="23"/>
                    <a:pt x="50" y="30"/>
                  </a:cubicBezTo>
                  <a:cubicBezTo>
                    <a:pt x="54" y="37"/>
                    <a:pt x="60" y="41"/>
                    <a:pt x="64" y="39"/>
                  </a:cubicBezTo>
                  <a:close/>
                  <a:moveTo>
                    <a:pt x="175" y="63"/>
                  </a:moveTo>
                  <a:cubicBezTo>
                    <a:pt x="182" y="59"/>
                    <a:pt x="186" y="53"/>
                    <a:pt x="184" y="49"/>
                  </a:cubicBezTo>
                  <a:cubicBezTo>
                    <a:pt x="182" y="46"/>
                    <a:pt x="175" y="46"/>
                    <a:pt x="167" y="50"/>
                  </a:cubicBezTo>
                  <a:cubicBezTo>
                    <a:pt x="160" y="54"/>
                    <a:pt x="156" y="61"/>
                    <a:pt x="158" y="64"/>
                  </a:cubicBezTo>
                  <a:cubicBezTo>
                    <a:pt x="161" y="68"/>
                    <a:pt x="168" y="68"/>
                    <a:pt x="175" y="63"/>
                  </a:cubicBezTo>
                  <a:close/>
                  <a:moveTo>
                    <a:pt x="133" y="39"/>
                  </a:moveTo>
                  <a:cubicBezTo>
                    <a:pt x="137" y="41"/>
                    <a:pt x="143" y="37"/>
                    <a:pt x="147" y="30"/>
                  </a:cubicBezTo>
                  <a:cubicBezTo>
                    <a:pt x="151" y="23"/>
                    <a:pt x="152" y="15"/>
                    <a:pt x="148" y="13"/>
                  </a:cubicBezTo>
                  <a:cubicBezTo>
                    <a:pt x="144" y="11"/>
                    <a:pt x="138" y="15"/>
                    <a:pt x="134" y="22"/>
                  </a:cubicBezTo>
                  <a:cubicBezTo>
                    <a:pt x="130" y="29"/>
                    <a:pt x="129" y="37"/>
                    <a:pt x="133" y="39"/>
                  </a:cubicBezTo>
                  <a:close/>
                  <a:moveTo>
                    <a:pt x="47" y="119"/>
                  </a:moveTo>
                  <a:cubicBezTo>
                    <a:pt x="50" y="92"/>
                    <a:pt x="73" y="74"/>
                    <a:pt x="100" y="74"/>
                  </a:cubicBezTo>
                  <a:cubicBezTo>
                    <a:pt x="129" y="74"/>
                    <a:pt x="153" y="95"/>
                    <a:pt x="153" y="123"/>
                  </a:cubicBezTo>
                  <a:cubicBezTo>
                    <a:pt x="154" y="123"/>
                    <a:pt x="155" y="123"/>
                    <a:pt x="155" y="123"/>
                  </a:cubicBezTo>
                  <a:cubicBezTo>
                    <a:pt x="159" y="115"/>
                    <a:pt x="161" y="109"/>
                    <a:pt x="161" y="99"/>
                  </a:cubicBezTo>
                  <a:cubicBezTo>
                    <a:pt x="161" y="66"/>
                    <a:pt x="134" y="39"/>
                    <a:pt x="101" y="39"/>
                  </a:cubicBezTo>
                  <a:cubicBezTo>
                    <a:pt x="67" y="39"/>
                    <a:pt x="40" y="66"/>
                    <a:pt x="40" y="99"/>
                  </a:cubicBezTo>
                  <a:cubicBezTo>
                    <a:pt x="40" y="107"/>
                    <a:pt x="42" y="112"/>
                    <a:pt x="45" y="119"/>
                  </a:cubicBezTo>
                  <a:cubicBezTo>
                    <a:pt x="45" y="119"/>
                    <a:pt x="46" y="119"/>
                    <a:pt x="47" y="119"/>
                  </a:cubicBezTo>
                  <a:close/>
                  <a:moveTo>
                    <a:pt x="22" y="63"/>
                  </a:moveTo>
                  <a:cubicBezTo>
                    <a:pt x="29" y="68"/>
                    <a:pt x="37" y="68"/>
                    <a:pt x="39" y="64"/>
                  </a:cubicBezTo>
                  <a:cubicBezTo>
                    <a:pt x="41" y="61"/>
                    <a:pt x="37" y="54"/>
                    <a:pt x="30" y="50"/>
                  </a:cubicBezTo>
                  <a:cubicBezTo>
                    <a:pt x="23" y="46"/>
                    <a:pt x="15" y="46"/>
                    <a:pt x="13" y="49"/>
                  </a:cubicBezTo>
                  <a:cubicBezTo>
                    <a:pt x="11" y="53"/>
                    <a:pt x="15" y="59"/>
                    <a:pt x="22" y="63"/>
                  </a:cubicBezTo>
                  <a:close/>
                  <a:moveTo>
                    <a:pt x="183" y="91"/>
                  </a:moveTo>
                  <a:cubicBezTo>
                    <a:pt x="174" y="91"/>
                    <a:pt x="168" y="95"/>
                    <a:pt x="168" y="99"/>
                  </a:cubicBezTo>
                  <a:cubicBezTo>
                    <a:pt x="168" y="103"/>
                    <a:pt x="174" y="107"/>
                    <a:pt x="183" y="107"/>
                  </a:cubicBezTo>
                  <a:cubicBezTo>
                    <a:pt x="191" y="107"/>
                    <a:pt x="197" y="103"/>
                    <a:pt x="197" y="99"/>
                  </a:cubicBezTo>
                  <a:cubicBezTo>
                    <a:pt x="197" y="95"/>
                    <a:pt x="191" y="91"/>
                    <a:pt x="183" y="91"/>
                  </a:cubicBezTo>
                  <a:close/>
                  <a:moveTo>
                    <a:pt x="29" y="99"/>
                  </a:moveTo>
                  <a:cubicBezTo>
                    <a:pt x="29" y="95"/>
                    <a:pt x="23" y="91"/>
                    <a:pt x="15" y="91"/>
                  </a:cubicBezTo>
                  <a:cubicBezTo>
                    <a:pt x="6" y="91"/>
                    <a:pt x="0" y="95"/>
                    <a:pt x="0" y="99"/>
                  </a:cubicBezTo>
                  <a:cubicBezTo>
                    <a:pt x="0" y="103"/>
                    <a:pt x="6" y="107"/>
                    <a:pt x="15" y="107"/>
                  </a:cubicBezTo>
                  <a:cubicBezTo>
                    <a:pt x="23" y="107"/>
                    <a:pt x="29" y="103"/>
                    <a:pt x="29" y="99"/>
                  </a:cubicBezTo>
                  <a:close/>
                  <a:moveTo>
                    <a:pt x="176" y="158"/>
                  </a:moveTo>
                  <a:cubicBezTo>
                    <a:pt x="175" y="158"/>
                    <a:pt x="175" y="158"/>
                    <a:pt x="175" y="158"/>
                  </a:cubicBezTo>
                  <a:cubicBezTo>
                    <a:pt x="175" y="158"/>
                    <a:pt x="175" y="157"/>
                    <a:pt x="175" y="157"/>
                  </a:cubicBezTo>
                  <a:cubicBezTo>
                    <a:pt x="175" y="142"/>
                    <a:pt x="162" y="129"/>
                    <a:pt x="147" y="129"/>
                  </a:cubicBezTo>
                  <a:cubicBezTo>
                    <a:pt x="146" y="129"/>
                    <a:pt x="145" y="129"/>
                    <a:pt x="144" y="130"/>
                  </a:cubicBezTo>
                  <a:cubicBezTo>
                    <a:pt x="143" y="107"/>
                    <a:pt x="125" y="89"/>
                    <a:pt x="102" y="89"/>
                  </a:cubicBezTo>
                  <a:cubicBezTo>
                    <a:pt x="74" y="89"/>
                    <a:pt x="63" y="106"/>
                    <a:pt x="61" y="127"/>
                  </a:cubicBezTo>
                  <a:cubicBezTo>
                    <a:pt x="55" y="128"/>
                    <a:pt x="43" y="125"/>
                    <a:pt x="41" y="140"/>
                  </a:cubicBezTo>
                  <a:cubicBezTo>
                    <a:pt x="41" y="141"/>
                    <a:pt x="41" y="141"/>
                    <a:pt x="42" y="141"/>
                  </a:cubicBezTo>
                  <a:cubicBezTo>
                    <a:pt x="27" y="142"/>
                    <a:pt x="16" y="154"/>
                    <a:pt x="16" y="169"/>
                  </a:cubicBezTo>
                  <a:cubicBezTo>
                    <a:pt x="16" y="184"/>
                    <a:pt x="28" y="199"/>
                    <a:pt x="43" y="199"/>
                  </a:cubicBezTo>
                  <a:cubicBezTo>
                    <a:pt x="90" y="199"/>
                    <a:pt x="152" y="199"/>
                    <a:pt x="176" y="199"/>
                  </a:cubicBezTo>
                  <a:cubicBezTo>
                    <a:pt x="186" y="199"/>
                    <a:pt x="195" y="188"/>
                    <a:pt x="195" y="177"/>
                  </a:cubicBezTo>
                  <a:cubicBezTo>
                    <a:pt x="195" y="167"/>
                    <a:pt x="186" y="158"/>
                    <a:pt x="176" y="158"/>
                  </a:cubicBezTo>
                  <a:close/>
                </a:path>
              </a:pathLst>
            </a:custGeom>
            <a:solidFill>
              <a:srgbClr val="1C50A2"/>
            </a:solidFill>
            <a:ln>
              <a:noFill/>
            </a:ln>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24" name="矩形 23"/>
            <p:cNvSpPr/>
            <p:nvPr/>
          </p:nvSpPr>
          <p:spPr>
            <a:xfrm>
              <a:off x="2741565" y="2729090"/>
              <a:ext cx="1788668" cy="287655"/>
            </a:xfrm>
            <a:prstGeom prst="rect">
              <a:avLst/>
            </a:prstGeom>
          </p:spPr>
          <p:txBody>
            <a:bodyPr wrap="square" lIns="68555" tIns="34278" rIns="68555" bIns="34278">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zh-CN" altLang="en-US" sz="1350" b="1" dirty="0">
                  <a:solidFill>
                    <a:srgbClr val="414455"/>
                  </a:solidFill>
                  <a:latin typeface="微软雅黑" panose="020B0503020204020204" pitchFamily="34" charset="-122"/>
                  <a:ea typeface="微软雅黑" panose="020B0503020204020204" pitchFamily="34" charset="-122"/>
                </a:rPr>
                <a:t>添加标题</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sp>
          <p:nvSpPr>
            <p:cNvPr id="25" name="矩形 24"/>
            <p:cNvSpPr>
              <a:spLocks noChangeArrowheads="1"/>
            </p:cNvSpPr>
            <p:nvPr/>
          </p:nvSpPr>
          <p:spPr bwMode="auto">
            <a:xfrm>
              <a:off x="2741050" y="2971276"/>
              <a:ext cx="1727742" cy="64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solidFill>
                    <a:schemeClr val="bg1">
                      <a:lumMod val="50000"/>
                    </a:schemeClr>
                  </a:solidFill>
                  <a:sym typeface="微软雅黑" panose="020B0503020204020204" pitchFamily="34" charset="-122"/>
                </a:rPr>
                <a:t>在此录入上述图表的描述明，在此录入上述图表的描述说。</a:t>
              </a:r>
            </a:p>
          </p:txBody>
        </p:sp>
        <p:sp>
          <p:nvSpPr>
            <p:cNvPr id="26" name="矩形 25"/>
            <p:cNvSpPr/>
            <p:nvPr/>
          </p:nvSpPr>
          <p:spPr>
            <a:xfrm>
              <a:off x="3443460" y="3808929"/>
              <a:ext cx="1788668" cy="287655"/>
            </a:xfrm>
            <a:prstGeom prst="rect">
              <a:avLst/>
            </a:prstGeom>
          </p:spPr>
          <p:txBody>
            <a:bodyPr wrap="square" lIns="68555" tIns="34278" rIns="68555" bIns="34278">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zh-CN" altLang="en-US" sz="1350" b="1" dirty="0">
                  <a:solidFill>
                    <a:srgbClr val="414455"/>
                  </a:solidFill>
                  <a:latin typeface="微软雅黑" panose="020B0503020204020204" pitchFamily="34" charset="-122"/>
                  <a:ea typeface="微软雅黑" panose="020B0503020204020204" pitchFamily="34" charset="-122"/>
                </a:rPr>
                <a:t>添加标题</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sp>
          <p:nvSpPr>
            <p:cNvPr id="27" name="矩形 26"/>
            <p:cNvSpPr>
              <a:spLocks noChangeArrowheads="1"/>
            </p:cNvSpPr>
            <p:nvPr/>
          </p:nvSpPr>
          <p:spPr bwMode="auto">
            <a:xfrm>
              <a:off x="3442945" y="4051115"/>
              <a:ext cx="1727742" cy="64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solidFill>
                    <a:schemeClr val="bg1">
                      <a:lumMod val="50000"/>
                    </a:schemeClr>
                  </a:solidFill>
                  <a:sym typeface="微软雅黑" panose="020B0503020204020204" pitchFamily="34" charset="-122"/>
                </a:rPr>
                <a:t>在此录入上述图表的描述明，在此录入上述图表的描述说。</a:t>
              </a:r>
            </a:p>
          </p:txBody>
        </p:sp>
        <p:sp>
          <p:nvSpPr>
            <p:cNvPr id="28" name="矩形 27"/>
            <p:cNvSpPr/>
            <p:nvPr/>
          </p:nvSpPr>
          <p:spPr>
            <a:xfrm>
              <a:off x="7006928" y="3808929"/>
              <a:ext cx="1788668" cy="287655"/>
            </a:xfrm>
            <a:prstGeom prst="rect">
              <a:avLst/>
            </a:prstGeom>
          </p:spPr>
          <p:txBody>
            <a:bodyPr wrap="square" lIns="68555" tIns="34278" rIns="68555" bIns="34278">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zh-CN" altLang="en-US" sz="1350" b="1" dirty="0">
                  <a:solidFill>
                    <a:srgbClr val="414455"/>
                  </a:solidFill>
                  <a:latin typeface="微软雅黑" panose="020B0503020204020204" pitchFamily="34" charset="-122"/>
                  <a:ea typeface="微软雅黑" panose="020B0503020204020204" pitchFamily="34" charset="-122"/>
                </a:rPr>
                <a:t>添加标题</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sp>
          <p:nvSpPr>
            <p:cNvPr id="29" name="矩形 28"/>
            <p:cNvSpPr>
              <a:spLocks noChangeArrowheads="1"/>
            </p:cNvSpPr>
            <p:nvPr/>
          </p:nvSpPr>
          <p:spPr bwMode="auto">
            <a:xfrm>
              <a:off x="7006413" y="4051115"/>
              <a:ext cx="1727742" cy="64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solidFill>
                    <a:schemeClr val="bg1">
                      <a:lumMod val="50000"/>
                    </a:schemeClr>
                  </a:solidFill>
                  <a:sym typeface="微软雅黑" panose="020B0503020204020204" pitchFamily="34" charset="-122"/>
                </a:rPr>
                <a:t>在此录入上述图表的描述明，在此录入上述图表的描述说。</a:t>
              </a:r>
            </a:p>
          </p:txBody>
        </p:sp>
        <p:sp>
          <p:nvSpPr>
            <p:cNvPr id="30" name="矩形 29"/>
            <p:cNvSpPr/>
            <p:nvPr/>
          </p:nvSpPr>
          <p:spPr>
            <a:xfrm>
              <a:off x="7662281" y="2729090"/>
              <a:ext cx="1788668" cy="287655"/>
            </a:xfrm>
            <a:prstGeom prst="rect">
              <a:avLst/>
            </a:prstGeom>
          </p:spPr>
          <p:txBody>
            <a:bodyPr wrap="square" lIns="68555" tIns="34278" rIns="68555" bIns="34278">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zh-CN" altLang="en-US" sz="1350" b="1" dirty="0">
                  <a:solidFill>
                    <a:srgbClr val="414455"/>
                  </a:solidFill>
                  <a:latin typeface="微软雅黑" panose="020B0503020204020204" pitchFamily="34" charset="-122"/>
                  <a:ea typeface="微软雅黑" panose="020B0503020204020204" pitchFamily="34" charset="-122"/>
                </a:rPr>
                <a:t>添加标题</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sp>
          <p:nvSpPr>
            <p:cNvPr id="31" name="矩形 30"/>
            <p:cNvSpPr>
              <a:spLocks noChangeArrowheads="1"/>
            </p:cNvSpPr>
            <p:nvPr/>
          </p:nvSpPr>
          <p:spPr bwMode="auto">
            <a:xfrm>
              <a:off x="7661766" y="2971276"/>
              <a:ext cx="1727742" cy="64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solidFill>
                    <a:schemeClr val="bg1">
                      <a:lumMod val="50000"/>
                    </a:schemeClr>
                  </a:solidFill>
                  <a:sym typeface="微软雅黑" panose="020B0503020204020204" pitchFamily="34" charset="-122"/>
                </a:rPr>
                <a:t>在此录入上述图表的描述明，在此录入上述图表的描述说。</a:t>
              </a:r>
            </a:p>
          </p:txBody>
        </p:sp>
        <p:grpSp>
          <p:nvGrpSpPr>
            <p:cNvPr id="32" name="组合 31"/>
            <p:cNvGrpSpPr/>
            <p:nvPr/>
          </p:nvGrpSpPr>
          <p:grpSpPr>
            <a:xfrm>
              <a:off x="6365924" y="2164265"/>
              <a:ext cx="208733" cy="138347"/>
              <a:chOff x="9482595" y="2565731"/>
              <a:chExt cx="278384" cy="184511"/>
            </a:xfrm>
          </p:grpSpPr>
          <p:sp>
            <p:nvSpPr>
              <p:cNvPr id="33" name="椭圆 3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p>
            </p:txBody>
          </p:sp>
          <p:sp>
            <p:nvSpPr>
              <p:cNvPr id="34" name="椭圆 3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p>
            </p:txBody>
          </p:sp>
        </p:grpSp>
      </p:grpSp>
      <p:sp>
        <p:nvSpPr>
          <p:cNvPr id="46" name="文本框 1"/>
          <p:cNvSpPr txBox="1"/>
          <p:nvPr/>
        </p:nvSpPr>
        <p:spPr>
          <a:xfrm>
            <a:off x="1017713" y="1089429"/>
            <a:ext cx="9355772"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概述：</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p>
        </p:txBody>
      </p:sp>
    </p:spTree>
    <p:extLst>
      <p:ext uri="{BB962C8B-B14F-4D97-AF65-F5344CB8AC3E}">
        <p14:creationId xmlns:p14="http://schemas.microsoft.com/office/powerpoint/2010/main" val="1747549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745460"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PAPA</a:t>
            </a:r>
            <a:endParaRPr lang="zh-CN" altLang="en-US" sz="1800" b="1" dirty="0">
              <a:solidFill>
                <a:srgbClr val="1C50A2"/>
              </a:solidFill>
              <a:latin typeface="Arial" panose="020B0604020202020204"/>
            </a:endParaRPr>
          </a:p>
        </p:txBody>
      </p:sp>
      <p:pic>
        <p:nvPicPr>
          <p:cNvPr id="14" name="图片 13">
            <a:extLst>
              <a:ext uri="{FF2B5EF4-FFF2-40B4-BE49-F238E27FC236}">
                <a16:creationId xmlns:a16="http://schemas.microsoft.com/office/drawing/2014/main" id="{381D3ED1-7E7F-4051-9777-8CC6DD981726}"/>
              </a:ext>
            </a:extLst>
          </p:cNvPr>
          <p:cNvPicPr>
            <a:picLocks noChangeAspect="1"/>
          </p:cNvPicPr>
          <p:nvPr/>
        </p:nvPicPr>
        <p:blipFill>
          <a:blip r:embed="rId3"/>
          <a:stretch>
            <a:fillRect/>
          </a:stretch>
        </p:blipFill>
        <p:spPr>
          <a:xfrm>
            <a:off x="6223313" y="1866457"/>
            <a:ext cx="4961050" cy="2347163"/>
          </a:xfrm>
          <a:prstGeom prst="rect">
            <a:avLst/>
          </a:prstGeom>
        </p:spPr>
      </p:pic>
      <p:sp>
        <p:nvSpPr>
          <p:cNvPr id="23" name="文本框 22">
            <a:extLst>
              <a:ext uri="{FF2B5EF4-FFF2-40B4-BE49-F238E27FC236}">
                <a16:creationId xmlns:a16="http://schemas.microsoft.com/office/drawing/2014/main" id="{DD78223F-6839-469B-B5F9-E81D58072005}"/>
              </a:ext>
            </a:extLst>
          </p:cNvPr>
          <p:cNvSpPr txBox="1"/>
          <p:nvPr/>
        </p:nvSpPr>
        <p:spPr>
          <a:xfrm>
            <a:off x="1233417" y="1866457"/>
            <a:ext cx="4751126" cy="954107"/>
          </a:xfrm>
          <a:prstGeom prst="rect">
            <a:avLst/>
          </a:prstGeom>
          <a:noFill/>
        </p:spPr>
        <p:txBody>
          <a:bodyPr wrap="square">
            <a:spAutoFit/>
          </a:bodyPr>
          <a:lstStyle/>
          <a:p>
            <a:pPr algn="just"/>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The key difference between the standard</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Transformer model and our attention-free model is that in the former the contextualization varies by the input, and for the latter it remains fixed for all inputs</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ED6E755F-5AE4-4629-A0D8-A9EB89D04969}"/>
              </a:ext>
            </a:extLst>
          </p:cNvPr>
          <p:cNvSpPr txBox="1"/>
          <p:nvPr/>
        </p:nvSpPr>
        <p:spPr>
          <a:xfrm>
            <a:off x="1233417" y="3040038"/>
            <a:ext cx="4550530" cy="1169551"/>
          </a:xfrm>
          <a:prstGeom prst="rect">
            <a:avLst/>
          </a:prstGeom>
          <a:noFill/>
        </p:spPr>
        <p:txBody>
          <a:bodyPr wrap="square">
            <a:spAutoFit/>
          </a:bodyPr>
          <a:lstStyle/>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The replacement of the attention matrix with a constant one motivates the search for efficient attention alternatives. Using constant matrices is indeed more efficient, reducing the attention head time complexity from </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2n²d′ + 3nd′² </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to</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 n²d′ + nd′²</a:t>
            </a:r>
            <a:endPar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4621960"/>
      </p:ext>
    </p:extLst>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7" y="206003"/>
            <a:ext cx="2798379"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关键技术与实践难点</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4" name="文本框 9"/>
          <p:cNvSpPr txBox="1"/>
          <p:nvPr/>
        </p:nvSpPr>
        <p:spPr>
          <a:xfrm>
            <a:off x="6284475" y="3177041"/>
            <a:ext cx="1877500" cy="1236553"/>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20000"/>
              </a:lnSpc>
              <a:spcBef>
                <a:spcPct val="0"/>
              </a:spcBef>
              <a:buNone/>
            </a:pP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p>
        </p:txBody>
      </p:sp>
      <p:grpSp>
        <p:nvGrpSpPr>
          <p:cNvPr id="64" name="组合 63"/>
          <p:cNvGrpSpPr/>
          <p:nvPr/>
        </p:nvGrpSpPr>
        <p:grpSpPr>
          <a:xfrm>
            <a:off x="1958064" y="3177041"/>
            <a:ext cx="8407931" cy="1262468"/>
            <a:chOff x="1568597" y="2835451"/>
            <a:chExt cx="8407931" cy="1262468"/>
          </a:xfrm>
        </p:grpSpPr>
        <p:sp>
          <p:nvSpPr>
            <p:cNvPr id="16" name="文本框 9"/>
            <p:cNvSpPr txBox="1"/>
            <p:nvPr/>
          </p:nvSpPr>
          <p:spPr>
            <a:xfrm>
              <a:off x="1568597" y="2861366"/>
              <a:ext cx="1877500" cy="1236553"/>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20000"/>
                </a:lnSpc>
                <a:spcBef>
                  <a:spcPct val="0"/>
                </a:spcBef>
                <a:buNone/>
              </a:pP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p>
          </p:txBody>
        </p:sp>
        <p:sp>
          <p:nvSpPr>
            <p:cNvPr id="20" name="文本框 9"/>
            <p:cNvSpPr txBox="1"/>
            <p:nvPr/>
          </p:nvSpPr>
          <p:spPr>
            <a:xfrm>
              <a:off x="3772617" y="2835451"/>
              <a:ext cx="1877500" cy="1236553"/>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20000"/>
                </a:lnSpc>
                <a:spcBef>
                  <a:spcPct val="0"/>
                </a:spcBef>
                <a:buNone/>
              </a:pP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p>
          </p:txBody>
        </p:sp>
        <p:sp>
          <p:nvSpPr>
            <p:cNvPr id="28" name="文本框 9"/>
            <p:cNvSpPr txBox="1"/>
            <p:nvPr/>
          </p:nvSpPr>
          <p:spPr>
            <a:xfrm>
              <a:off x="8099028" y="2835451"/>
              <a:ext cx="1877500" cy="1236553"/>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20000"/>
                </a:lnSpc>
                <a:spcBef>
                  <a:spcPct val="0"/>
                </a:spcBef>
                <a:buNone/>
              </a:pP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p>
          </p:txBody>
        </p:sp>
      </p:grpSp>
      <p:grpSp>
        <p:nvGrpSpPr>
          <p:cNvPr id="29" name="组合 28"/>
          <p:cNvGrpSpPr/>
          <p:nvPr/>
        </p:nvGrpSpPr>
        <p:grpSpPr>
          <a:xfrm>
            <a:off x="971691" y="4764328"/>
            <a:ext cx="596906" cy="538179"/>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30" name="文本框 9"/>
          <p:cNvSpPr txBox="1"/>
          <p:nvPr/>
        </p:nvSpPr>
        <p:spPr>
          <a:xfrm>
            <a:off x="1692463" y="4780391"/>
            <a:ext cx="2122390" cy="409944"/>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输入文字标题</a:t>
            </a:r>
          </a:p>
        </p:txBody>
      </p:sp>
      <p:cxnSp>
        <p:nvCxnSpPr>
          <p:cNvPr id="31" name="直接连接符 30"/>
          <p:cNvCxnSpPr/>
          <p:nvPr/>
        </p:nvCxnSpPr>
        <p:spPr>
          <a:xfrm>
            <a:off x="1774094" y="5188544"/>
            <a:ext cx="9258760"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1194818" y="5040691"/>
            <a:ext cx="293292" cy="264436"/>
            <a:chOff x="3720691" y="2824413"/>
            <a:chExt cx="1341120" cy="1209172"/>
          </a:xfrm>
        </p:grpSpPr>
        <p:sp>
          <p:nvSpPr>
            <p:cNvPr id="3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3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33" name="TextBox 75"/>
          <p:cNvSpPr txBox="1"/>
          <p:nvPr/>
        </p:nvSpPr>
        <p:spPr>
          <a:xfrm>
            <a:off x="1664596" y="5355819"/>
            <a:ext cx="9687136" cy="766125"/>
          </a:xfrm>
          <a:prstGeom prst="rect">
            <a:avLst/>
          </a:prstGeom>
          <a:noFill/>
        </p:spPr>
        <p:txBody>
          <a:bodyPr wrap="squar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30000"/>
              </a:lnSpc>
              <a:spcBef>
                <a:spcPct val="0"/>
              </a:spcBef>
            </a:pP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a:t>
            </a:r>
          </a:p>
        </p:txBody>
      </p:sp>
      <p:grpSp>
        <p:nvGrpSpPr>
          <p:cNvPr id="63" name="组合 62"/>
          <p:cNvGrpSpPr/>
          <p:nvPr/>
        </p:nvGrpSpPr>
        <p:grpSpPr>
          <a:xfrm>
            <a:off x="2039694" y="1820330"/>
            <a:ext cx="8081410" cy="1439681"/>
            <a:chOff x="1650227" y="1478740"/>
            <a:chExt cx="8081410" cy="1439681"/>
          </a:xfrm>
        </p:grpSpPr>
        <p:grpSp>
          <p:nvGrpSpPr>
            <p:cNvPr id="13" name="组合 12"/>
            <p:cNvGrpSpPr/>
            <p:nvPr/>
          </p:nvGrpSpPr>
          <p:grpSpPr>
            <a:xfrm>
              <a:off x="2114517" y="1636910"/>
              <a:ext cx="760167" cy="685376"/>
              <a:chOff x="5424755" y="1340768"/>
              <a:chExt cx="670560" cy="604586"/>
            </a:xfrm>
          </p:grpSpPr>
          <p:grpSp>
            <p:nvGrpSpPr>
              <p:cNvPr id="58" name="组合 57"/>
              <p:cNvGrpSpPr/>
              <p:nvPr/>
            </p:nvGrpSpPr>
            <p:grpSpPr>
              <a:xfrm>
                <a:off x="5424755" y="1340768"/>
                <a:ext cx="670560" cy="604586"/>
                <a:chOff x="3720691" y="2824413"/>
                <a:chExt cx="1341120" cy="1209172"/>
              </a:xfrm>
            </p:grpSpPr>
            <p:sp>
              <p:nvSpPr>
                <p:cNvPr id="60"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6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59"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14" name="Freeform 126"/>
            <p:cNvSpPr>
              <a:spLocks noChangeAspect="1" noEditPoints="1"/>
            </p:cNvSpPr>
            <p:nvPr/>
          </p:nvSpPr>
          <p:spPr bwMode="auto">
            <a:xfrm>
              <a:off x="2341076" y="1797151"/>
              <a:ext cx="303701" cy="380024"/>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chemeClr val="tx1">
                    <a:lumMod val="65000"/>
                    <a:lumOff val="35000"/>
                  </a:schemeClr>
                </a:solidFill>
                <a:latin typeface="Arial" panose="020B0604020202020204" pitchFamily="34" charset="0"/>
                <a:cs typeface="Arial" panose="020B0604020202020204" pitchFamily="34" charset="0"/>
              </a:endParaRPr>
            </a:p>
          </p:txBody>
        </p:sp>
        <p:sp>
          <p:nvSpPr>
            <p:cNvPr id="15" name="文本框 9"/>
            <p:cNvSpPr txBox="1"/>
            <p:nvPr/>
          </p:nvSpPr>
          <p:spPr>
            <a:xfrm>
              <a:off x="1650227" y="2508477"/>
              <a:ext cx="1550978" cy="409944"/>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marL="0" lvl="1" algn="ctr"/>
              <a:r>
                <a:rPr lang="zh-CN" altLang="en-US" sz="1350" dirty="0">
                  <a:solidFill>
                    <a:srgbClr val="414455"/>
                  </a:solidFill>
                  <a:latin typeface="微软雅黑" panose="020B0503020204020204" pitchFamily="34" charset="-122"/>
                  <a:ea typeface="微软雅黑" panose="020B0503020204020204" pitchFamily="34" charset="-122"/>
                </a:rPr>
                <a:t>添加标题</a:t>
              </a:r>
            </a:p>
          </p:txBody>
        </p:sp>
        <p:grpSp>
          <p:nvGrpSpPr>
            <p:cNvPr id="17" name="组合 16"/>
            <p:cNvGrpSpPr/>
            <p:nvPr/>
          </p:nvGrpSpPr>
          <p:grpSpPr>
            <a:xfrm>
              <a:off x="4236906" y="1636910"/>
              <a:ext cx="760167" cy="685376"/>
              <a:chOff x="5424755" y="1340768"/>
              <a:chExt cx="670560" cy="604586"/>
            </a:xfrm>
          </p:grpSpPr>
          <p:grpSp>
            <p:nvGrpSpPr>
              <p:cNvPr id="54" name="组合 53"/>
              <p:cNvGrpSpPr/>
              <p:nvPr/>
            </p:nvGrpSpPr>
            <p:grpSpPr>
              <a:xfrm>
                <a:off x="5424755" y="1340768"/>
                <a:ext cx="670560" cy="604586"/>
                <a:chOff x="3720691" y="2824413"/>
                <a:chExt cx="1341120" cy="1209172"/>
              </a:xfrm>
            </p:grpSpPr>
            <p:sp>
              <p:nvSpPr>
                <p:cNvPr id="5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5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55"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18" name="Freeform 261"/>
            <p:cNvSpPr/>
            <p:nvPr/>
          </p:nvSpPr>
          <p:spPr bwMode="auto">
            <a:xfrm>
              <a:off x="4430606" y="1831468"/>
              <a:ext cx="369422" cy="36942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rgbClr val="1C50A2"/>
            </a:solidFill>
            <a:ln>
              <a:noFill/>
            </a:ln>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chemeClr val="tx1">
                    <a:lumMod val="65000"/>
                    <a:lumOff val="35000"/>
                  </a:schemeClr>
                </a:solidFill>
              </a:endParaRPr>
            </a:p>
          </p:txBody>
        </p:sp>
        <p:sp>
          <p:nvSpPr>
            <p:cNvPr id="19" name="文本框 9"/>
            <p:cNvSpPr txBox="1"/>
            <p:nvPr/>
          </p:nvSpPr>
          <p:spPr>
            <a:xfrm>
              <a:off x="3854248" y="2482563"/>
              <a:ext cx="1550978" cy="409944"/>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marL="0" lvl="1" algn="ctr"/>
              <a:r>
                <a:rPr lang="zh-CN" altLang="en-US" sz="1350" dirty="0">
                  <a:solidFill>
                    <a:srgbClr val="414455"/>
                  </a:solidFill>
                  <a:latin typeface="微软雅黑" panose="020B0503020204020204" pitchFamily="34" charset="-122"/>
                  <a:ea typeface="微软雅黑" panose="020B0503020204020204" pitchFamily="34" charset="-122"/>
                </a:rPr>
                <a:t>添加标题</a:t>
              </a:r>
            </a:p>
          </p:txBody>
        </p:sp>
        <p:grpSp>
          <p:nvGrpSpPr>
            <p:cNvPr id="21" name="组合 20"/>
            <p:cNvGrpSpPr/>
            <p:nvPr/>
          </p:nvGrpSpPr>
          <p:grpSpPr>
            <a:xfrm>
              <a:off x="6359298" y="1636910"/>
              <a:ext cx="760167" cy="685376"/>
              <a:chOff x="5424755" y="1340768"/>
              <a:chExt cx="670560" cy="604586"/>
            </a:xfrm>
          </p:grpSpPr>
          <p:grpSp>
            <p:nvGrpSpPr>
              <p:cNvPr id="50" name="组合 49"/>
              <p:cNvGrpSpPr/>
              <p:nvPr/>
            </p:nvGrpSpPr>
            <p:grpSpPr>
              <a:xfrm>
                <a:off x="5424755" y="1340768"/>
                <a:ext cx="670560" cy="604586"/>
                <a:chOff x="3720691" y="2824413"/>
                <a:chExt cx="1341120" cy="1209172"/>
              </a:xfrm>
            </p:grpSpPr>
            <p:sp>
              <p:nvSpPr>
                <p:cNvPr id="5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5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5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grpSp>
          <p:nvGrpSpPr>
            <p:cNvPr id="22" name="组合 21"/>
            <p:cNvGrpSpPr>
              <a:grpSpLocks noChangeAspect="1"/>
            </p:cNvGrpSpPr>
            <p:nvPr/>
          </p:nvGrpSpPr>
          <p:grpSpPr>
            <a:xfrm>
              <a:off x="6541785" y="1818050"/>
              <a:ext cx="401636" cy="344527"/>
              <a:chOff x="5084763" y="971548"/>
              <a:chExt cx="323865" cy="277813"/>
            </a:xfrm>
            <a:solidFill>
              <a:srgbClr val="414455"/>
            </a:solidFill>
          </p:grpSpPr>
          <p:sp>
            <p:nvSpPr>
              <p:cNvPr id="47"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solidFill>
                <a:srgbClr val="1C5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solidFill>
                    <a:schemeClr val="tx1">
                      <a:lumMod val="65000"/>
                      <a:lumOff val="35000"/>
                    </a:schemeClr>
                  </a:solidFill>
                </a:endParaRPr>
              </a:p>
            </p:txBody>
          </p:sp>
          <p:sp>
            <p:nvSpPr>
              <p:cNvPr id="48"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solidFill>
                <a:srgbClr val="1C5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solidFill>
                    <a:schemeClr val="tx1">
                      <a:lumMod val="65000"/>
                      <a:lumOff val="35000"/>
                    </a:schemeClr>
                  </a:solidFill>
                </a:endParaRPr>
              </a:p>
            </p:txBody>
          </p:sp>
          <p:sp>
            <p:nvSpPr>
              <p:cNvPr id="49"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solidFill>
                <a:srgbClr val="1C5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solidFill>
                    <a:schemeClr val="tx1">
                      <a:lumMod val="65000"/>
                      <a:lumOff val="35000"/>
                    </a:schemeClr>
                  </a:solidFill>
                </a:endParaRPr>
              </a:p>
            </p:txBody>
          </p:sp>
        </p:grpSp>
        <p:sp>
          <p:nvSpPr>
            <p:cNvPr id="23" name="文本框 9"/>
            <p:cNvSpPr txBox="1"/>
            <p:nvPr/>
          </p:nvSpPr>
          <p:spPr>
            <a:xfrm>
              <a:off x="5976639" y="2482563"/>
              <a:ext cx="1550978" cy="409944"/>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marL="0" lvl="1" algn="ctr"/>
              <a:r>
                <a:rPr lang="zh-CN" altLang="en-US" sz="1350" dirty="0">
                  <a:solidFill>
                    <a:srgbClr val="414455"/>
                  </a:solidFill>
                  <a:latin typeface="微软雅黑" panose="020B0503020204020204" pitchFamily="34" charset="-122"/>
                  <a:ea typeface="微软雅黑" panose="020B0503020204020204" pitchFamily="34" charset="-122"/>
                </a:rPr>
                <a:t>添加标题</a:t>
              </a:r>
            </a:p>
          </p:txBody>
        </p:sp>
        <p:grpSp>
          <p:nvGrpSpPr>
            <p:cNvPr id="25" name="组合 24"/>
            <p:cNvGrpSpPr/>
            <p:nvPr/>
          </p:nvGrpSpPr>
          <p:grpSpPr>
            <a:xfrm>
              <a:off x="8563318" y="1636910"/>
              <a:ext cx="760167" cy="685376"/>
              <a:chOff x="5424755" y="1340768"/>
              <a:chExt cx="670560" cy="604586"/>
            </a:xfrm>
          </p:grpSpPr>
          <p:grpSp>
            <p:nvGrpSpPr>
              <p:cNvPr id="43" name="组合 42"/>
              <p:cNvGrpSpPr/>
              <p:nvPr/>
            </p:nvGrpSpPr>
            <p:grpSpPr>
              <a:xfrm>
                <a:off x="5424755" y="1340768"/>
                <a:ext cx="670560" cy="604586"/>
                <a:chOff x="3720691" y="2824413"/>
                <a:chExt cx="1341120" cy="1209172"/>
              </a:xfrm>
            </p:grpSpPr>
            <p:sp>
              <p:nvSpPr>
                <p:cNvPr id="45"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46"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44"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26" name="Freeform 206"/>
            <p:cNvSpPr>
              <a:spLocks noChangeAspect="1" noEditPoints="1"/>
            </p:cNvSpPr>
            <p:nvPr/>
          </p:nvSpPr>
          <p:spPr bwMode="auto">
            <a:xfrm>
              <a:off x="8773936" y="1774699"/>
              <a:ext cx="345328" cy="41742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rgbClr val="1C50A2"/>
            </a:solidFill>
            <a:ln>
              <a:noFill/>
            </a:ln>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chemeClr val="tx1">
                    <a:lumMod val="65000"/>
                    <a:lumOff val="35000"/>
                  </a:schemeClr>
                </a:solidFill>
                <a:latin typeface="Arial" panose="020B0604020202020204" pitchFamily="34" charset="0"/>
                <a:cs typeface="Arial" panose="020B0604020202020204" pitchFamily="34" charset="0"/>
              </a:endParaRPr>
            </a:p>
          </p:txBody>
        </p:sp>
        <p:sp>
          <p:nvSpPr>
            <p:cNvPr id="27" name="文本框 9"/>
            <p:cNvSpPr txBox="1"/>
            <p:nvPr/>
          </p:nvSpPr>
          <p:spPr>
            <a:xfrm>
              <a:off x="8180659" y="2482563"/>
              <a:ext cx="1550978" cy="409944"/>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marL="0" lvl="1" algn="ctr"/>
              <a:r>
                <a:rPr lang="zh-CN" altLang="en-US" sz="1350" dirty="0">
                  <a:solidFill>
                    <a:srgbClr val="414455"/>
                  </a:solidFill>
                  <a:latin typeface="微软雅黑" panose="020B0503020204020204" pitchFamily="34" charset="-122"/>
                  <a:ea typeface="微软雅黑" panose="020B0503020204020204" pitchFamily="34" charset="-122"/>
                </a:rPr>
                <a:t>添加标题</a:t>
              </a:r>
            </a:p>
          </p:txBody>
        </p:sp>
        <p:grpSp>
          <p:nvGrpSpPr>
            <p:cNvPr id="34" name="组合 33"/>
            <p:cNvGrpSpPr/>
            <p:nvPr/>
          </p:nvGrpSpPr>
          <p:grpSpPr>
            <a:xfrm>
              <a:off x="9171107" y="1478740"/>
              <a:ext cx="315583" cy="209167"/>
              <a:chOff x="9482595" y="2565731"/>
              <a:chExt cx="278384" cy="184511"/>
            </a:xfrm>
          </p:grpSpPr>
          <p:sp>
            <p:nvSpPr>
              <p:cNvPr id="35" name="椭圆 34"/>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p>
            </p:txBody>
          </p:sp>
          <p:sp>
            <p:nvSpPr>
              <p:cNvPr id="36" name="椭圆 35"/>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p>
            </p:txBody>
          </p:sp>
        </p:grpSp>
      </p:grpSp>
    </p:spTree>
    <p:extLst>
      <p:ext uri="{BB962C8B-B14F-4D97-AF65-F5344CB8AC3E}">
        <p14:creationId xmlns:p14="http://schemas.microsoft.com/office/powerpoint/2010/main" val="11646529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7" y="206003"/>
            <a:ext cx="2798379"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关键技术与实践难点</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39" name="组合 38"/>
          <p:cNvGrpSpPr/>
          <p:nvPr/>
        </p:nvGrpSpPr>
        <p:grpSpPr>
          <a:xfrm>
            <a:off x="1092078" y="1757632"/>
            <a:ext cx="8308535" cy="3981905"/>
            <a:chOff x="2723532" y="1812729"/>
            <a:chExt cx="6744935" cy="3232542"/>
          </a:xfrm>
        </p:grpSpPr>
        <p:sp>
          <p:nvSpPr>
            <p:cNvPr id="13" name="Line 23"/>
            <p:cNvSpPr>
              <a:spLocks noChangeShapeType="1"/>
            </p:cNvSpPr>
            <p:nvPr/>
          </p:nvSpPr>
          <p:spPr bwMode="auto">
            <a:xfrm flipH="1">
              <a:off x="2723532" y="2299195"/>
              <a:ext cx="2371588" cy="0"/>
            </a:xfrm>
            <a:prstGeom prst="line">
              <a:avLst/>
            </a:prstGeom>
            <a:noFill/>
            <a:ln w="5" cap="flat">
              <a:solidFill>
                <a:srgbClr val="414455"/>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56605" tIns="28302" rIns="56605" bIns="28302"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chemeClr val="tx1">
                    <a:lumMod val="75000"/>
                    <a:lumOff val="25000"/>
                  </a:schemeClr>
                </a:solidFill>
              </a:endParaRPr>
            </a:p>
          </p:txBody>
        </p:sp>
        <p:grpSp>
          <p:nvGrpSpPr>
            <p:cNvPr id="14" name="组合 13"/>
            <p:cNvGrpSpPr/>
            <p:nvPr/>
          </p:nvGrpSpPr>
          <p:grpSpPr>
            <a:xfrm>
              <a:off x="4771168" y="1974704"/>
              <a:ext cx="820879" cy="740115"/>
              <a:chOff x="3720691" y="2824413"/>
              <a:chExt cx="1341120" cy="1209172"/>
            </a:xfrm>
          </p:grpSpPr>
          <p:sp>
            <p:nvSpPr>
              <p:cNvPr id="3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3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15" name="KSO_Shape"/>
            <p:cNvSpPr/>
            <p:nvPr/>
          </p:nvSpPr>
          <p:spPr bwMode="auto">
            <a:xfrm>
              <a:off x="4991329" y="2162095"/>
              <a:ext cx="380556" cy="36533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rgbClr val="1C50A2"/>
            </a:solidFill>
            <a:ln>
              <a:noFill/>
            </a:ln>
          </p:spPr>
          <p:txBody>
            <a:bodyPr anchor="ctr">
              <a:scene3d>
                <a:camera prst="orthographicFront"/>
                <a:lightRig rig="threePt" dir="t"/>
              </a:scene3d>
              <a:sp3d contourW="12700">
                <a:contourClr>
                  <a:srgbClr val="FFFFFF"/>
                </a:contourClr>
              </a:sp3d>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a:defRPr/>
              </a:pPr>
              <a:endParaRPr lang="zh-CN" altLang="en-US" sz="1350">
                <a:solidFill>
                  <a:srgbClr val="414455"/>
                </a:solidFill>
                <a:ea typeface="宋体" panose="02010600030101010101" pitchFamily="2" charset="-122"/>
              </a:endParaRPr>
            </a:p>
          </p:txBody>
        </p:sp>
        <p:sp>
          <p:nvSpPr>
            <p:cNvPr id="16" name="Freeform 27"/>
            <p:cNvSpPr/>
            <p:nvPr/>
          </p:nvSpPr>
          <p:spPr bwMode="auto">
            <a:xfrm>
              <a:off x="4382256" y="2370372"/>
              <a:ext cx="1306774" cy="1109827"/>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1C50A2"/>
            </a:solidFill>
            <a:ln>
              <a:noFill/>
            </a:ln>
          </p:spPr>
          <p:txBody>
            <a:bodyPr vert="horz" wrap="square" lIns="56605" tIns="28302" rIns="56605" bIns="28302"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chemeClr val="tx1">
                    <a:lumMod val="75000"/>
                    <a:lumOff val="25000"/>
                  </a:schemeClr>
                </a:solidFill>
              </a:endParaRPr>
            </a:p>
          </p:txBody>
        </p:sp>
        <p:sp>
          <p:nvSpPr>
            <p:cNvPr id="17" name="Freeform 28"/>
            <p:cNvSpPr/>
            <p:nvPr/>
          </p:nvSpPr>
          <p:spPr bwMode="auto">
            <a:xfrm>
              <a:off x="3720191" y="2370373"/>
              <a:ext cx="1968840" cy="1769791"/>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1C50A2"/>
            </a:solidFill>
            <a:ln>
              <a:noFill/>
            </a:ln>
          </p:spPr>
          <p:txBody>
            <a:bodyPr vert="horz" wrap="square" lIns="56605" tIns="28302" rIns="56605" bIns="28302"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chemeClr val="tx1">
                    <a:lumMod val="75000"/>
                    <a:lumOff val="25000"/>
                  </a:schemeClr>
                </a:solidFill>
              </a:endParaRPr>
            </a:p>
          </p:txBody>
        </p:sp>
        <p:sp>
          <p:nvSpPr>
            <p:cNvPr id="18" name="Freeform 29"/>
            <p:cNvSpPr/>
            <p:nvPr/>
          </p:nvSpPr>
          <p:spPr bwMode="auto">
            <a:xfrm>
              <a:off x="3077963" y="2370372"/>
              <a:ext cx="2611068" cy="2412453"/>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1C50A2"/>
            </a:solidFill>
            <a:ln>
              <a:noFill/>
            </a:ln>
          </p:spPr>
          <p:txBody>
            <a:bodyPr vert="horz" wrap="square" lIns="56605" tIns="28302" rIns="56605" bIns="28302"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chemeClr val="tx1">
                    <a:lumMod val="75000"/>
                    <a:lumOff val="25000"/>
                  </a:schemeClr>
                </a:solidFill>
              </a:endParaRPr>
            </a:p>
          </p:txBody>
        </p:sp>
        <p:grpSp>
          <p:nvGrpSpPr>
            <p:cNvPr id="19" name="组合 18"/>
            <p:cNvGrpSpPr/>
            <p:nvPr/>
          </p:nvGrpSpPr>
          <p:grpSpPr>
            <a:xfrm>
              <a:off x="4339232" y="2211743"/>
              <a:ext cx="193989" cy="174903"/>
              <a:chOff x="3720691" y="2824413"/>
              <a:chExt cx="1341120" cy="1209172"/>
            </a:xfrm>
          </p:grpSpPr>
          <p:sp>
            <p:nvSpPr>
              <p:cNvPr id="35"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latin typeface="方正兰亭黑简体" panose="02000000000000000000" pitchFamily="2" charset="-122"/>
                  <a:ea typeface="方正兰亭黑简体" panose="02000000000000000000" pitchFamily="2" charset="-122"/>
                </a:endParaRPr>
              </a:p>
            </p:txBody>
          </p:sp>
          <p:sp>
            <p:nvSpPr>
              <p:cNvPr id="36"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latin typeface="方正兰亭黑简体" panose="02000000000000000000" pitchFamily="2" charset="-122"/>
                  <a:ea typeface="方正兰亭黑简体" panose="02000000000000000000" pitchFamily="2" charset="-122"/>
                </a:endParaRPr>
              </a:p>
            </p:txBody>
          </p:sp>
        </p:grpSp>
        <p:grpSp>
          <p:nvGrpSpPr>
            <p:cNvPr id="20" name="组合 19"/>
            <p:cNvGrpSpPr/>
            <p:nvPr/>
          </p:nvGrpSpPr>
          <p:grpSpPr>
            <a:xfrm>
              <a:off x="3691329" y="2232276"/>
              <a:ext cx="193989" cy="174903"/>
              <a:chOff x="3720691" y="2824413"/>
              <a:chExt cx="1341120" cy="1209172"/>
            </a:xfrm>
          </p:grpSpPr>
          <p:sp>
            <p:nvSpPr>
              <p:cNvPr id="33"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latin typeface="方正兰亭黑简体" panose="02000000000000000000" pitchFamily="2" charset="-122"/>
                  <a:ea typeface="方正兰亭黑简体" panose="02000000000000000000" pitchFamily="2" charset="-122"/>
                </a:endParaRPr>
              </a:p>
            </p:txBody>
          </p:sp>
          <p:sp>
            <p:nvSpPr>
              <p:cNvPr id="34"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latin typeface="方正兰亭黑简体" panose="02000000000000000000" pitchFamily="2" charset="-122"/>
                  <a:ea typeface="方正兰亭黑简体" panose="02000000000000000000" pitchFamily="2" charset="-122"/>
                </a:endParaRPr>
              </a:p>
            </p:txBody>
          </p:sp>
        </p:grpSp>
        <p:grpSp>
          <p:nvGrpSpPr>
            <p:cNvPr id="21" name="组合 20"/>
            <p:cNvGrpSpPr/>
            <p:nvPr/>
          </p:nvGrpSpPr>
          <p:grpSpPr>
            <a:xfrm>
              <a:off x="3043426" y="2232276"/>
              <a:ext cx="193989" cy="174903"/>
              <a:chOff x="3720691" y="2824413"/>
              <a:chExt cx="1341120" cy="1209172"/>
            </a:xfrm>
          </p:grpSpPr>
          <p:sp>
            <p:nvSpPr>
              <p:cNvPr id="3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latin typeface="方正兰亭黑简体" panose="02000000000000000000" pitchFamily="2" charset="-122"/>
                  <a:ea typeface="方正兰亭黑简体" panose="02000000000000000000" pitchFamily="2" charset="-122"/>
                </a:endParaRPr>
              </a:p>
            </p:txBody>
          </p:sp>
          <p:sp>
            <p:nvSpPr>
              <p:cNvPr id="3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22" name="TextBox 100"/>
            <p:cNvSpPr txBox="1"/>
            <p:nvPr/>
          </p:nvSpPr>
          <p:spPr>
            <a:xfrm>
              <a:off x="5706256" y="3088850"/>
              <a:ext cx="333549" cy="468032"/>
            </a:xfrm>
            <a:prstGeom prst="rect">
              <a:avLst/>
            </a:prstGeom>
            <a:noFill/>
          </p:spPr>
          <p:txBody>
            <a:bodyPr wrap="none" lIns="56605" tIns="28302" rIns="56605" bIns="28302" rtlCol="0" anchor="ctr">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en-US" altLang="zh-CN" sz="3375" dirty="0">
                  <a:solidFill>
                    <a:srgbClr val="1C50A2"/>
                  </a:solidFill>
                  <a:latin typeface="方正兰亭黑简体" panose="02000000000000000000" pitchFamily="2" charset="-122"/>
                  <a:ea typeface="方正兰亭黑简体" panose="02000000000000000000" pitchFamily="2" charset="-122"/>
                </a:rPr>
                <a:t>A</a:t>
              </a:r>
              <a:endParaRPr lang="zh-CN" altLang="en-US" sz="3375" dirty="0">
                <a:solidFill>
                  <a:srgbClr val="1C50A2"/>
                </a:solidFill>
                <a:latin typeface="方正兰亭黑简体" panose="02000000000000000000" pitchFamily="2" charset="-122"/>
                <a:ea typeface="方正兰亭黑简体" panose="02000000000000000000" pitchFamily="2" charset="-122"/>
              </a:endParaRPr>
            </a:p>
          </p:txBody>
        </p:sp>
        <p:sp>
          <p:nvSpPr>
            <p:cNvPr id="23" name="TextBox 101"/>
            <p:cNvSpPr txBox="1"/>
            <p:nvPr/>
          </p:nvSpPr>
          <p:spPr>
            <a:xfrm>
              <a:off x="5706256" y="3735373"/>
              <a:ext cx="333549" cy="468032"/>
            </a:xfrm>
            <a:prstGeom prst="rect">
              <a:avLst/>
            </a:prstGeom>
            <a:noFill/>
          </p:spPr>
          <p:txBody>
            <a:bodyPr wrap="none" lIns="56605" tIns="28302" rIns="56605" bIns="28302" rtlCol="0" anchor="ctr">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en-US" altLang="zh-CN" sz="3375" dirty="0">
                  <a:solidFill>
                    <a:srgbClr val="1C50A2"/>
                  </a:solidFill>
                  <a:latin typeface="方正兰亭黑简体" panose="02000000000000000000" pitchFamily="2" charset="-122"/>
                  <a:ea typeface="方正兰亭黑简体" panose="02000000000000000000" pitchFamily="2" charset="-122"/>
                </a:rPr>
                <a:t>B</a:t>
              </a:r>
              <a:endParaRPr lang="zh-CN" altLang="en-US" sz="3375" dirty="0">
                <a:solidFill>
                  <a:srgbClr val="1C50A2"/>
                </a:solidFill>
                <a:latin typeface="方正兰亭黑简体" panose="02000000000000000000" pitchFamily="2" charset="-122"/>
                <a:ea typeface="方正兰亭黑简体" panose="02000000000000000000" pitchFamily="2" charset="-122"/>
              </a:endParaRPr>
            </a:p>
          </p:txBody>
        </p:sp>
        <p:sp>
          <p:nvSpPr>
            <p:cNvPr id="24" name="TextBox 102"/>
            <p:cNvSpPr txBox="1"/>
            <p:nvPr/>
          </p:nvSpPr>
          <p:spPr>
            <a:xfrm>
              <a:off x="5706256" y="4402961"/>
              <a:ext cx="338754" cy="468032"/>
            </a:xfrm>
            <a:prstGeom prst="rect">
              <a:avLst/>
            </a:prstGeom>
            <a:noFill/>
          </p:spPr>
          <p:txBody>
            <a:bodyPr wrap="none" lIns="56605" tIns="28302" rIns="56605" bIns="28302" rtlCol="0" anchor="ctr">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en-US" altLang="zh-CN" sz="3375">
                  <a:solidFill>
                    <a:srgbClr val="1C50A2"/>
                  </a:solidFill>
                  <a:latin typeface="方正兰亭黑简体" panose="02000000000000000000" pitchFamily="2" charset="-122"/>
                  <a:ea typeface="方正兰亭黑简体" panose="02000000000000000000" pitchFamily="2" charset="-122"/>
                </a:rPr>
                <a:t>C</a:t>
              </a:r>
              <a:endParaRPr lang="zh-CN" altLang="en-US" sz="3375">
                <a:solidFill>
                  <a:srgbClr val="1C50A2"/>
                </a:solidFill>
                <a:latin typeface="方正兰亭黑简体" panose="02000000000000000000" pitchFamily="2" charset="-122"/>
                <a:ea typeface="方正兰亭黑简体" panose="02000000000000000000" pitchFamily="2" charset="-122"/>
              </a:endParaRPr>
            </a:p>
          </p:txBody>
        </p:sp>
        <p:sp>
          <p:nvSpPr>
            <p:cNvPr id="25" name="TextBox 103"/>
            <p:cNvSpPr txBox="1"/>
            <p:nvPr/>
          </p:nvSpPr>
          <p:spPr>
            <a:xfrm>
              <a:off x="6188426" y="3031042"/>
              <a:ext cx="3280041" cy="631190"/>
            </a:xfrm>
            <a:prstGeom prst="rect">
              <a:avLst/>
            </a:prstGeom>
            <a:noFill/>
          </p:spPr>
          <p:txBody>
            <a:bodyPr wrap="square" lIns="56605" tIns="28302" rIns="56605" bIns="28302"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20000"/>
                </a:lnSpc>
                <a:spcBef>
                  <a:spcPct val="0"/>
                </a:spcBef>
                <a:buNone/>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p>
          </p:txBody>
        </p:sp>
        <p:sp>
          <p:nvSpPr>
            <p:cNvPr id="26" name="TextBox 104"/>
            <p:cNvSpPr txBox="1"/>
            <p:nvPr/>
          </p:nvSpPr>
          <p:spPr>
            <a:xfrm>
              <a:off x="6188426" y="3722562"/>
              <a:ext cx="3280041" cy="631190"/>
            </a:xfrm>
            <a:prstGeom prst="rect">
              <a:avLst/>
            </a:prstGeom>
            <a:noFill/>
          </p:spPr>
          <p:txBody>
            <a:bodyPr wrap="square" lIns="56605" tIns="28302" rIns="56605" bIns="28302"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20000"/>
                </a:lnSpc>
                <a:spcBef>
                  <a:spcPct val="0"/>
                </a:spcBef>
                <a:buNone/>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p>
          </p:txBody>
        </p:sp>
        <p:sp>
          <p:nvSpPr>
            <p:cNvPr id="27" name="TextBox 105"/>
            <p:cNvSpPr txBox="1"/>
            <p:nvPr/>
          </p:nvSpPr>
          <p:spPr>
            <a:xfrm>
              <a:off x="6188426" y="4414081"/>
              <a:ext cx="3280041" cy="631190"/>
            </a:xfrm>
            <a:prstGeom prst="rect">
              <a:avLst/>
            </a:prstGeom>
            <a:noFill/>
          </p:spPr>
          <p:txBody>
            <a:bodyPr wrap="square" lIns="56605" tIns="28302" rIns="56605" bIns="28302"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2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p>
          </p:txBody>
        </p:sp>
        <p:grpSp>
          <p:nvGrpSpPr>
            <p:cNvPr id="28" name="组合 27"/>
            <p:cNvGrpSpPr/>
            <p:nvPr/>
          </p:nvGrpSpPr>
          <p:grpSpPr>
            <a:xfrm>
              <a:off x="5311052" y="1812729"/>
              <a:ext cx="208733" cy="138347"/>
              <a:chOff x="9482595" y="2565731"/>
              <a:chExt cx="278384" cy="184511"/>
            </a:xfrm>
          </p:grpSpPr>
          <p:sp>
            <p:nvSpPr>
              <p:cNvPr id="29" name="椭圆 28"/>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p>
            </p:txBody>
          </p:sp>
          <p:sp>
            <p:nvSpPr>
              <p:cNvPr id="30" name="椭圆 29"/>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p>
            </p:txBody>
          </p:sp>
        </p:grpSp>
      </p:grpSp>
    </p:spTree>
    <p:extLst>
      <p:ext uri="{BB962C8B-B14F-4D97-AF65-F5344CB8AC3E}">
        <p14:creationId xmlns:p14="http://schemas.microsoft.com/office/powerpoint/2010/main" val="37343467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18" y="1992284"/>
            <a:ext cx="12192518" cy="2375427"/>
            <a:chOff x="-135" y="2292"/>
            <a:chExt cx="14536" cy="2832"/>
          </a:xfrm>
        </p:grpSpPr>
        <p:sp>
          <p:nvSpPr>
            <p:cNvPr id="3" name="梯形 2"/>
            <p:cNvSpPr/>
            <p:nvPr/>
          </p:nvSpPr>
          <p:spPr>
            <a:xfrm rot="16200000">
              <a:off x="8795" y="-543"/>
              <a:ext cx="2707" cy="8504"/>
            </a:xfrm>
            <a:prstGeom prst="trapezoid">
              <a:avLst>
                <a:gd name="adj" fmla="val 16935"/>
              </a:avLst>
            </a:prstGeom>
            <a:solidFill>
              <a:srgbClr val="1C50A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4" name="梯形 3"/>
            <p:cNvSpPr/>
            <p:nvPr/>
          </p:nvSpPr>
          <p:spPr>
            <a:xfrm rot="5400000">
              <a:off x="1474" y="683"/>
              <a:ext cx="2832" cy="6049"/>
            </a:xfrm>
            <a:prstGeom prst="trapezoid">
              <a:avLst>
                <a:gd name="adj" fmla="val 17865"/>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 name="文本框 2"/>
            <p:cNvSpPr txBox="1"/>
            <p:nvPr/>
          </p:nvSpPr>
          <p:spPr>
            <a:xfrm>
              <a:off x="4404" y="3019"/>
              <a:ext cx="1040" cy="1073"/>
            </a:xfrm>
            <a:prstGeom prst="rect">
              <a:avLst/>
            </a:prstGeom>
            <a:noFill/>
          </p:spPr>
          <p:txBody>
            <a:bodyPr wrap="none" lIns="68580" tIns="34290" rIns="68580" bIns="34290"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rPr>
                <a:t>Part</a:t>
              </a:r>
              <a:r>
                <a:rPr kumimoji="0" lang="en-US" altLang="zh-CN" sz="5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rPr>
                <a:t>4</a:t>
              </a:r>
              <a:endParaRPr kumimoji="0" lang="zh-CN" altLang="en-US" sz="5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endParaRPr>
            </a:p>
          </p:txBody>
        </p:sp>
        <p:sp>
          <p:nvSpPr>
            <p:cNvPr id="6" name="矩形 5"/>
            <p:cNvSpPr/>
            <p:nvPr/>
          </p:nvSpPr>
          <p:spPr>
            <a:xfrm>
              <a:off x="6534" y="3282"/>
              <a:ext cx="4018" cy="743"/>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zh-CN" altLang="en-US" sz="3600" b="1" dirty="0">
                  <a:solidFill>
                    <a:prstClr val="white"/>
                  </a:solidFill>
                  <a:latin typeface="Arial" panose="020B0604020202020204"/>
                </a:rPr>
                <a:t>研究成果与应用</a:t>
              </a:r>
            </a:p>
          </p:txBody>
        </p:sp>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0" y="2677"/>
              <a:ext cx="2064" cy="2064"/>
            </a:xfrm>
            <a:prstGeom prst="rect">
              <a:avLst/>
            </a:prstGeom>
          </p:spPr>
        </p:pic>
        <p:grpSp>
          <p:nvGrpSpPr>
            <p:cNvPr id="8" name="组合 7"/>
            <p:cNvGrpSpPr/>
            <p:nvPr/>
          </p:nvGrpSpPr>
          <p:grpSpPr>
            <a:xfrm>
              <a:off x="10782" y="3025"/>
              <a:ext cx="1443" cy="1460"/>
              <a:chOff x="9140243" y="2604870"/>
              <a:chExt cx="1223442" cy="1235911"/>
            </a:xfrm>
          </p:grpSpPr>
          <p:sp>
            <p:nvSpPr>
              <p:cNvPr id="9" name="矩形 8"/>
              <p:cNvSpPr/>
              <p:nvPr/>
            </p:nvSpPr>
            <p:spPr>
              <a:xfrm>
                <a:off x="9140243" y="2604870"/>
                <a:ext cx="1222984" cy="310615"/>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ct val="0"/>
                  </a:spcBef>
                  <a:spcAft>
                    <a:spcPts val="0"/>
                  </a:spcAft>
                  <a:buClrTx/>
                  <a:buSzTx/>
                  <a:buFontTx/>
                  <a:buNone/>
                  <a:defRPr/>
                </a:pPr>
                <a:r>
                  <a:rPr kumimoji="1"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4-1 </a:t>
                </a:r>
                <a:r>
                  <a:rPr lang="zh-CN" altLang="en-US" dirty="0">
                    <a:solidFill>
                      <a:prstClr val="white"/>
                    </a:solidFill>
                    <a:latin typeface="Arial" panose="020B0604020202020204"/>
                    <a:ea typeface="微软雅黑" panose="020B0503020204020204" pitchFamily="34" charset="-122"/>
                    <a:sym typeface="微软雅黑" panose="020B0503020204020204" pitchFamily="34" charset="-122"/>
                  </a:rPr>
                  <a:t>研究目标</a:t>
                </a: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sym typeface="微软雅黑" panose="020B0503020204020204" pitchFamily="34" charset="-122"/>
                </a:endParaRPr>
              </a:p>
            </p:txBody>
          </p:sp>
          <p:sp>
            <p:nvSpPr>
              <p:cNvPr id="10" name="矩形 9"/>
              <p:cNvSpPr/>
              <p:nvPr/>
            </p:nvSpPr>
            <p:spPr>
              <a:xfrm>
                <a:off x="9140243" y="2917263"/>
                <a:ext cx="1223213" cy="310615"/>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4-2 </a:t>
                </a:r>
                <a:r>
                  <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成果形式</a:t>
                </a:r>
              </a:p>
            </p:txBody>
          </p:sp>
          <p:sp>
            <p:nvSpPr>
              <p:cNvPr id="11" name="矩形 10"/>
              <p:cNvSpPr/>
              <p:nvPr/>
            </p:nvSpPr>
            <p:spPr>
              <a:xfrm>
                <a:off x="9140243" y="3214491"/>
                <a:ext cx="1223442" cy="310615"/>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4-3 </a:t>
                </a:r>
                <a:r>
                  <a:rPr kumimoji="1"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应用前景</a:t>
                </a: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14" name="矩形 13"/>
              <p:cNvSpPr/>
              <p:nvPr/>
            </p:nvSpPr>
            <p:spPr>
              <a:xfrm>
                <a:off x="9140243" y="3530296"/>
                <a:ext cx="1222523" cy="310485"/>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4-4 </a:t>
                </a:r>
                <a:r>
                  <a:rPr kumimoji="1"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案例分析</a:t>
                </a: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grpSp>
      </p:grpSp>
    </p:spTree>
    <p:extLst>
      <p:ext uri="{BB962C8B-B14F-4D97-AF65-F5344CB8AC3E}">
        <p14:creationId xmlns:p14="http://schemas.microsoft.com/office/powerpoint/2010/main" val="31314070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研究成果与应用</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3" name="Group 37"/>
          <p:cNvGrpSpPr/>
          <p:nvPr/>
        </p:nvGrpSpPr>
        <p:grpSpPr>
          <a:xfrm>
            <a:off x="6189900" y="1863661"/>
            <a:ext cx="3554453" cy="3435478"/>
            <a:chOff x="3372577" y="418419"/>
            <a:chExt cx="6568281" cy="6348412"/>
          </a:xfrm>
          <a:solidFill>
            <a:sysClr val="window" lastClr="FFFFFF"/>
          </a:solidFill>
        </p:grpSpPr>
        <p:sp>
          <p:nvSpPr>
            <p:cNvPr id="14" name="梯形 2"/>
            <p:cNvSpPr/>
            <p:nvPr/>
          </p:nvSpPr>
          <p:spPr>
            <a:xfrm rot="9515397">
              <a:off x="8798652" y="4987244"/>
              <a:ext cx="654050" cy="452437"/>
            </a:xfrm>
            <a:custGeom>
              <a:avLst/>
              <a:gdLst/>
              <a:ahLst/>
              <a:cxnLst/>
              <a:rect l="l" t="t" r="r" b="b"/>
              <a:pathLst>
                <a:path w="1673569" h="1159396">
                  <a:moveTo>
                    <a:pt x="238714" y="0"/>
                  </a:moveTo>
                  <a:lnTo>
                    <a:pt x="1358427" y="0"/>
                  </a:lnTo>
                  <a:cubicBezTo>
                    <a:pt x="1298580" y="183626"/>
                    <a:pt x="1302125" y="424075"/>
                    <a:pt x="1379974" y="668159"/>
                  </a:cubicBezTo>
                  <a:cubicBezTo>
                    <a:pt x="1444682" y="871041"/>
                    <a:pt x="1549792" y="1042153"/>
                    <a:pt x="1673569" y="1159396"/>
                  </a:cubicBezTo>
                  <a:lnTo>
                    <a:pt x="0" y="1159396"/>
                  </a:lnTo>
                  <a:cubicBezTo>
                    <a:pt x="121244" y="1027568"/>
                    <a:pt x="217761" y="835364"/>
                    <a:pt x="264199" y="611606"/>
                  </a:cubicBezTo>
                  <a:cubicBezTo>
                    <a:pt x="310990" y="386150"/>
                    <a:pt x="298390" y="169853"/>
                    <a:pt x="238714" y="0"/>
                  </a:cubicBezTo>
                  <a:close/>
                </a:path>
              </a:pathLst>
            </a:custGeom>
            <a:solidFill>
              <a:srgbClr val="1C50A2"/>
            </a:solidFill>
            <a:ln w="25400" cap="flat" cmpd="sng" algn="ctr">
              <a:no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5" name="梯形 2"/>
            <p:cNvSpPr/>
            <p:nvPr/>
          </p:nvSpPr>
          <p:spPr>
            <a:xfrm rot="12193735">
              <a:off x="7077802" y="5007881"/>
              <a:ext cx="825500" cy="571500"/>
            </a:xfrm>
            <a:custGeom>
              <a:avLst/>
              <a:gdLst/>
              <a:ahLst/>
              <a:cxnLst/>
              <a:rect l="l" t="t" r="r" b="b"/>
              <a:pathLst>
                <a:path w="1673569" h="1159396">
                  <a:moveTo>
                    <a:pt x="238714" y="0"/>
                  </a:moveTo>
                  <a:lnTo>
                    <a:pt x="1358427" y="0"/>
                  </a:lnTo>
                  <a:cubicBezTo>
                    <a:pt x="1298580" y="183626"/>
                    <a:pt x="1302125" y="424075"/>
                    <a:pt x="1379974" y="668159"/>
                  </a:cubicBezTo>
                  <a:cubicBezTo>
                    <a:pt x="1444682" y="871041"/>
                    <a:pt x="1549792" y="1042153"/>
                    <a:pt x="1673569" y="1159396"/>
                  </a:cubicBezTo>
                  <a:lnTo>
                    <a:pt x="0" y="1159396"/>
                  </a:lnTo>
                  <a:cubicBezTo>
                    <a:pt x="121244" y="1027568"/>
                    <a:pt x="217761" y="835364"/>
                    <a:pt x="264199" y="611606"/>
                  </a:cubicBezTo>
                  <a:cubicBezTo>
                    <a:pt x="310990" y="386150"/>
                    <a:pt x="298390" y="169853"/>
                    <a:pt x="238714" y="0"/>
                  </a:cubicBezTo>
                  <a:close/>
                </a:path>
              </a:pathLst>
            </a:custGeom>
            <a:solidFill>
              <a:srgbClr val="1C50A2"/>
            </a:solidFill>
            <a:ln w="25400" cap="flat" cmpd="sng" algn="ctr">
              <a:no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6" name="梯形 2"/>
            <p:cNvSpPr/>
            <p:nvPr/>
          </p:nvSpPr>
          <p:spPr>
            <a:xfrm rot="15420804">
              <a:off x="5346633" y="3421175"/>
              <a:ext cx="1333500" cy="922338"/>
            </a:xfrm>
            <a:custGeom>
              <a:avLst/>
              <a:gdLst/>
              <a:ahLst/>
              <a:cxnLst/>
              <a:rect l="l" t="t" r="r" b="b"/>
              <a:pathLst>
                <a:path w="1673569" h="1159396">
                  <a:moveTo>
                    <a:pt x="238714" y="0"/>
                  </a:moveTo>
                  <a:lnTo>
                    <a:pt x="1358427" y="0"/>
                  </a:lnTo>
                  <a:cubicBezTo>
                    <a:pt x="1298580" y="183626"/>
                    <a:pt x="1302125" y="424075"/>
                    <a:pt x="1379974" y="668159"/>
                  </a:cubicBezTo>
                  <a:cubicBezTo>
                    <a:pt x="1444682" y="871041"/>
                    <a:pt x="1549792" y="1042153"/>
                    <a:pt x="1673569" y="1159396"/>
                  </a:cubicBezTo>
                  <a:lnTo>
                    <a:pt x="0" y="1159396"/>
                  </a:lnTo>
                  <a:cubicBezTo>
                    <a:pt x="121244" y="1027568"/>
                    <a:pt x="217761" y="835364"/>
                    <a:pt x="264199" y="611606"/>
                  </a:cubicBezTo>
                  <a:cubicBezTo>
                    <a:pt x="310990" y="386150"/>
                    <a:pt x="298390" y="169853"/>
                    <a:pt x="238714" y="0"/>
                  </a:cubicBezTo>
                  <a:close/>
                </a:path>
              </a:pathLst>
            </a:custGeom>
            <a:solidFill>
              <a:srgbClr val="1C50A2"/>
            </a:solidFill>
            <a:ln w="25400" cap="flat" cmpd="sng" algn="ctr">
              <a:no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7" name="梯形 2"/>
            <p:cNvSpPr/>
            <p:nvPr/>
          </p:nvSpPr>
          <p:spPr>
            <a:xfrm rot="18285329">
              <a:off x="5954645" y="1657463"/>
              <a:ext cx="1019175" cy="706438"/>
            </a:xfrm>
            <a:custGeom>
              <a:avLst/>
              <a:gdLst/>
              <a:ahLst/>
              <a:cxnLst/>
              <a:rect l="l" t="t" r="r" b="b"/>
              <a:pathLst>
                <a:path w="1673569" h="1159396">
                  <a:moveTo>
                    <a:pt x="238714" y="0"/>
                  </a:moveTo>
                  <a:lnTo>
                    <a:pt x="1358427" y="0"/>
                  </a:lnTo>
                  <a:cubicBezTo>
                    <a:pt x="1298580" y="183626"/>
                    <a:pt x="1302125" y="424075"/>
                    <a:pt x="1379974" y="668159"/>
                  </a:cubicBezTo>
                  <a:cubicBezTo>
                    <a:pt x="1444682" y="871041"/>
                    <a:pt x="1549792" y="1042153"/>
                    <a:pt x="1673569" y="1159396"/>
                  </a:cubicBezTo>
                  <a:lnTo>
                    <a:pt x="0" y="1159396"/>
                  </a:lnTo>
                  <a:cubicBezTo>
                    <a:pt x="121244" y="1027568"/>
                    <a:pt x="217761" y="835364"/>
                    <a:pt x="264199" y="611606"/>
                  </a:cubicBezTo>
                  <a:cubicBezTo>
                    <a:pt x="310990" y="386150"/>
                    <a:pt x="298390" y="169853"/>
                    <a:pt x="238714" y="0"/>
                  </a:cubicBezTo>
                  <a:close/>
                </a:path>
              </a:pathLst>
            </a:custGeom>
            <a:solidFill>
              <a:srgbClr val="1C50A2"/>
            </a:solidFill>
            <a:ln w="25400" cap="flat" cmpd="sng" algn="ctr">
              <a:no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8" name="椭圆 17"/>
            <p:cNvSpPr/>
            <p:nvPr/>
          </p:nvSpPr>
          <p:spPr bwMode="auto">
            <a:xfrm>
              <a:off x="6013382" y="1452713"/>
              <a:ext cx="3927476" cy="3925888"/>
            </a:xfrm>
            <a:prstGeom prst="ellipse">
              <a:avLst/>
            </a:prstGeom>
            <a:solidFill>
              <a:sysClr val="window" lastClr="FFFFFF"/>
            </a:solidFill>
            <a:ln w="25400" cap="flat" cmpd="sng" algn="ctr">
              <a:no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9" name="椭圆 18"/>
            <p:cNvSpPr/>
            <p:nvPr/>
          </p:nvSpPr>
          <p:spPr bwMode="auto">
            <a:xfrm>
              <a:off x="6411939" y="1827251"/>
              <a:ext cx="3155617" cy="3154342"/>
            </a:xfrm>
            <a:prstGeom prst="ellipse">
              <a:avLst/>
            </a:prstGeom>
            <a:solidFill>
              <a:srgbClr val="1C50A2"/>
            </a:solidFill>
            <a:ln w="57150" cap="flat" cmpd="sng" algn="ctr">
              <a:solidFill>
                <a:srgbClr val="1C50A2"/>
              </a:solidFill>
              <a:prstDash val="solid"/>
            </a:ln>
            <a:effectLst>
              <a:outerShdw blurRad="254000" dist="1016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0" name="椭圆 19"/>
            <p:cNvSpPr/>
            <p:nvPr/>
          </p:nvSpPr>
          <p:spPr bwMode="auto">
            <a:xfrm>
              <a:off x="4683852" y="418419"/>
              <a:ext cx="1765300" cy="1765300"/>
            </a:xfrm>
            <a:prstGeom prst="ellipse">
              <a:avLst/>
            </a:prstGeom>
            <a:solidFill>
              <a:srgbClr val="1C50A2"/>
            </a:solidFill>
            <a:ln w="57150" cap="flat" cmpd="sng" algn="ctr">
              <a:solidFill>
                <a:sysClr val="window" lastClr="FFFFFF"/>
              </a:solid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1" name="椭圆 20"/>
            <p:cNvSpPr/>
            <p:nvPr/>
          </p:nvSpPr>
          <p:spPr bwMode="auto">
            <a:xfrm>
              <a:off x="3372577" y="2886981"/>
              <a:ext cx="2500312" cy="2500313"/>
            </a:xfrm>
            <a:prstGeom prst="ellipse">
              <a:avLst/>
            </a:prstGeom>
            <a:solidFill>
              <a:srgbClr val="1C50A2"/>
            </a:solidFill>
            <a:ln w="57150" cap="flat" cmpd="sng" algn="ctr">
              <a:solidFill>
                <a:sysClr val="window" lastClr="FFFFFF"/>
              </a:solid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2" name="椭圆 21"/>
            <p:cNvSpPr/>
            <p:nvPr/>
          </p:nvSpPr>
          <p:spPr bwMode="auto">
            <a:xfrm>
              <a:off x="6439627" y="5371419"/>
              <a:ext cx="1395412" cy="1395412"/>
            </a:xfrm>
            <a:prstGeom prst="ellipse">
              <a:avLst/>
            </a:prstGeom>
            <a:solidFill>
              <a:srgbClr val="1C50A2"/>
            </a:solidFill>
            <a:ln w="57150" cap="flat" cmpd="sng" algn="ctr">
              <a:solidFill>
                <a:sysClr val="window" lastClr="FFFFFF"/>
              </a:solid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3" name="椭圆 22"/>
            <p:cNvSpPr/>
            <p:nvPr/>
          </p:nvSpPr>
          <p:spPr bwMode="auto">
            <a:xfrm>
              <a:off x="8874852" y="5233306"/>
              <a:ext cx="1022350" cy="1022350"/>
            </a:xfrm>
            <a:prstGeom prst="ellipse">
              <a:avLst/>
            </a:prstGeom>
            <a:solidFill>
              <a:srgbClr val="1C50A2"/>
            </a:solidFill>
            <a:ln w="57150" cap="flat" cmpd="sng" algn="ctr">
              <a:solidFill>
                <a:sysClr val="window" lastClr="FFFFFF"/>
              </a:solid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24" name="组合 23"/>
          <p:cNvGrpSpPr/>
          <p:nvPr/>
        </p:nvGrpSpPr>
        <p:grpSpPr bwMode="auto">
          <a:xfrm>
            <a:off x="8374083" y="3101332"/>
            <a:ext cx="782531" cy="714103"/>
            <a:chOff x="4121150" y="192088"/>
            <a:chExt cx="752475" cy="755650"/>
          </a:xfrm>
          <a:solidFill>
            <a:sysClr val="window" lastClr="FFFFFF"/>
          </a:solidFill>
        </p:grpSpPr>
        <p:sp>
          <p:nvSpPr>
            <p:cNvPr id="25" name="Freeform 50"/>
            <p:cNvSpPr>
              <a:spLocks noEditPoints="1"/>
            </p:cNvSpPr>
            <p:nvPr/>
          </p:nvSpPr>
          <p:spPr bwMode="auto">
            <a:xfrm>
              <a:off x="4121150" y="192088"/>
              <a:ext cx="752475" cy="755650"/>
            </a:xfrm>
            <a:custGeom>
              <a:avLst/>
              <a:gdLst>
                <a:gd name="T0" fmla="*/ 160 w 474"/>
                <a:gd name="T1" fmla="*/ 2 h 476"/>
                <a:gd name="T2" fmla="*/ 130 w 474"/>
                <a:gd name="T3" fmla="*/ 26 h 476"/>
                <a:gd name="T4" fmla="*/ 102 w 474"/>
                <a:gd name="T5" fmla="*/ 72 h 476"/>
                <a:gd name="T6" fmla="*/ 74 w 474"/>
                <a:gd name="T7" fmla="*/ 120 h 476"/>
                <a:gd name="T8" fmla="*/ 172 w 474"/>
                <a:gd name="T9" fmla="*/ 174 h 476"/>
                <a:gd name="T10" fmla="*/ 240 w 474"/>
                <a:gd name="T11" fmla="*/ 58 h 476"/>
                <a:gd name="T12" fmla="*/ 216 w 474"/>
                <a:gd name="T13" fmla="*/ 18 h 476"/>
                <a:gd name="T14" fmla="*/ 188 w 474"/>
                <a:gd name="T15" fmla="*/ 0 h 476"/>
                <a:gd name="T16" fmla="*/ 226 w 474"/>
                <a:gd name="T17" fmla="*/ 26 h 476"/>
                <a:gd name="T18" fmla="*/ 254 w 474"/>
                <a:gd name="T19" fmla="*/ 74 h 476"/>
                <a:gd name="T20" fmla="*/ 274 w 474"/>
                <a:gd name="T21" fmla="*/ 130 h 476"/>
                <a:gd name="T22" fmla="*/ 252 w 474"/>
                <a:gd name="T23" fmla="*/ 142 h 476"/>
                <a:gd name="T24" fmla="*/ 360 w 474"/>
                <a:gd name="T25" fmla="*/ 144 h 476"/>
                <a:gd name="T26" fmla="*/ 416 w 474"/>
                <a:gd name="T27" fmla="*/ 46 h 476"/>
                <a:gd name="T28" fmla="*/ 390 w 474"/>
                <a:gd name="T29" fmla="*/ 62 h 476"/>
                <a:gd name="T30" fmla="*/ 372 w 474"/>
                <a:gd name="T31" fmla="*/ 52 h 476"/>
                <a:gd name="T32" fmla="*/ 350 w 474"/>
                <a:gd name="T33" fmla="*/ 10 h 476"/>
                <a:gd name="T34" fmla="*/ 340 w 474"/>
                <a:gd name="T35" fmla="*/ 4 h 476"/>
                <a:gd name="T36" fmla="*/ 290 w 474"/>
                <a:gd name="T37" fmla="*/ 0 h 476"/>
                <a:gd name="T38" fmla="*/ 200 w 474"/>
                <a:gd name="T39" fmla="*/ 2 h 476"/>
                <a:gd name="T40" fmla="*/ 222 w 474"/>
                <a:gd name="T41" fmla="*/ 18 h 476"/>
                <a:gd name="T42" fmla="*/ 442 w 474"/>
                <a:gd name="T43" fmla="*/ 318 h 476"/>
                <a:gd name="T44" fmla="*/ 470 w 474"/>
                <a:gd name="T45" fmla="*/ 270 h 476"/>
                <a:gd name="T46" fmla="*/ 474 w 474"/>
                <a:gd name="T47" fmla="*/ 254 h 476"/>
                <a:gd name="T48" fmla="*/ 460 w 474"/>
                <a:gd name="T49" fmla="*/ 220 h 476"/>
                <a:gd name="T50" fmla="*/ 426 w 474"/>
                <a:gd name="T51" fmla="*/ 156 h 476"/>
                <a:gd name="T52" fmla="*/ 318 w 474"/>
                <a:gd name="T53" fmla="*/ 196 h 476"/>
                <a:gd name="T54" fmla="*/ 362 w 474"/>
                <a:gd name="T55" fmla="*/ 276 h 476"/>
                <a:gd name="T56" fmla="*/ 390 w 474"/>
                <a:gd name="T57" fmla="*/ 324 h 476"/>
                <a:gd name="T58" fmla="*/ 406 w 474"/>
                <a:gd name="T59" fmla="*/ 378 h 476"/>
                <a:gd name="T60" fmla="*/ 442 w 474"/>
                <a:gd name="T61" fmla="*/ 318 h 476"/>
                <a:gd name="T62" fmla="*/ 34 w 474"/>
                <a:gd name="T63" fmla="*/ 188 h 476"/>
                <a:gd name="T64" fmla="*/ 12 w 474"/>
                <a:gd name="T65" fmla="*/ 222 h 476"/>
                <a:gd name="T66" fmla="*/ 0 w 474"/>
                <a:gd name="T67" fmla="*/ 248 h 476"/>
                <a:gd name="T68" fmla="*/ 2 w 474"/>
                <a:gd name="T69" fmla="*/ 268 h 476"/>
                <a:gd name="T70" fmla="*/ 18 w 474"/>
                <a:gd name="T71" fmla="*/ 298 h 476"/>
                <a:gd name="T72" fmla="*/ 66 w 474"/>
                <a:gd name="T73" fmla="*/ 384 h 476"/>
                <a:gd name="T74" fmla="*/ 70 w 474"/>
                <a:gd name="T75" fmla="*/ 350 h 476"/>
                <a:gd name="T76" fmla="*/ 102 w 474"/>
                <a:gd name="T77" fmla="*/ 296 h 476"/>
                <a:gd name="T78" fmla="*/ 132 w 474"/>
                <a:gd name="T79" fmla="*/ 244 h 476"/>
                <a:gd name="T80" fmla="*/ 136 w 474"/>
                <a:gd name="T81" fmla="*/ 214 h 476"/>
                <a:gd name="T82" fmla="*/ 0 w 474"/>
                <a:gd name="T83" fmla="*/ 164 h 476"/>
                <a:gd name="T84" fmla="*/ 16 w 474"/>
                <a:gd name="T85" fmla="*/ 176 h 476"/>
                <a:gd name="T86" fmla="*/ 34 w 474"/>
                <a:gd name="T87" fmla="*/ 188 h 476"/>
                <a:gd name="T88" fmla="*/ 274 w 474"/>
                <a:gd name="T89" fmla="*/ 428 h 476"/>
                <a:gd name="T90" fmla="*/ 302 w 474"/>
                <a:gd name="T91" fmla="*/ 454 h 476"/>
                <a:gd name="T92" fmla="*/ 324 w 474"/>
                <a:gd name="T93" fmla="*/ 434 h 476"/>
                <a:gd name="T94" fmla="*/ 374 w 474"/>
                <a:gd name="T95" fmla="*/ 422 h 476"/>
                <a:gd name="T96" fmla="*/ 400 w 474"/>
                <a:gd name="T97" fmla="*/ 388 h 476"/>
                <a:gd name="T98" fmla="*/ 400 w 474"/>
                <a:gd name="T99" fmla="*/ 356 h 476"/>
                <a:gd name="T100" fmla="*/ 382 w 474"/>
                <a:gd name="T101" fmla="*/ 318 h 476"/>
                <a:gd name="T102" fmla="*/ 302 w 474"/>
                <a:gd name="T103" fmla="*/ 316 h 476"/>
                <a:gd name="T104" fmla="*/ 302 w 474"/>
                <a:gd name="T105" fmla="*/ 290 h 476"/>
                <a:gd name="T106" fmla="*/ 288 w 474"/>
                <a:gd name="T107" fmla="*/ 306 h 476"/>
                <a:gd name="T108" fmla="*/ 248 w 474"/>
                <a:gd name="T109" fmla="*/ 378 h 476"/>
                <a:gd name="T110" fmla="*/ 80 w 474"/>
                <a:gd name="T111" fmla="*/ 340 h 476"/>
                <a:gd name="T112" fmla="*/ 70 w 474"/>
                <a:gd name="T113" fmla="*/ 372 h 476"/>
                <a:gd name="T114" fmla="*/ 74 w 474"/>
                <a:gd name="T115" fmla="*/ 404 h 476"/>
                <a:gd name="T116" fmla="*/ 86 w 474"/>
                <a:gd name="T117" fmla="*/ 418 h 476"/>
                <a:gd name="T118" fmla="*/ 118 w 474"/>
                <a:gd name="T119" fmla="*/ 432 h 476"/>
                <a:gd name="T120" fmla="*/ 180 w 474"/>
                <a:gd name="T121" fmla="*/ 434 h 476"/>
                <a:gd name="T122" fmla="*/ 222 w 474"/>
                <a:gd name="T123" fmla="*/ 320 h 476"/>
                <a:gd name="T124" fmla="*/ 92 w 474"/>
                <a:gd name="T125" fmla="*/ 32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 h="476">
                  <a:moveTo>
                    <a:pt x="174" y="0"/>
                  </a:moveTo>
                  <a:lnTo>
                    <a:pt x="174" y="0"/>
                  </a:lnTo>
                  <a:lnTo>
                    <a:pt x="160" y="2"/>
                  </a:lnTo>
                  <a:lnTo>
                    <a:pt x="148" y="8"/>
                  </a:lnTo>
                  <a:lnTo>
                    <a:pt x="138" y="16"/>
                  </a:lnTo>
                  <a:lnTo>
                    <a:pt x="130" y="26"/>
                  </a:lnTo>
                  <a:lnTo>
                    <a:pt x="122" y="38"/>
                  </a:lnTo>
                  <a:lnTo>
                    <a:pt x="114" y="48"/>
                  </a:lnTo>
                  <a:lnTo>
                    <a:pt x="102" y="72"/>
                  </a:lnTo>
                  <a:lnTo>
                    <a:pt x="102" y="72"/>
                  </a:lnTo>
                  <a:lnTo>
                    <a:pt x="88" y="96"/>
                  </a:lnTo>
                  <a:lnTo>
                    <a:pt x="74" y="120"/>
                  </a:lnTo>
                  <a:lnTo>
                    <a:pt x="74" y="120"/>
                  </a:lnTo>
                  <a:lnTo>
                    <a:pt x="172" y="174"/>
                  </a:lnTo>
                  <a:lnTo>
                    <a:pt x="172" y="174"/>
                  </a:lnTo>
                  <a:lnTo>
                    <a:pt x="206" y="116"/>
                  </a:lnTo>
                  <a:lnTo>
                    <a:pt x="240" y="58"/>
                  </a:lnTo>
                  <a:lnTo>
                    <a:pt x="240" y="58"/>
                  </a:lnTo>
                  <a:lnTo>
                    <a:pt x="230" y="36"/>
                  </a:lnTo>
                  <a:lnTo>
                    <a:pt x="224" y="26"/>
                  </a:lnTo>
                  <a:lnTo>
                    <a:pt x="216" y="18"/>
                  </a:lnTo>
                  <a:lnTo>
                    <a:pt x="208" y="10"/>
                  </a:lnTo>
                  <a:lnTo>
                    <a:pt x="200" y="4"/>
                  </a:lnTo>
                  <a:lnTo>
                    <a:pt x="188" y="0"/>
                  </a:lnTo>
                  <a:lnTo>
                    <a:pt x="174" y="0"/>
                  </a:lnTo>
                  <a:lnTo>
                    <a:pt x="174" y="0"/>
                  </a:lnTo>
                  <a:close/>
                  <a:moveTo>
                    <a:pt x="226" y="26"/>
                  </a:moveTo>
                  <a:lnTo>
                    <a:pt x="226" y="26"/>
                  </a:lnTo>
                  <a:lnTo>
                    <a:pt x="240" y="48"/>
                  </a:lnTo>
                  <a:lnTo>
                    <a:pt x="254" y="74"/>
                  </a:lnTo>
                  <a:lnTo>
                    <a:pt x="280" y="124"/>
                  </a:lnTo>
                  <a:lnTo>
                    <a:pt x="280" y="124"/>
                  </a:lnTo>
                  <a:lnTo>
                    <a:pt x="274" y="130"/>
                  </a:lnTo>
                  <a:lnTo>
                    <a:pt x="266" y="134"/>
                  </a:lnTo>
                  <a:lnTo>
                    <a:pt x="258" y="138"/>
                  </a:lnTo>
                  <a:lnTo>
                    <a:pt x="252" y="142"/>
                  </a:lnTo>
                  <a:lnTo>
                    <a:pt x="252" y="142"/>
                  </a:lnTo>
                  <a:lnTo>
                    <a:pt x="308" y="144"/>
                  </a:lnTo>
                  <a:lnTo>
                    <a:pt x="360" y="144"/>
                  </a:lnTo>
                  <a:lnTo>
                    <a:pt x="360" y="144"/>
                  </a:lnTo>
                  <a:lnTo>
                    <a:pt x="416" y="46"/>
                  </a:lnTo>
                  <a:lnTo>
                    <a:pt x="416" y="46"/>
                  </a:lnTo>
                  <a:lnTo>
                    <a:pt x="406" y="52"/>
                  </a:lnTo>
                  <a:lnTo>
                    <a:pt x="398" y="56"/>
                  </a:lnTo>
                  <a:lnTo>
                    <a:pt x="390" y="62"/>
                  </a:lnTo>
                  <a:lnTo>
                    <a:pt x="380" y="66"/>
                  </a:lnTo>
                  <a:lnTo>
                    <a:pt x="380" y="66"/>
                  </a:lnTo>
                  <a:lnTo>
                    <a:pt x="372" y="52"/>
                  </a:lnTo>
                  <a:lnTo>
                    <a:pt x="364" y="38"/>
                  </a:lnTo>
                  <a:lnTo>
                    <a:pt x="358" y="24"/>
                  </a:lnTo>
                  <a:lnTo>
                    <a:pt x="350" y="10"/>
                  </a:lnTo>
                  <a:lnTo>
                    <a:pt x="350" y="10"/>
                  </a:lnTo>
                  <a:lnTo>
                    <a:pt x="344" y="6"/>
                  </a:lnTo>
                  <a:lnTo>
                    <a:pt x="340" y="4"/>
                  </a:lnTo>
                  <a:lnTo>
                    <a:pt x="324" y="2"/>
                  </a:lnTo>
                  <a:lnTo>
                    <a:pt x="290" y="0"/>
                  </a:lnTo>
                  <a:lnTo>
                    <a:pt x="290" y="0"/>
                  </a:lnTo>
                  <a:lnTo>
                    <a:pt x="240" y="0"/>
                  </a:lnTo>
                  <a:lnTo>
                    <a:pt x="200" y="2"/>
                  </a:lnTo>
                  <a:lnTo>
                    <a:pt x="200" y="2"/>
                  </a:lnTo>
                  <a:lnTo>
                    <a:pt x="208" y="6"/>
                  </a:lnTo>
                  <a:lnTo>
                    <a:pt x="216" y="10"/>
                  </a:lnTo>
                  <a:lnTo>
                    <a:pt x="222" y="18"/>
                  </a:lnTo>
                  <a:lnTo>
                    <a:pt x="226" y="26"/>
                  </a:lnTo>
                  <a:lnTo>
                    <a:pt x="226" y="26"/>
                  </a:lnTo>
                  <a:close/>
                  <a:moveTo>
                    <a:pt x="442" y="318"/>
                  </a:moveTo>
                  <a:lnTo>
                    <a:pt x="442" y="318"/>
                  </a:lnTo>
                  <a:lnTo>
                    <a:pt x="460" y="288"/>
                  </a:lnTo>
                  <a:lnTo>
                    <a:pt x="470" y="270"/>
                  </a:lnTo>
                  <a:lnTo>
                    <a:pt x="472" y="262"/>
                  </a:lnTo>
                  <a:lnTo>
                    <a:pt x="474" y="254"/>
                  </a:lnTo>
                  <a:lnTo>
                    <a:pt x="474" y="254"/>
                  </a:lnTo>
                  <a:lnTo>
                    <a:pt x="472" y="244"/>
                  </a:lnTo>
                  <a:lnTo>
                    <a:pt x="470" y="236"/>
                  </a:lnTo>
                  <a:lnTo>
                    <a:pt x="460" y="220"/>
                  </a:lnTo>
                  <a:lnTo>
                    <a:pt x="460" y="220"/>
                  </a:lnTo>
                  <a:lnTo>
                    <a:pt x="438" y="178"/>
                  </a:lnTo>
                  <a:lnTo>
                    <a:pt x="426" y="156"/>
                  </a:lnTo>
                  <a:lnTo>
                    <a:pt x="416" y="138"/>
                  </a:lnTo>
                  <a:lnTo>
                    <a:pt x="416" y="138"/>
                  </a:lnTo>
                  <a:lnTo>
                    <a:pt x="318" y="196"/>
                  </a:lnTo>
                  <a:lnTo>
                    <a:pt x="318" y="196"/>
                  </a:lnTo>
                  <a:lnTo>
                    <a:pt x="340" y="236"/>
                  </a:lnTo>
                  <a:lnTo>
                    <a:pt x="362" y="276"/>
                  </a:lnTo>
                  <a:lnTo>
                    <a:pt x="362" y="276"/>
                  </a:lnTo>
                  <a:lnTo>
                    <a:pt x="376" y="298"/>
                  </a:lnTo>
                  <a:lnTo>
                    <a:pt x="390" y="324"/>
                  </a:lnTo>
                  <a:lnTo>
                    <a:pt x="400" y="350"/>
                  </a:lnTo>
                  <a:lnTo>
                    <a:pt x="404" y="364"/>
                  </a:lnTo>
                  <a:lnTo>
                    <a:pt x="406" y="378"/>
                  </a:lnTo>
                  <a:lnTo>
                    <a:pt x="406" y="378"/>
                  </a:lnTo>
                  <a:lnTo>
                    <a:pt x="422" y="348"/>
                  </a:lnTo>
                  <a:lnTo>
                    <a:pt x="442" y="318"/>
                  </a:lnTo>
                  <a:lnTo>
                    <a:pt x="442" y="318"/>
                  </a:lnTo>
                  <a:close/>
                  <a:moveTo>
                    <a:pt x="34" y="188"/>
                  </a:moveTo>
                  <a:lnTo>
                    <a:pt x="34" y="188"/>
                  </a:lnTo>
                  <a:lnTo>
                    <a:pt x="28" y="196"/>
                  </a:lnTo>
                  <a:lnTo>
                    <a:pt x="24" y="204"/>
                  </a:lnTo>
                  <a:lnTo>
                    <a:pt x="12" y="222"/>
                  </a:lnTo>
                  <a:lnTo>
                    <a:pt x="6" y="230"/>
                  </a:lnTo>
                  <a:lnTo>
                    <a:pt x="2" y="238"/>
                  </a:lnTo>
                  <a:lnTo>
                    <a:pt x="0" y="248"/>
                  </a:lnTo>
                  <a:lnTo>
                    <a:pt x="0" y="258"/>
                  </a:lnTo>
                  <a:lnTo>
                    <a:pt x="0" y="258"/>
                  </a:lnTo>
                  <a:lnTo>
                    <a:pt x="2" y="268"/>
                  </a:lnTo>
                  <a:lnTo>
                    <a:pt x="6" y="278"/>
                  </a:lnTo>
                  <a:lnTo>
                    <a:pt x="18" y="298"/>
                  </a:lnTo>
                  <a:lnTo>
                    <a:pt x="18" y="298"/>
                  </a:lnTo>
                  <a:lnTo>
                    <a:pt x="42" y="342"/>
                  </a:lnTo>
                  <a:lnTo>
                    <a:pt x="66" y="384"/>
                  </a:lnTo>
                  <a:lnTo>
                    <a:pt x="66" y="384"/>
                  </a:lnTo>
                  <a:lnTo>
                    <a:pt x="66" y="376"/>
                  </a:lnTo>
                  <a:lnTo>
                    <a:pt x="66" y="366"/>
                  </a:lnTo>
                  <a:lnTo>
                    <a:pt x="70" y="350"/>
                  </a:lnTo>
                  <a:lnTo>
                    <a:pt x="70" y="350"/>
                  </a:lnTo>
                  <a:lnTo>
                    <a:pt x="86" y="324"/>
                  </a:lnTo>
                  <a:lnTo>
                    <a:pt x="102" y="296"/>
                  </a:lnTo>
                  <a:lnTo>
                    <a:pt x="116" y="270"/>
                  </a:lnTo>
                  <a:lnTo>
                    <a:pt x="132" y="244"/>
                  </a:lnTo>
                  <a:lnTo>
                    <a:pt x="132" y="244"/>
                  </a:lnTo>
                  <a:lnTo>
                    <a:pt x="160" y="260"/>
                  </a:lnTo>
                  <a:lnTo>
                    <a:pt x="160" y="260"/>
                  </a:lnTo>
                  <a:lnTo>
                    <a:pt x="136" y="214"/>
                  </a:lnTo>
                  <a:lnTo>
                    <a:pt x="110" y="164"/>
                  </a:lnTo>
                  <a:lnTo>
                    <a:pt x="110" y="164"/>
                  </a:lnTo>
                  <a:lnTo>
                    <a:pt x="0" y="164"/>
                  </a:lnTo>
                  <a:lnTo>
                    <a:pt x="0" y="164"/>
                  </a:lnTo>
                  <a:lnTo>
                    <a:pt x="8" y="170"/>
                  </a:lnTo>
                  <a:lnTo>
                    <a:pt x="16" y="176"/>
                  </a:lnTo>
                  <a:lnTo>
                    <a:pt x="26" y="180"/>
                  </a:lnTo>
                  <a:lnTo>
                    <a:pt x="34" y="188"/>
                  </a:lnTo>
                  <a:lnTo>
                    <a:pt x="34" y="188"/>
                  </a:lnTo>
                  <a:close/>
                  <a:moveTo>
                    <a:pt x="248" y="378"/>
                  </a:moveTo>
                  <a:lnTo>
                    <a:pt x="248" y="378"/>
                  </a:lnTo>
                  <a:lnTo>
                    <a:pt x="274" y="428"/>
                  </a:lnTo>
                  <a:lnTo>
                    <a:pt x="302" y="476"/>
                  </a:lnTo>
                  <a:lnTo>
                    <a:pt x="302" y="476"/>
                  </a:lnTo>
                  <a:lnTo>
                    <a:pt x="302" y="454"/>
                  </a:lnTo>
                  <a:lnTo>
                    <a:pt x="302" y="432"/>
                  </a:lnTo>
                  <a:lnTo>
                    <a:pt x="302" y="432"/>
                  </a:lnTo>
                  <a:lnTo>
                    <a:pt x="324" y="434"/>
                  </a:lnTo>
                  <a:lnTo>
                    <a:pt x="342" y="432"/>
                  </a:lnTo>
                  <a:lnTo>
                    <a:pt x="358" y="428"/>
                  </a:lnTo>
                  <a:lnTo>
                    <a:pt x="374" y="422"/>
                  </a:lnTo>
                  <a:lnTo>
                    <a:pt x="384" y="414"/>
                  </a:lnTo>
                  <a:lnTo>
                    <a:pt x="394" y="402"/>
                  </a:lnTo>
                  <a:lnTo>
                    <a:pt x="400" y="388"/>
                  </a:lnTo>
                  <a:lnTo>
                    <a:pt x="402" y="372"/>
                  </a:lnTo>
                  <a:lnTo>
                    <a:pt x="402" y="372"/>
                  </a:lnTo>
                  <a:lnTo>
                    <a:pt x="400" y="356"/>
                  </a:lnTo>
                  <a:lnTo>
                    <a:pt x="394" y="342"/>
                  </a:lnTo>
                  <a:lnTo>
                    <a:pt x="382" y="318"/>
                  </a:lnTo>
                  <a:lnTo>
                    <a:pt x="382" y="318"/>
                  </a:lnTo>
                  <a:lnTo>
                    <a:pt x="342" y="318"/>
                  </a:lnTo>
                  <a:lnTo>
                    <a:pt x="322" y="318"/>
                  </a:lnTo>
                  <a:lnTo>
                    <a:pt x="302" y="316"/>
                  </a:lnTo>
                  <a:lnTo>
                    <a:pt x="302" y="316"/>
                  </a:lnTo>
                  <a:lnTo>
                    <a:pt x="302" y="298"/>
                  </a:lnTo>
                  <a:lnTo>
                    <a:pt x="302" y="290"/>
                  </a:lnTo>
                  <a:lnTo>
                    <a:pt x="302" y="282"/>
                  </a:lnTo>
                  <a:lnTo>
                    <a:pt x="302" y="282"/>
                  </a:lnTo>
                  <a:lnTo>
                    <a:pt x="288" y="306"/>
                  </a:lnTo>
                  <a:lnTo>
                    <a:pt x="274" y="330"/>
                  </a:lnTo>
                  <a:lnTo>
                    <a:pt x="248" y="378"/>
                  </a:lnTo>
                  <a:lnTo>
                    <a:pt x="248" y="378"/>
                  </a:lnTo>
                  <a:close/>
                  <a:moveTo>
                    <a:pt x="92" y="320"/>
                  </a:moveTo>
                  <a:lnTo>
                    <a:pt x="92" y="320"/>
                  </a:lnTo>
                  <a:lnTo>
                    <a:pt x="80" y="340"/>
                  </a:lnTo>
                  <a:lnTo>
                    <a:pt x="76" y="350"/>
                  </a:lnTo>
                  <a:lnTo>
                    <a:pt x="72" y="360"/>
                  </a:lnTo>
                  <a:lnTo>
                    <a:pt x="70" y="372"/>
                  </a:lnTo>
                  <a:lnTo>
                    <a:pt x="68" y="382"/>
                  </a:lnTo>
                  <a:lnTo>
                    <a:pt x="70" y="394"/>
                  </a:lnTo>
                  <a:lnTo>
                    <a:pt x="74" y="404"/>
                  </a:lnTo>
                  <a:lnTo>
                    <a:pt x="74" y="404"/>
                  </a:lnTo>
                  <a:lnTo>
                    <a:pt x="80" y="412"/>
                  </a:lnTo>
                  <a:lnTo>
                    <a:pt x="86" y="418"/>
                  </a:lnTo>
                  <a:lnTo>
                    <a:pt x="92" y="422"/>
                  </a:lnTo>
                  <a:lnTo>
                    <a:pt x="100" y="426"/>
                  </a:lnTo>
                  <a:lnTo>
                    <a:pt x="118" y="432"/>
                  </a:lnTo>
                  <a:lnTo>
                    <a:pt x="138" y="434"/>
                  </a:lnTo>
                  <a:lnTo>
                    <a:pt x="158" y="434"/>
                  </a:lnTo>
                  <a:lnTo>
                    <a:pt x="180" y="434"/>
                  </a:lnTo>
                  <a:lnTo>
                    <a:pt x="222" y="432"/>
                  </a:lnTo>
                  <a:lnTo>
                    <a:pt x="222" y="432"/>
                  </a:lnTo>
                  <a:lnTo>
                    <a:pt x="222" y="320"/>
                  </a:lnTo>
                  <a:lnTo>
                    <a:pt x="222" y="320"/>
                  </a:lnTo>
                  <a:lnTo>
                    <a:pt x="92" y="320"/>
                  </a:lnTo>
                  <a:lnTo>
                    <a:pt x="92" y="3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6" name="Freeform 51"/>
            <p:cNvSpPr/>
            <p:nvPr/>
          </p:nvSpPr>
          <p:spPr bwMode="auto">
            <a:xfrm>
              <a:off x="4238625" y="192088"/>
              <a:ext cx="263525" cy="276225"/>
            </a:xfrm>
            <a:custGeom>
              <a:avLst/>
              <a:gdLst>
                <a:gd name="T0" fmla="*/ 166 w 166"/>
                <a:gd name="T1" fmla="*/ 58 h 174"/>
                <a:gd name="T2" fmla="*/ 166 w 166"/>
                <a:gd name="T3" fmla="*/ 58 h 174"/>
                <a:gd name="T4" fmla="*/ 132 w 166"/>
                <a:gd name="T5" fmla="*/ 116 h 174"/>
                <a:gd name="T6" fmla="*/ 98 w 166"/>
                <a:gd name="T7" fmla="*/ 174 h 174"/>
                <a:gd name="T8" fmla="*/ 98 w 166"/>
                <a:gd name="T9" fmla="*/ 174 h 174"/>
                <a:gd name="T10" fmla="*/ 0 w 166"/>
                <a:gd name="T11" fmla="*/ 120 h 174"/>
                <a:gd name="T12" fmla="*/ 0 w 166"/>
                <a:gd name="T13" fmla="*/ 120 h 174"/>
                <a:gd name="T14" fmla="*/ 14 w 166"/>
                <a:gd name="T15" fmla="*/ 96 h 174"/>
                <a:gd name="T16" fmla="*/ 28 w 166"/>
                <a:gd name="T17" fmla="*/ 72 h 174"/>
                <a:gd name="T18" fmla="*/ 28 w 166"/>
                <a:gd name="T19" fmla="*/ 72 h 174"/>
                <a:gd name="T20" fmla="*/ 40 w 166"/>
                <a:gd name="T21" fmla="*/ 48 h 174"/>
                <a:gd name="T22" fmla="*/ 48 w 166"/>
                <a:gd name="T23" fmla="*/ 38 h 174"/>
                <a:gd name="T24" fmla="*/ 56 w 166"/>
                <a:gd name="T25" fmla="*/ 26 h 174"/>
                <a:gd name="T26" fmla="*/ 64 w 166"/>
                <a:gd name="T27" fmla="*/ 16 h 174"/>
                <a:gd name="T28" fmla="*/ 74 w 166"/>
                <a:gd name="T29" fmla="*/ 8 h 174"/>
                <a:gd name="T30" fmla="*/ 86 w 166"/>
                <a:gd name="T31" fmla="*/ 2 h 174"/>
                <a:gd name="T32" fmla="*/ 100 w 166"/>
                <a:gd name="T33" fmla="*/ 0 h 174"/>
                <a:gd name="T34" fmla="*/ 100 w 166"/>
                <a:gd name="T35" fmla="*/ 0 h 174"/>
                <a:gd name="T36" fmla="*/ 114 w 166"/>
                <a:gd name="T37" fmla="*/ 0 h 174"/>
                <a:gd name="T38" fmla="*/ 126 w 166"/>
                <a:gd name="T39" fmla="*/ 4 h 174"/>
                <a:gd name="T40" fmla="*/ 134 w 166"/>
                <a:gd name="T41" fmla="*/ 10 h 174"/>
                <a:gd name="T42" fmla="*/ 142 w 166"/>
                <a:gd name="T43" fmla="*/ 18 h 174"/>
                <a:gd name="T44" fmla="*/ 150 w 166"/>
                <a:gd name="T45" fmla="*/ 26 h 174"/>
                <a:gd name="T46" fmla="*/ 156 w 166"/>
                <a:gd name="T47" fmla="*/ 36 h 174"/>
                <a:gd name="T48" fmla="*/ 166 w 166"/>
                <a:gd name="T49" fmla="*/ 58 h 174"/>
                <a:gd name="T50" fmla="*/ 166 w 166"/>
                <a:gd name="T51" fmla="*/ 5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6" h="174">
                  <a:moveTo>
                    <a:pt x="166" y="58"/>
                  </a:moveTo>
                  <a:lnTo>
                    <a:pt x="166" y="58"/>
                  </a:lnTo>
                  <a:lnTo>
                    <a:pt x="132" y="116"/>
                  </a:lnTo>
                  <a:lnTo>
                    <a:pt x="98" y="174"/>
                  </a:lnTo>
                  <a:lnTo>
                    <a:pt x="98" y="174"/>
                  </a:lnTo>
                  <a:lnTo>
                    <a:pt x="0" y="120"/>
                  </a:lnTo>
                  <a:lnTo>
                    <a:pt x="0" y="120"/>
                  </a:lnTo>
                  <a:lnTo>
                    <a:pt x="14" y="96"/>
                  </a:lnTo>
                  <a:lnTo>
                    <a:pt x="28" y="72"/>
                  </a:lnTo>
                  <a:lnTo>
                    <a:pt x="28" y="72"/>
                  </a:lnTo>
                  <a:lnTo>
                    <a:pt x="40" y="48"/>
                  </a:lnTo>
                  <a:lnTo>
                    <a:pt x="48" y="38"/>
                  </a:lnTo>
                  <a:lnTo>
                    <a:pt x="56" y="26"/>
                  </a:lnTo>
                  <a:lnTo>
                    <a:pt x="64" y="16"/>
                  </a:lnTo>
                  <a:lnTo>
                    <a:pt x="74" y="8"/>
                  </a:lnTo>
                  <a:lnTo>
                    <a:pt x="86" y="2"/>
                  </a:lnTo>
                  <a:lnTo>
                    <a:pt x="100" y="0"/>
                  </a:lnTo>
                  <a:lnTo>
                    <a:pt x="100" y="0"/>
                  </a:lnTo>
                  <a:lnTo>
                    <a:pt x="114" y="0"/>
                  </a:lnTo>
                  <a:lnTo>
                    <a:pt x="126" y="4"/>
                  </a:lnTo>
                  <a:lnTo>
                    <a:pt x="134" y="10"/>
                  </a:lnTo>
                  <a:lnTo>
                    <a:pt x="142" y="18"/>
                  </a:lnTo>
                  <a:lnTo>
                    <a:pt x="150" y="26"/>
                  </a:lnTo>
                  <a:lnTo>
                    <a:pt x="156" y="36"/>
                  </a:lnTo>
                  <a:lnTo>
                    <a:pt x="166" y="58"/>
                  </a:lnTo>
                  <a:lnTo>
                    <a:pt x="166"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7" name="Freeform 52"/>
            <p:cNvSpPr/>
            <p:nvPr/>
          </p:nvSpPr>
          <p:spPr bwMode="auto">
            <a:xfrm>
              <a:off x="4438650" y="192088"/>
              <a:ext cx="342900" cy="228600"/>
            </a:xfrm>
            <a:custGeom>
              <a:avLst/>
              <a:gdLst>
                <a:gd name="T0" fmla="*/ 0 w 216"/>
                <a:gd name="T1" fmla="*/ 2 h 144"/>
                <a:gd name="T2" fmla="*/ 0 w 216"/>
                <a:gd name="T3" fmla="*/ 2 h 144"/>
                <a:gd name="T4" fmla="*/ 40 w 216"/>
                <a:gd name="T5" fmla="*/ 0 h 144"/>
                <a:gd name="T6" fmla="*/ 90 w 216"/>
                <a:gd name="T7" fmla="*/ 0 h 144"/>
                <a:gd name="T8" fmla="*/ 90 w 216"/>
                <a:gd name="T9" fmla="*/ 0 h 144"/>
                <a:gd name="T10" fmla="*/ 124 w 216"/>
                <a:gd name="T11" fmla="*/ 2 h 144"/>
                <a:gd name="T12" fmla="*/ 140 w 216"/>
                <a:gd name="T13" fmla="*/ 4 h 144"/>
                <a:gd name="T14" fmla="*/ 144 w 216"/>
                <a:gd name="T15" fmla="*/ 6 h 144"/>
                <a:gd name="T16" fmla="*/ 150 w 216"/>
                <a:gd name="T17" fmla="*/ 10 h 144"/>
                <a:gd name="T18" fmla="*/ 150 w 216"/>
                <a:gd name="T19" fmla="*/ 10 h 144"/>
                <a:gd name="T20" fmla="*/ 158 w 216"/>
                <a:gd name="T21" fmla="*/ 24 h 144"/>
                <a:gd name="T22" fmla="*/ 164 w 216"/>
                <a:gd name="T23" fmla="*/ 38 h 144"/>
                <a:gd name="T24" fmla="*/ 172 w 216"/>
                <a:gd name="T25" fmla="*/ 52 h 144"/>
                <a:gd name="T26" fmla="*/ 180 w 216"/>
                <a:gd name="T27" fmla="*/ 66 h 144"/>
                <a:gd name="T28" fmla="*/ 180 w 216"/>
                <a:gd name="T29" fmla="*/ 66 h 144"/>
                <a:gd name="T30" fmla="*/ 190 w 216"/>
                <a:gd name="T31" fmla="*/ 62 h 144"/>
                <a:gd name="T32" fmla="*/ 198 w 216"/>
                <a:gd name="T33" fmla="*/ 56 h 144"/>
                <a:gd name="T34" fmla="*/ 206 w 216"/>
                <a:gd name="T35" fmla="*/ 52 h 144"/>
                <a:gd name="T36" fmla="*/ 216 w 216"/>
                <a:gd name="T37" fmla="*/ 46 h 144"/>
                <a:gd name="T38" fmla="*/ 216 w 216"/>
                <a:gd name="T39" fmla="*/ 46 h 144"/>
                <a:gd name="T40" fmla="*/ 160 w 216"/>
                <a:gd name="T41" fmla="*/ 144 h 144"/>
                <a:gd name="T42" fmla="*/ 160 w 216"/>
                <a:gd name="T43" fmla="*/ 144 h 144"/>
                <a:gd name="T44" fmla="*/ 108 w 216"/>
                <a:gd name="T45" fmla="*/ 144 h 144"/>
                <a:gd name="T46" fmla="*/ 52 w 216"/>
                <a:gd name="T47" fmla="*/ 142 h 144"/>
                <a:gd name="T48" fmla="*/ 52 w 216"/>
                <a:gd name="T49" fmla="*/ 142 h 144"/>
                <a:gd name="T50" fmla="*/ 58 w 216"/>
                <a:gd name="T51" fmla="*/ 138 h 144"/>
                <a:gd name="T52" fmla="*/ 66 w 216"/>
                <a:gd name="T53" fmla="*/ 134 h 144"/>
                <a:gd name="T54" fmla="*/ 74 w 216"/>
                <a:gd name="T55" fmla="*/ 130 h 144"/>
                <a:gd name="T56" fmla="*/ 80 w 216"/>
                <a:gd name="T57" fmla="*/ 124 h 144"/>
                <a:gd name="T58" fmla="*/ 80 w 216"/>
                <a:gd name="T59" fmla="*/ 124 h 144"/>
                <a:gd name="T60" fmla="*/ 54 w 216"/>
                <a:gd name="T61" fmla="*/ 74 h 144"/>
                <a:gd name="T62" fmla="*/ 40 w 216"/>
                <a:gd name="T63" fmla="*/ 48 h 144"/>
                <a:gd name="T64" fmla="*/ 26 w 216"/>
                <a:gd name="T65" fmla="*/ 26 h 144"/>
                <a:gd name="T66" fmla="*/ 26 w 216"/>
                <a:gd name="T67" fmla="*/ 26 h 144"/>
                <a:gd name="T68" fmla="*/ 22 w 216"/>
                <a:gd name="T69" fmla="*/ 18 h 144"/>
                <a:gd name="T70" fmla="*/ 16 w 216"/>
                <a:gd name="T71" fmla="*/ 10 h 144"/>
                <a:gd name="T72" fmla="*/ 8 w 216"/>
                <a:gd name="T73" fmla="*/ 6 h 144"/>
                <a:gd name="T74" fmla="*/ 0 w 216"/>
                <a:gd name="T75" fmla="*/ 2 h 144"/>
                <a:gd name="T76" fmla="*/ 0 w 216"/>
                <a:gd name="T77"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144">
                  <a:moveTo>
                    <a:pt x="0" y="2"/>
                  </a:moveTo>
                  <a:lnTo>
                    <a:pt x="0" y="2"/>
                  </a:lnTo>
                  <a:lnTo>
                    <a:pt x="40" y="0"/>
                  </a:lnTo>
                  <a:lnTo>
                    <a:pt x="90" y="0"/>
                  </a:lnTo>
                  <a:lnTo>
                    <a:pt x="90" y="0"/>
                  </a:lnTo>
                  <a:lnTo>
                    <a:pt x="124" y="2"/>
                  </a:lnTo>
                  <a:lnTo>
                    <a:pt x="140" y="4"/>
                  </a:lnTo>
                  <a:lnTo>
                    <a:pt x="144" y="6"/>
                  </a:lnTo>
                  <a:lnTo>
                    <a:pt x="150" y="10"/>
                  </a:lnTo>
                  <a:lnTo>
                    <a:pt x="150" y="10"/>
                  </a:lnTo>
                  <a:lnTo>
                    <a:pt x="158" y="24"/>
                  </a:lnTo>
                  <a:lnTo>
                    <a:pt x="164" y="38"/>
                  </a:lnTo>
                  <a:lnTo>
                    <a:pt x="172" y="52"/>
                  </a:lnTo>
                  <a:lnTo>
                    <a:pt x="180" y="66"/>
                  </a:lnTo>
                  <a:lnTo>
                    <a:pt x="180" y="66"/>
                  </a:lnTo>
                  <a:lnTo>
                    <a:pt x="190" y="62"/>
                  </a:lnTo>
                  <a:lnTo>
                    <a:pt x="198" y="56"/>
                  </a:lnTo>
                  <a:lnTo>
                    <a:pt x="206" y="52"/>
                  </a:lnTo>
                  <a:lnTo>
                    <a:pt x="216" y="46"/>
                  </a:lnTo>
                  <a:lnTo>
                    <a:pt x="216" y="46"/>
                  </a:lnTo>
                  <a:lnTo>
                    <a:pt x="160" y="144"/>
                  </a:lnTo>
                  <a:lnTo>
                    <a:pt x="160" y="144"/>
                  </a:lnTo>
                  <a:lnTo>
                    <a:pt x="108" y="144"/>
                  </a:lnTo>
                  <a:lnTo>
                    <a:pt x="52" y="142"/>
                  </a:lnTo>
                  <a:lnTo>
                    <a:pt x="52" y="142"/>
                  </a:lnTo>
                  <a:lnTo>
                    <a:pt x="58" y="138"/>
                  </a:lnTo>
                  <a:lnTo>
                    <a:pt x="66" y="134"/>
                  </a:lnTo>
                  <a:lnTo>
                    <a:pt x="74" y="130"/>
                  </a:lnTo>
                  <a:lnTo>
                    <a:pt x="80" y="124"/>
                  </a:lnTo>
                  <a:lnTo>
                    <a:pt x="80" y="124"/>
                  </a:lnTo>
                  <a:lnTo>
                    <a:pt x="54" y="74"/>
                  </a:lnTo>
                  <a:lnTo>
                    <a:pt x="40" y="48"/>
                  </a:lnTo>
                  <a:lnTo>
                    <a:pt x="26" y="26"/>
                  </a:lnTo>
                  <a:lnTo>
                    <a:pt x="26" y="26"/>
                  </a:lnTo>
                  <a:lnTo>
                    <a:pt x="22" y="18"/>
                  </a:lnTo>
                  <a:lnTo>
                    <a:pt x="16" y="10"/>
                  </a:lnTo>
                  <a:lnTo>
                    <a:pt x="8" y="6"/>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 name="Freeform 53"/>
            <p:cNvSpPr/>
            <p:nvPr/>
          </p:nvSpPr>
          <p:spPr bwMode="auto">
            <a:xfrm>
              <a:off x="4625975" y="411163"/>
              <a:ext cx="247650" cy="381000"/>
            </a:xfrm>
            <a:custGeom>
              <a:avLst/>
              <a:gdLst>
                <a:gd name="T0" fmla="*/ 88 w 156"/>
                <a:gd name="T1" fmla="*/ 240 h 240"/>
                <a:gd name="T2" fmla="*/ 88 w 156"/>
                <a:gd name="T3" fmla="*/ 240 h 240"/>
                <a:gd name="T4" fmla="*/ 86 w 156"/>
                <a:gd name="T5" fmla="*/ 226 h 240"/>
                <a:gd name="T6" fmla="*/ 82 w 156"/>
                <a:gd name="T7" fmla="*/ 212 h 240"/>
                <a:gd name="T8" fmla="*/ 72 w 156"/>
                <a:gd name="T9" fmla="*/ 186 h 240"/>
                <a:gd name="T10" fmla="*/ 58 w 156"/>
                <a:gd name="T11" fmla="*/ 160 h 240"/>
                <a:gd name="T12" fmla="*/ 44 w 156"/>
                <a:gd name="T13" fmla="*/ 138 h 240"/>
                <a:gd name="T14" fmla="*/ 44 w 156"/>
                <a:gd name="T15" fmla="*/ 138 h 240"/>
                <a:gd name="T16" fmla="*/ 22 w 156"/>
                <a:gd name="T17" fmla="*/ 98 h 240"/>
                <a:gd name="T18" fmla="*/ 0 w 156"/>
                <a:gd name="T19" fmla="*/ 58 h 240"/>
                <a:gd name="T20" fmla="*/ 0 w 156"/>
                <a:gd name="T21" fmla="*/ 58 h 240"/>
                <a:gd name="T22" fmla="*/ 98 w 156"/>
                <a:gd name="T23" fmla="*/ 0 h 240"/>
                <a:gd name="T24" fmla="*/ 98 w 156"/>
                <a:gd name="T25" fmla="*/ 0 h 240"/>
                <a:gd name="T26" fmla="*/ 108 w 156"/>
                <a:gd name="T27" fmla="*/ 18 h 240"/>
                <a:gd name="T28" fmla="*/ 120 w 156"/>
                <a:gd name="T29" fmla="*/ 40 h 240"/>
                <a:gd name="T30" fmla="*/ 142 w 156"/>
                <a:gd name="T31" fmla="*/ 82 h 240"/>
                <a:gd name="T32" fmla="*/ 142 w 156"/>
                <a:gd name="T33" fmla="*/ 82 h 240"/>
                <a:gd name="T34" fmla="*/ 152 w 156"/>
                <a:gd name="T35" fmla="*/ 98 h 240"/>
                <a:gd name="T36" fmla="*/ 154 w 156"/>
                <a:gd name="T37" fmla="*/ 106 h 240"/>
                <a:gd name="T38" fmla="*/ 156 w 156"/>
                <a:gd name="T39" fmla="*/ 116 h 240"/>
                <a:gd name="T40" fmla="*/ 156 w 156"/>
                <a:gd name="T41" fmla="*/ 116 h 240"/>
                <a:gd name="T42" fmla="*/ 154 w 156"/>
                <a:gd name="T43" fmla="*/ 124 h 240"/>
                <a:gd name="T44" fmla="*/ 152 w 156"/>
                <a:gd name="T45" fmla="*/ 132 h 240"/>
                <a:gd name="T46" fmla="*/ 142 w 156"/>
                <a:gd name="T47" fmla="*/ 150 h 240"/>
                <a:gd name="T48" fmla="*/ 124 w 156"/>
                <a:gd name="T49" fmla="*/ 180 h 240"/>
                <a:gd name="T50" fmla="*/ 124 w 156"/>
                <a:gd name="T51" fmla="*/ 180 h 240"/>
                <a:gd name="T52" fmla="*/ 104 w 156"/>
                <a:gd name="T53" fmla="*/ 210 h 240"/>
                <a:gd name="T54" fmla="*/ 88 w 156"/>
                <a:gd name="T55" fmla="*/ 240 h 240"/>
                <a:gd name="T56" fmla="*/ 88 w 156"/>
                <a:gd name="T5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 h="240">
                  <a:moveTo>
                    <a:pt x="88" y="240"/>
                  </a:moveTo>
                  <a:lnTo>
                    <a:pt x="88" y="240"/>
                  </a:lnTo>
                  <a:lnTo>
                    <a:pt x="86" y="226"/>
                  </a:lnTo>
                  <a:lnTo>
                    <a:pt x="82" y="212"/>
                  </a:lnTo>
                  <a:lnTo>
                    <a:pt x="72" y="186"/>
                  </a:lnTo>
                  <a:lnTo>
                    <a:pt x="58" y="160"/>
                  </a:lnTo>
                  <a:lnTo>
                    <a:pt x="44" y="138"/>
                  </a:lnTo>
                  <a:lnTo>
                    <a:pt x="44" y="138"/>
                  </a:lnTo>
                  <a:lnTo>
                    <a:pt x="22" y="98"/>
                  </a:lnTo>
                  <a:lnTo>
                    <a:pt x="0" y="58"/>
                  </a:lnTo>
                  <a:lnTo>
                    <a:pt x="0" y="58"/>
                  </a:lnTo>
                  <a:lnTo>
                    <a:pt x="98" y="0"/>
                  </a:lnTo>
                  <a:lnTo>
                    <a:pt x="98" y="0"/>
                  </a:lnTo>
                  <a:lnTo>
                    <a:pt x="108" y="18"/>
                  </a:lnTo>
                  <a:lnTo>
                    <a:pt x="120" y="40"/>
                  </a:lnTo>
                  <a:lnTo>
                    <a:pt x="142" y="82"/>
                  </a:lnTo>
                  <a:lnTo>
                    <a:pt x="142" y="82"/>
                  </a:lnTo>
                  <a:lnTo>
                    <a:pt x="152" y="98"/>
                  </a:lnTo>
                  <a:lnTo>
                    <a:pt x="154" y="106"/>
                  </a:lnTo>
                  <a:lnTo>
                    <a:pt x="156" y="116"/>
                  </a:lnTo>
                  <a:lnTo>
                    <a:pt x="156" y="116"/>
                  </a:lnTo>
                  <a:lnTo>
                    <a:pt x="154" y="124"/>
                  </a:lnTo>
                  <a:lnTo>
                    <a:pt x="152" y="132"/>
                  </a:lnTo>
                  <a:lnTo>
                    <a:pt x="142" y="150"/>
                  </a:lnTo>
                  <a:lnTo>
                    <a:pt x="124" y="180"/>
                  </a:lnTo>
                  <a:lnTo>
                    <a:pt x="124" y="180"/>
                  </a:lnTo>
                  <a:lnTo>
                    <a:pt x="104" y="210"/>
                  </a:lnTo>
                  <a:lnTo>
                    <a:pt x="88" y="240"/>
                  </a:lnTo>
                  <a:lnTo>
                    <a:pt x="88"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 name="Freeform 54"/>
            <p:cNvSpPr/>
            <p:nvPr/>
          </p:nvSpPr>
          <p:spPr bwMode="auto">
            <a:xfrm>
              <a:off x="4121150" y="452438"/>
              <a:ext cx="254000" cy="349250"/>
            </a:xfrm>
            <a:custGeom>
              <a:avLst/>
              <a:gdLst>
                <a:gd name="T0" fmla="*/ 0 w 160"/>
                <a:gd name="T1" fmla="*/ 0 h 220"/>
                <a:gd name="T2" fmla="*/ 0 w 160"/>
                <a:gd name="T3" fmla="*/ 0 h 220"/>
                <a:gd name="T4" fmla="*/ 110 w 160"/>
                <a:gd name="T5" fmla="*/ 0 h 220"/>
                <a:gd name="T6" fmla="*/ 110 w 160"/>
                <a:gd name="T7" fmla="*/ 0 h 220"/>
                <a:gd name="T8" fmla="*/ 136 w 160"/>
                <a:gd name="T9" fmla="*/ 50 h 220"/>
                <a:gd name="T10" fmla="*/ 160 w 160"/>
                <a:gd name="T11" fmla="*/ 96 h 220"/>
                <a:gd name="T12" fmla="*/ 160 w 160"/>
                <a:gd name="T13" fmla="*/ 96 h 220"/>
                <a:gd name="T14" fmla="*/ 132 w 160"/>
                <a:gd name="T15" fmla="*/ 80 h 220"/>
                <a:gd name="T16" fmla="*/ 132 w 160"/>
                <a:gd name="T17" fmla="*/ 80 h 220"/>
                <a:gd name="T18" fmla="*/ 116 w 160"/>
                <a:gd name="T19" fmla="*/ 106 h 220"/>
                <a:gd name="T20" fmla="*/ 102 w 160"/>
                <a:gd name="T21" fmla="*/ 132 h 220"/>
                <a:gd name="T22" fmla="*/ 86 w 160"/>
                <a:gd name="T23" fmla="*/ 160 h 220"/>
                <a:gd name="T24" fmla="*/ 70 w 160"/>
                <a:gd name="T25" fmla="*/ 186 h 220"/>
                <a:gd name="T26" fmla="*/ 70 w 160"/>
                <a:gd name="T27" fmla="*/ 186 h 220"/>
                <a:gd name="T28" fmla="*/ 66 w 160"/>
                <a:gd name="T29" fmla="*/ 202 h 220"/>
                <a:gd name="T30" fmla="*/ 66 w 160"/>
                <a:gd name="T31" fmla="*/ 212 h 220"/>
                <a:gd name="T32" fmla="*/ 66 w 160"/>
                <a:gd name="T33" fmla="*/ 220 h 220"/>
                <a:gd name="T34" fmla="*/ 66 w 160"/>
                <a:gd name="T35" fmla="*/ 220 h 220"/>
                <a:gd name="T36" fmla="*/ 42 w 160"/>
                <a:gd name="T37" fmla="*/ 178 h 220"/>
                <a:gd name="T38" fmla="*/ 18 w 160"/>
                <a:gd name="T39" fmla="*/ 134 h 220"/>
                <a:gd name="T40" fmla="*/ 18 w 160"/>
                <a:gd name="T41" fmla="*/ 134 h 220"/>
                <a:gd name="T42" fmla="*/ 6 w 160"/>
                <a:gd name="T43" fmla="*/ 114 h 220"/>
                <a:gd name="T44" fmla="*/ 2 w 160"/>
                <a:gd name="T45" fmla="*/ 104 h 220"/>
                <a:gd name="T46" fmla="*/ 0 w 160"/>
                <a:gd name="T47" fmla="*/ 94 h 220"/>
                <a:gd name="T48" fmla="*/ 0 w 160"/>
                <a:gd name="T49" fmla="*/ 94 h 220"/>
                <a:gd name="T50" fmla="*/ 0 w 160"/>
                <a:gd name="T51" fmla="*/ 84 h 220"/>
                <a:gd name="T52" fmla="*/ 2 w 160"/>
                <a:gd name="T53" fmla="*/ 74 h 220"/>
                <a:gd name="T54" fmla="*/ 6 w 160"/>
                <a:gd name="T55" fmla="*/ 66 h 220"/>
                <a:gd name="T56" fmla="*/ 12 w 160"/>
                <a:gd name="T57" fmla="*/ 58 h 220"/>
                <a:gd name="T58" fmla="*/ 24 w 160"/>
                <a:gd name="T59" fmla="*/ 40 h 220"/>
                <a:gd name="T60" fmla="*/ 28 w 160"/>
                <a:gd name="T61" fmla="*/ 32 h 220"/>
                <a:gd name="T62" fmla="*/ 34 w 160"/>
                <a:gd name="T63" fmla="*/ 24 h 220"/>
                <a:gd name="T64" fmla="*/ 34 w 160"/>
                <a:gd name="T65" fmla="*/ 24 h 220"/>
                <a:gd name="T66" fmla="*/ 26 w 160"/>
                <a:gd name="T67" fmla="*/ 16 h 220"/>
                <a:gd name="T68" fmla="*/ 16 w 160"/>
                <a:gd name="T69" fmla="*/ 12 h 220"/>
                <a:gd name="T70" fmla="*/ 8 w 160"/>
                <a:gd name="T71" fmla="*/ 6 h 220"/>
                <a:gd name="T72" fmla="*/ 0 w 160"/>
                <a:gd name="T73" fmla="*/ 0 h 220"/>
                <a:gd name="T74" fmla="*/ 0 w 160"/>
                <a:gd name="T75"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220">
                  <a:moveTo>
                    <a:pt x="0" y="0"/>
                  </a:moveTo>
                  <a:lnTo>
                    <a:pt x="0" y="0"/>
                  </a:lnTo>
                  <a:lnTo>
                    <a:pt x="110" y="0"/>
                  </a:lnTo>
                  <a:lnTo>
                    <a:pt x="110" y="0"/>
                  </a:lnTo>
                  <a:lnTo>
                    <a:pt x="136" y="50"/>
                  </a:lnTo>
                  <a:lnTo>
                    <a:pt x="160" y="96"/>
                  </a:lnTo>
                  <a:lnTo>
                    <a:pt x="160" y="96"/>
                  </a:lnTo>
                  <a:lnTo>
                    <a:pt x="132" y="80"/>
                  </a:lnTo>
                  <a:lnTo>
                    <a:pt x="132" y="80"/>
                  </a:lnTo>
                  <a:lnTo>
                    <a:pt x="116" y="106"/>
                  </a:lnTo>
                  <a:lnTo>
                    <a:pt x="102" y="132"/>
                  </a:lnTo>
                  <a:lnTo>
                    <a:pt x="86" y="160"/>
                  </a:lnTo>
                  <a:lnTo>
                    <a:pt x="70" y="186"/>
                  </a:lnTo>
                  <a:lnTo>
                    <a:pt x="70" y="186"/>
                  </a:lnTo>
                  <a:lnTo>
                    <a:pt x="66" y="202"/>
                  </a:lnTo>
                  <a:lnTo>
                    <a:pt x="66" y="212"/>
                  </a:lnTo>
                  <a:lnTo>
                    <a:pt x="66" y="220"/>
                  </a:lnTo>
                  <a:lnTo>
                    <a:pt x="66" y="220"/>
                  </a:lnTo>
                  <a:lnTo>
                    <a:pt x="42" y="178"/>
                  </a:lnTo>
                  <a:lnTo>
                    <a:pt x="18" y="134"/>
                  </a:lnTo>
                  <a:lnTo>
                    <a:pt x="18" y="134"/>
                  </a:lnTo>
                  <a:lnTo>
                    <a:pt x="6" y="114"/>
                  </a:lnTo>
                  <a:lnTo>
                    <a:pt x="2" y="104"/>
                  </a:lnTo>
                  <a:lnTo>
                    <a:pt x="0" y="94"/>
                  </a:lnTo>
                  <a:lnTo>
                    <a:pt x="0" y="94"/>
                  </a:lnTo>
                  <a:lnTo>
                    <a:pt x="0" y="84"/>
                  </a:lnTo>
                  <a:lnTo>
                    <a:pt x="2" y="74"/>
                  </a:lnTo>
                  <a:lnTo>
                    <a:pt x="6" y="66"/>
                  </a:lnTo>
                  <a:lnTo>
                    <a:pt x="12" y="58"/>
                  </a:lnTo>
                  <a:lnTo>
                    <a:pt x="24" y="40"/>
                  </a:lnTo>
                  <a:lnTo>
                    <a:pt x="28" y="32"/>
                  </a:lnTo>
                  <a:lnTo>
                    <a:pt x="34" y="24"/>
                  </a:lnTo>
                  <a:lnTo>
                    <a:pt x="34" y="24"/>
                  </a:lnTo>
                  <a:lnTo>
                    <a:pt x="26" y="16"/>
                  </a:lnTo>
                  <a:lnTo>
                    <a:pt x="16" y="12"/>
                  </a:lnTo>
                  <a:lnTo>
                    <a:pt x="8" y="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0" name="Freeform 55"/>
            <p:cNvSpPr/>
            <p:nvPr/>
          </p:nvSpPr>
          <p:spPr bwMode="auto">
            <a:xfrm>
              <a:off x="4514850" y="639763"/>
              <a:ext cx="244475" cy="307975"/>
            </a:xfrm>
            <a:custGeom>
              <a:avLst/>
              <a:gdLst>
                <a:gd name="T0" fmla="*/ 54 w 154"/>
                <a:gd name="T1" fmla="*/ 0 h 194"/>
                <a:gd name="T2" fmla="*/ 54 w 154"/>
                <a:gd name="T3" fmla="*/ 0 h 194"/>
                <a:gd name="T4" fmla="*/ 54 w 154"/>
                <a:gd name="T5" fmla="*/ 8 h 194"/>
                <a:gd name="T6" fmla="*/ 54 w 154"/>
                <a:gd name="T7" fmla="*/ 16 h 194"/>
                <a:gd name="T8" fmla="*/ 54 w 154"/>
                <a:gd name="T9" fmla="*/ 34 h 194"/>
                <a:gd name="T10" fmla="*/ 54 w 154"/>
                <a:gd name="T11" fmla="*/ 34 h 194"/>
                <a:gd name="T12" fmla="*/ 74 w 154"/>
                <a:gd name="T13" fmla="*/ 36 h 194"/>
                <a:gd name="T14" fmla="*/ 94 w 154"/>
                <a:gd name="T15" fmla="*/ 36 h 194"/>
                <a:gd name="T16" fmla="*/ 134 w 154"/>
                <a:gd name="T17" fmla="*/ 36 h 194"/>
                <a:gd name="T18" fmla="*/ 134 w 154"/>
                <a:gd name="T19" fmla="*/ 36 h 194"/>
                <a:gd name="T20" fmla="*/ 146 w 154"/>
                <a:gd name="T21" fmla="*/ 60 h 194"/>
                <a:gd name="T22" fmla="*/ 152 w 154"/>
                <a:gd name="T23" fmla="*/ 74 h 194"/>
                <a:gd name="T24" fmla="*/ 154 w 154"/>
                <a:gd name="T25" fmla="*/ 90 h 194"/>
                <a:gd name="T26" fmla="*/ 154 w 154"/>
                <a:gd name="T27" fmla="*/ 90 h 194"/>
                <a:gd name="T28" fmla="*/ 152 w 154"/>
                <a:gd name="T29" fmla="*/ 106 h 194"/>
                <a:gd name="T30" fmla="*/ 146 w 154"/>
                <a:gd name="T31" fmla="*/ 120 h 194"/>
                <a:gd name="T32" fmla="*/ 136 w 154"/>
                <a:gd name="T33" fmla="*/ 132 h 194"/>
                <a:gd name="T34" fmla="*/ 126 w 154"/>
                <a:gd name="T35" fmla="*/ 140 h 194"/>
                <a:gd name="T36" fmla="*/ 110 w 154"/>
                <a:gd name="T37" fmla="*/ 146 h 194"/>
                <a:gd name="T38" fmla="*/ 94 w 154"/>
                <a:gd name="T39" fmla="*/ 150 h 194"/>
                <a:gd name="T40" fmla="*/ 76 w 154"/>
                <a:gd name="T41" fmla="*/ 152 h 194"/>
                <a:gd name="T42" fmla="*/ 54 w 154"/>
                <a:gd name="T43" fmla="*/ 150 h 194"/>
                <a:gd name="T44" fmla="*/ 54 w 154"/>
                <a:gd name="T45" fmla="*/ 150 h 194"/>
                <a:gd name="T46" fmla="*/ 54 w 154"/>
                <a:gd name="T47" fmla="*/ 172 h 194"/>
                <a:gd name="T48" fmla="*/ 54 w 154"/>
                <a:gd name="T49" fmla="*/ 194 h 194"/>
                <a:gd name="T50" fmla="*/ 54 w 154"/>
                <a:gd name="T51" fmla="*/ 194 h 194"/>
                <a:gd name="T52" fmla="*/ 26 w 154"/>
                <a:gd name="T53" fmla="*/ 146 h 194"/>
                <a:gd name="T54" fmla="*/ 0 w 154"/>
                <a:gd name="T55" fmla="*/ 96 h 194"/>
                <a:gd name="T56" fmla="*/ 0 w 154"/>
                <a:gd name="T57" fmla="*/ 96 h 194"/>
                <a:gd name="T58" fmla="*/ 26 w 154"/>
                <a:gd name="T59" fmla="*/ 48 h 194"/>
                <a:gd name="T60" fmla="*/ 40 w 154"/>
                <a:gd name="T61" fmla="*/ 24 h 194"/>
                <a:gd name="T62" fmla="*/ 54 w 154"/>
                <a:gd name="T63" fmla="*/ 0 h 194"/>
                <a:gd name="T64" fmla="*/ 54 w 154"/>
                <a:gd name="T6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4" h="194">
                  <a:moveTo>
                    <a:pt x="54" y="0"/>
                  </a:moveTo>
                  <a:lnTo>
                    <a:pt x="54" y="0"/>
                  </a:lnTo>
                  <a:lnTo>
                    <a:pt x="54" y="8"/>
                  </a:lnTo>
                  <a:lnTo>
                    <a:pt x="54" y="16"/>
                  </a:lnTo>
                  <a:lnTo>
                    <a:pt x="54" y="34"/>
                  </a:lnTo>
                  <a:lnTo>
                    <a:pt x="54" y="34"/>
                  </a:lnTo>
                  <a:lnTo>
                    <a:pt x="74" y="36"/>
                  </a:lnTo>
                  <a:lnTo>
                    <a:pt x="94" y="36"/>
                  </a:lnTo>
                  <a:lnTo>
                    <a:pt x="134" y="36"/>
                  </a:lnTo>
                  <a:lnTo>
                    <a:pt x="134" y="36"/>
                  </a:lnTo>
                  <a:lnTo>
                    <a:pt x="146" y="60"/>
                  </a:lnTo>
                  <a:lnTo>
                    <a:pt x="152" y="74"/>
                  </a:lnTo>
                  <a:lnTo>
                    <a:pt x="154" y="90"/>
                  </a:lnTo>
                  <a:lnTo>
                    <a:pt x="154" y="90"/>
                  </a:lnTo>
                  <a:lnTo>
                    <a:pt x="152" y="106"/>
                  </a:lnTo>
                  <a:lnTo>
                    <a:pt x="146" y="120"/>
                  </a:lnTo>
                  <a:lnTo>
                    <a:pt x="136" y="132"/>
                  </a:lnTo>
                  <a:lnTo>
                    <a:pt x="126" y="140"/>
                  </a:lnTo>
                  <a:lnTo>
                    <a:pt x="110" y="146"/>
                  </a:lnTo>
                  <a:lnTo>
                    <a:pt x="94" y="150"/>
                  </a:lnTo>
                  <a:lnTo>
                    <a:pt x="76" y="152"/>
                  </a:lnTo>
                  <a:lnTo>
                    <a:pt x="54" y="150"/>
                  </a:lnTo>
                  <a:lnTo>
                    <a:pt x="54" y="150"/>
                  </a:lnTo>
                  <a:lnTo>
                    <a:pt x="54" y="172"/>
                  </a:lnTo>
                  <a:lnTo>
                    <a:pt x="54" y="194"/>
                  </a:lnTo>
                  <a:lnTo>
                    <a:pt x="54" y="194"/>
                  </a:lnTo>
                  <a:lnTo>
                    <a:pt x="26" y="146"/>
                  </a:lnTo>
                  <a:lnTo>
                    <a:pt x="0" y="96"/>
                  </a:lnTo>
                  <a:lnTo>
                    <a:pt x="0" y="96"/>
                  </a:lnTo>
                  <a:lnTo>
                    <a:pt x="26" y="48"/>
                  </a:lnTo>
                  <a:lnTo>
                    <a:pt x="40" y="24"/>
                  </a:lnTo>
                  <a:lnTo>
                    <a:pt x="54" y="0"/>
                  </a:ln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1" name="Freeform 56"/>
            <p:cNvSpPr/>
            <p:nvPr/>
          </p:nvSpPr>
          <p:spPr bwMode="auto">
            <a:xfrm>
              <a:off x="4229100" y="700088"/>
              <a:ext cx="244475" cy="180975"/>
            </a:xfrm>
            <a:custGeom>
              <a:avLst/>
              <a:gdLst>
                <a:gd name="T0" fmla="*/ 154 w 154"/>
                <a:gd name="T1" fmla="*/ 0 h 114"/>
                <a:gd name="T2" fmla="*/ 154 w 154"/>
                <a:gd name="T3" fmla="*/ 0 h 114"/>
                <a:gd name="T4" fmla="*/ 154 w 154"/>
                <a:gd name="T5" fmla="*/ 112 h 114"/>
                <a:gd name="T6" fmla="*/ 154 w 154"/>
                <a:gd name="T7" fmla="*/ 112 h 114"/>
                <a:gd name="T8" fmla="*/ 112 w 154"/>
                <a:gd name="T9" fmla="*/ 114 h 114"/>
                <a:gd name="T10" fmla="*/ 90 w 154"/>
                <a:gd name="T11" fmla="*/ 114 h 114"/>
                <a:gd name="T12" fmla="*/ 70 w 154"/>
                <a:gd name="T13" fmla="*/ 114 h 114"/>
                <a:gd name="T14" fmla="*/ 50 w 154"/>
                <a:gd name="T15" fmla="*/ 112 h 114"/>
                <a:gd name="T16" fmla="*/ 32 w 154"/>
                <a:gd name="T17" fmla="*/ 106 h 114"/>
                <a:gd name="T18" fmla="*/ 24 w 154"/>
                <a:gd name="T19" fmla="*/ 102 h 114"/>
                <a:gd name="T20" fmla="*/ 18 w 154"/>
                <a:gd name="T21" fmla="*/ 98 h 114"/>
                <a:gd name="T22" fmla="*/ 12 w 154"/>
                <a:gd name="T23" fmla="*/ 92 h 114"/>
                <a:gd name="T24" fmla="*/ 6 w 154"/>
                <a:gd name="T25" fmla="*/ 84 h 114"/>
                <a:gd name="T26" fmla="*/ 6 w 154"/>
                <a:gd name="T27" fmla="*/ 84 h 114"/>
                <a:gd name="T28" fmla="*/ 2 w 154"/>
                <a:gd name="T29" fmla="*/ 74 h 114"/>
                <a:gd name="T30" fmla="*/ 0 w 154"/>
                <a:gd name="T31" fmla="*/ 62 h 114"/>
                <a:gd name="T32" fmla="*/ 2 w 154"/>
                <a:gd name="T33" fmla="*/ 52 h 114"/>
                <a:gd name="T34" fmla="*/ 4 w 154"/>
                <a:gd name="T35" fmla="*/ 40 h 114"/>
                <a:gd name="T36" fmla="*/ 8 w 154"/>
                <a:gd name="T37" fmla="*/ 30 h 114"/>
                <a:gd name="T38" fmla="*/ 12 w 154"/>
                <a:gd name="T39" fmla="*/ 20 h 114"/>
                <a:gd name="T40" fmla="*/ 24 w 154"/>
                <a:gd name="T41" fmla="*/ 0 h 114"/>
                <a:gd name="T42" fmla="*/ 24 w 154"/>
                <a:gd name="T43" fmla="*/ 0 h 114"/>
                <a:gd name="T44" fmla="*/ 154 w 154"/>
                <a:gd name="T45" fmla="*/ 0 h 114"/>
                <a:gd name="T46" fmla="*/ 154 w 154"/>
                <a:gd name="T4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114">
                  <a:moveTo>
                    <a:pt x="154" y="0"/>
                  </a:moveTo>
                  <a:lnTo>
                    <a:pt x="154" y="0"/>
                  </a:lnTo>
                  <a:lnTo>
                    <a:pt x="154" y="112"/>
                  </a:lnTo>
                  <a:lnTo>
                    <a:pt x="154" y="112"/>
                  </a:lnTo>
                  <a:lnTo>
                    <a:pt x="112" y="114"/>
                  </a:lnTo>
                  <a:lnTo>
                    <a:pt x="90" y="114"/>
                  </a:lnTo>
                  <a:lnTo>
                    <a:pt x="70" y="114"/>
                  </a:lnTo>
                  <a:lnTo>
                    <a:pt x="50" y="112"/>
                  </a:lnTo>
                  <a:lnTo>
                    <a:pt x="32" y="106"/>
                  </a:lnTo>
                  <a:lnTo>
                    <a:pt x="24" y="102"/>
                  </a:lnTo>
                  <a:lnTo>
                    <a:pt x="18" y="98"/>
                  </a:lnTo>
                  <a:lnTo>
                    <a:pt x="12" y="92"/>
                  </a:lnTo>
                  <a:lnTo>
                    <a:pt x="6" y="84"/>
                  </a:lnTo>
                  <a:lnTo>
                    <a:pt x="6" y="84"/>
                  </a:lnTo>
                  <a:lnTo>
                    <a:pt x="2" y="74"/>
                  </a:lnTo>
                  <a:lnTo>
                    <a:pt x="0" y="62"/>
                  </a:lnTo>
                  <a:lnTo>
                    <a:pt x="2" y="52"/>
                  </a:lnTo>
                  <a:lnTo>
                    <a:pt x="4" y="40"/>
                  </a:lnTo>
                  <a:lnTo>
                    <a:pt x="8" y="30"/>
                  </a:lnTo>
                  <a:lnTo>
                    <a:pt x="12" y="20"/>
                  </a:lnTo>
                  <a:lnTo>
                    <a:pt x="24" y="0"/>
                  </a:lnTo>
                  <a:lnTo>
                    <a:pt x="24" y="0"/>
                  </a:lnTo>
                  <a:lnTo>
                    <a:pt x="154" y="0"/>
                  </a:lnTo>
                  <a:lnTo>
                    <a:pt x="1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32" name="Group 38"/>
          <p:cNvGrpSpPr/>
          <p:nvPr/>
        </p:nvGrpSpPr>
        <p:grpSpPr>
          <a:xfrm>
            <a:off x="6644644" y="3628670"/>
            <a:ext cx="489678" cy="490515"/>
            <a:chOff x="7287419" y="3505994"/>
            <a:chExt cx="464344" cy="465138"/>
          </a:xfrm>
          <a:solidFill>
            <a:sysClr val="window" lastClr="FFFFFF"/>
          </a:solidFill>
        </p:grpSpPr>
        <p:sp>
          <p:nvSpPr>
            <p:cNvPr id="33" name="AutoShape 37"/>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4" name="AutoShape 38"/>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5" name="AutoShape 39"/>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6" name="AutoShape 40"/>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7" name="AutoShape 41"/>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8" name="AutoShape 42"/>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39" name="AutoShape 59"/>
          <p:cNvSpPr/>
          <p:nvPr/>
        </p:nvSpPr>
        <p:spPr bwMode="auto">
          <a:xfrm>
            <a:off x="8042743" y="4735481"/>
            <a:ext cx="368531" cy="367902"/>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nvGrpSpPr>
          <p:cNvPr id="40" name="Group 46"/>
          <p:cNvGrpSpPr/>
          <p:nvPr/>
        </p:nvGrpSpPr>
        <p:grpSpPr>
          <a:xfrm>
            <a:off x="9315135" y="4594536"/>
            <a:ext cx="304051" cy="304051"/>
            <a:chOff x="4439441" y="2582069"/>
            <a:chExt cx="464344" cy="464344"/>
          </a:xfrm>
          <a:solidFill>
            <a:sysClr val="window" lastClr="FFFFFF"/>
          </a:solidFill>
        </p:grpSpPr>
        <p:sp>
          <p:nvSpPr>
            <p:cNvPr id="41" name="AutoShape 123"/>
            <p:cNvSpPr/>
            <p:nvPr/>
          </p:nvSpPr>
          <p:spPr bwMode="auto">
            <a:xfrm>
              <a:off x="4439441"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2" name="AutoShape 124"/>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3" name="AutoShape 125"/>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44" name="Group 50"/>
          <p:cNvGrpSpPr/>
          <p:nvPr/>
        </p:nvGrpSpPr>
        <p:grpSpPr>
          <a:xfrm>
            <a:off x="7242270" y="2159226"/>
            <a:ext cx="367901" cy="367901"/>
            <a:chOff x="4439444" y="1652588"/>
            <a:chExt cx="464344" cy="464344"/>
          </a:xfrm>
          <a:solidFill>
            <a:sysClr val="window" lastClr="FFFFFF"/>
          </a:solidFill>
        </p:grpSpPr>
        <p:sp>
          <p:nvSpPr>
            <p:cNvPr id="45"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6"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7"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48" name="文本框 1"/>
          <p:cNvSpPr txBox="1"/>
          <p:nvPr/>
        </p:nvSpPr>
        <p:spPr>
          <a:xfrm>
            <a:off x="4001425" y="1882101"/>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išļîďè"/>
          <p:cNvSpPr txBox="1"/>
          <p:nvPr/>
        </p:nvSpPr>
        <p:spPr bwMode="auto">
          <a:xfrm>
            <a:off x="3985542" y="1537277"/>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50" name="文本框 1"/>
          <p:cNvSpPr txBox="1"/>
          <p:nvPr/>
        </p:nvSpPr>
        <p:spPr>
          <a:xfrm>
            <a:off x="2485046" y="3272663"/>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išļîďè"/>
          <p:cNvSpPr txBox="1"/>
          <p:nvPr/>
        </p:nvSpPr>
        <p:spPr bwMode="auto">
          <a:xfrm>
            <a:off x="2469163" y="2927839"/>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52" name="文本框 1"/>
          <p:cNvSpPr txBox="1"/>
          <p:nvPr/>
        </p:nvSpPr>
        <p:spPr>
          <a:xfrm>
            <a:off x="3585983" y="4663225"/>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išļîďè"/>
          <p:cNvSpPr txBox="1"/>
          <p:nvPr/>
        </p:nvSpPr>
        <p:spPr bwMode="auto">
          <a:xfrm>
            <a:off x="3570100" y="4333047"/>
            <a:ext cx="2875945" cy="40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54" name="文本框 1"/>
          <p:cNvSpPr txBox="1"/>
          <p:nvPr/>
        </p:nvSpPr>
        <p:spPr>
          <a:xfrm>
            <a:off x="8851327" y="5567544"/>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išļîďè"/>
          <p:cNvSpPr txBox="1"/>
          <p:nvPr/>
        </p:nvSpPr>
        <p:spPr bwMode="auto">
          <a:xfrm>
            <a:off x="8835444" y="5237366"/>
            <a:ext cx="2875945" cy="40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Tree>
    <p:extLst>
      <p:ext uri="{BB962C8B-B14F-4D97-AF65-F5344CB8AC3E}">
        <p14:creationId xmlns:p14="http://schemas.microsoft.com/office/powerpoint/2010/main" val="20564408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研究成果与应用</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3" name="Group 50"/>
          <p:cNvGrpSpPr/>
          <p:nvPr/>
        </p:nvGrpSpPr>
        <p:grpSpPr>
          <a:xfrm>
            <a:off x="3730376" y="1578580"/>
            <a:ext cx="4760865" cy="3548440"/>
            <a:chOff x="3091555" y="1666710"/>
            <a:chExt cx="6008884" cy="4478633"/>
          </a:xfrm>
          <a:solidFill>
            <a:sysClr val="window" lastClr="FFFFFF"/>
          </a:solidFill>
        </p:grpSpPr>
        <p:grpSp>
          <p:nvGrpSpPr>
            <p:cNvPr id="14" name="Group 3"/>
            <p:cNvGrpSpPr/>
            <p:nvPr/>
          </p:nvGrpSpPr>
          <p:grpSpPr>
            <a:xfrm>
              <a:off x="3091555" y="1666710"/>
              <a:ext cx="6008884" cy="4478633"/>
              <a:chOff x="5005784" y="1125225"/>
              <a:chExt cx="7270750" cy="5419147"/>
            </a:xfrm>
            <a:grpFill/>
          </p:grpSpPr>
          <p:sp>
            <p:nvSpPr>
              <p:cNvPr id="37" name="椭圆 36"/>
              <p:cNvSpPr/>
              <p:nvPr/>
            </p:nvSpPr>
            <p:spPr bwMode="auto">
              <a:xfrm>
                <a:off x="5005784" y="3063417"/>
                <a:ext cx="2291773" cy="2291773"/>
              </a:xfrm>
              <a:prstGeom prst="ellipse">
                <a:avLst/>
              </a:prstGeom>
              <a:grpFill/>
              <a:ln w="25400" cap="flat" cmpd="sng" algn="ctr">
                <a:no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8" name="椭圆 37"/>
              <p:cNvSpPr/>
              <p:nvPr/>
            </p:nvSpPr>
            <p:spPr bwMode="auto">
              <a:xfrm>
                <a:off x="10028057" y="3782122"/>
                <a:ext cx="1831399" cy="1829956"/>
              </a:xfrm>
              <a:prstGeom prst="ellipse">
                <a:avLst/>
              </a:prstGeom>
              <a:solidFill>
                <a:sysClr val="window" lastClr="FFFFFF"/>
              </a:solidFill>
              <a:ln w="25400" cap="flat" cmpd="sng" algn="ctr">
                <a:no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9" name="椭圆 38"/>
              <p:cNvSpPr/>
              <p:nvPr/>
            </p:nvSpPr>
            <p:spPr bwMode="auto">
              <a:xfrm>
                <a:off x="7486614" y="1125225"/>
                <a:ext cx="3053773" cy="3052329"/>
              </a:xfrm>
              <a:prstGeom prst="ellipse">
                <a:avLst/>
              </a:prstGeom>
              <a:grpFill/>
              <a:ln w="25400" cap="flat" cmpd="sng" algn="ctr">
                <a:no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0" name="椭圆 39"/>
              <p:cNvSpPr/>
              <p:nvPr/>
            </p:nvSpPr>
            <p:spPr bwMode="auto">
              <a:xfrm>
                <a:off x="7703092" y="4379599"/>
                <a:ext cx="2166215" cy="2164773"/>
              </a:xfrm>
              <a:prstGeom prst="ellipse">
                <a:avLst/>
              </a:prstGeom>
              <a:grpFill/>
              <a:ln w="25400" cap="flat" cmpd="sng" algn="ctr">
                <a:no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1" name="矩形 4"/>
              <p:cNvSpPr/>
              <p:nvPr/>
            </p:nvSpPr>
            <p:spPr bwMode="auto">
              <a:xfrm rot="19694411">
                <a:off x="5035109" y="2052207"/>
                <a:ext cx="5535672" cy="270235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1C50A2"/>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2" name="矩形 4"/>
              <p:cNvSpPr/>
              <p:nvPr/>
            </p:nvSpPr>
            <p:spPr bwMode="auto">
              <a:xfrm rot="13415964">
                <a:off x="7511547" y="2326114"/>
                <a:ext cx="4764987" cy="2326127"/>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chemeClr val="tx1">
                  <a:lumMod val="75000"/>
                  <a:lumOff val="25000"/>
                </a:schemeClr>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3" name="矩形 4"/>
              <p:cNvSpPr/>
              <p:nvPr/>
            </p:nvSpPr>
            <p:spPr bwMode="auto">
              <a:xfrm rot="9397107">
                <a:off x="7762262" y="4118384"/>
                <a:ext cx="3867727" cy="1887682"/>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1C50A2"/>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15" name="Freeform 21"/>
            <p:cNvSpPr>
              <a:spLocks noEditPoints="1"/>
            </p:cNvSpPr>
            <p:nvPr/>
          </p:nvSpPr>
          <p:spPr bwMode="auto">
            <a:xfrm>
              <a:off x="5978518" y="2554767"/>
              <a:ext cx="837133" cy="745198"/>
            </a:xfrm>
            <a:custGeom>
              <a:avLst/>
              <a:gdLst>
                <a:gd name="T0" fmla="*/ 62 w 401"/>
                <a:gd name="T1" fmla="*/ 116 h 357"/>
                <a:gd name="T2" fmla="*/ 117 w 401"/>
                <a:gd name="T3" fmla="*/ 135 h 357"/>
                <a:gd name="T4" fmla="*/ 124 w 401"/>
                <a:gd name="T5" fmla="*/ 133 h 357"/>
                <a:gd name="T6" fmla="*/ 155 w 401"/>
                <a:gd name="T7" fmla="*/ 106 h 357"/>
                <a:gd name="T8" fmla="*/ 156 w 401"/>
                <a:gd name="T9" fmla="*/ 100 h 357"/>
                <a:gd name="T10" fmla="*/ 141 w 401"/>
                <a:gd name="T11" fmla="*/ 81 h 357"/>
                <a:gd name="T12" fmla="*/ 219 w 401"/>
                <a:gd name="T13" fmla="*/ 1 h 357"/>
                <a:gd name="T14" fmla="*/ 160 w 401"/>
                <a:gd name="T15" fmla="*/ 1 h 357"/>
                <a:gd name="T16" fmla="*/ 86 w 401"/>
                <a:gd name="T17" fmla="*/ 39 h 357"/>
                <a:gd name="T18" fmla="*/ 55 w 401"/>
                <a:gd name="T19" fmla="*/ 63 h 357"/>
                <a:gd name="T20" fmla="*/ 43 w 401"/>
                <a:gd name="T21" fmla="*/ 90 h 357"/>
                <a:gd name="T22" fmla="*/ 18 w 401"/>
                <a:gd name="T23" fmla="*/ 98 h 357"/>
                <a:gd name="T24" fmla="*/ 3 w 401"/>
                <a:gd name="T25" fmla="*/ 110 h 357"/>
                <a:gd name="T26" fmla="*/ 2 w 401"/>
                <a:gd name="T27" fmla="*/ 120 h 357"/>
                <a:gd name="T28" fmla="*/ 30 w 401"/>
                <a:gd name="T29" fmla="*/ 150 h 357"/>
                <a:gd name="T30" fmla="*/ 41 w 401"/>
                <a:gd name="T31" fmla="*/ 152 h 357"/>
                <a:gd name="T32" fmla="*/ 55 w 401"/>
                <a:gd name="T33" fmla="*/ 139 h 357"/>
                <a:gd name="T34" fmla="*/ 62 w 401"/>
                <a:gd name="T35" fmla="*/ 116 h 357"/>
                <a:gd name="T36" fmla="*/ 177 w 401"/>
                <a:gd name="T37" fmla="*/ 126 h 357"/>
                <a:gd name="T38" fmla="*/ 169 w 401"/>
                <a:gd name="T39" fmla="*/ 125 h 357"/>
                <a:gd name="T40" fmla="*/ 140 w 401"/>
                <a:gd name="T41" fmla="*/ 150 h 357"/>
                <a:gd name="T42" fmla="*/ 139 w 401"/>
                <a:gd name="T43" fmla="*/ 158 h 357"/>
                <a:gd name="T44" fmla="*/ 305 w 401"/>
                <a:gd name="T45" fmla="*/ 347 h 357"/>
                <a:gd name="T46" fmla="*/ 320 w 401"/>
                <a:gd name="T47" fmla="*/ 348 h 357"/>
                <a:gd name="T48" fmla="*/ 340 w 401"/>
                <a:gd name="T49" fmla="*/ 332 h 357"/>
                <a:gd name="T50" fmla="*/ 341 w 401"/>
                <a:gd name="T51" fmla="*/ 317 h 357"/>
                <a:gd name="T52" fmla="*/ 177 w 401"/>
                <a:gd name="T53" fmla="*/ 126 h 357"/>
                <a:gd name="T54" fmla="*/ 398 w 401"/>
                <a:gd name="T55" fmla="*/ 46 h 357"/>
                <a:gd name="T56" fmla="*/ 389 w 401"/>
                <a:gd name="T57" fmla="*/ 42 h 357"/>
                <a:gd name="T58" fmla="*/ 369 w 401"/>
                <a:gd name="T59" fmla="*/ 72 h 357"/>
                <a:gd name="T60" fmla="*/ 331 w 401"/>
                <a:gd name="T61" fmla="*/ 80 h 357"/>
                <a:gd name="T62" fmla="*/ 320 w 401"/>
                <a:gd name="T63" fmla="*/ 45 h 357"/>
                <a:gd name="T64" fmla="*/ 338 w 401"/>
                <a:gd name="T65" fmla="*/ 13 h 357"/>
                <a:gd name="T66" fmla="*/ 330 w 401"/>
                <a:gd name="T67" fmla="*/ 6 h 357"/>
                <a:gd name="T68" fmla="*/ 274 w 401"/>
                <a:gd name="T69" fmla="*/ 51 h 357"/>
                <a:gd name="T70" fmla="*/ 257 w 401"/>
                <a:gd name="T71" fmla="*/ 121 h 357"/>
                <a:gd name="T72" fmla="*/ 230 w 401"/>
                <a:gd name="T73" fmla="*/ 149 h 357"/>
                <a:gd name="T74" fmla="*/ 257 w 401"/>
                <a:gd name="T75" fmla="*/ 181 h 357"/>
                <a:gd name="T76" fmla="*/ 290 w 401"/>
                <a:gd name="T77" fmla="*/ 149 h 357"/>
                <a:gd name="T78" fmla="*/ 330 w 401"/>
                <a:gd name="T79" fmla="*/ 137 h 357"/>
                <a:gd name="T80" fmla="*/ 391 w 401"/>
                <a:gd name="T81" fmla="*/ 112 h 357"/>
                <a:gd name="T82" fmla="*/ 398 w 401"/>
                <a:gd name="T83" fmla="*/ 46 h 357"/>
                <a:gd name="T84" fmla="*/ 55 w 401"/>
                <a:gd name="T85" fmla="*/ 319 h 357"/>
                <a:gd name="T86" fmla="*/ 55 w 401"/>
                <a:gd name="T87" fmla="*/ 334 h 357"/>
                <a:gd name="T88" fmla="*/ 74 w 401"/>
                <a:gd name="T89" fmla="*/ 353 h 357"/>
                <a:gd name="T90" fmla="*/ 89 w 401"/>
                <a:gd name="T91" fmla="*/ 351 h 357"/>
                <a:gd name="T92" fmla="*/ 187 w 401"/>
                <a:gd name="T93" fmla="*/ 254 h 357"/>
                <a:gd name="T94" fmla="*/ 157 w 401"/>
                <a:gd name="T95" fmla="*/ 220 h 357"/>
                <a:gd name="T96" fmla="*/ 55 w 401"/>
                <a:gd name="T97" fmla="*/ 31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grp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en-US" sz="1100" b="0" i="0" u="none" strike="noStrike" kern="0" cap="none" spc="0" normalizeH="0" baseline="0" noProof="0" dirty="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nvGrpSpPr>
            <p:cNvPr id="16" name="Group 18"/>
            <p:cNvGrpSpPr/>
            <p:nvPr/>
          </p:nvGrpSpPr>
          <p:grpSpPr>
            <a:xfrm>
              <a:off x="7720651" y="4331747"/>
              <a:ext cx="561856" cy="562817"/>
              <a:chOff x="9145588" y="4435475"/>
              <a:chExt cx="464344" cy="465138"/>
            </a:xfrm>
            <a:grpFill/>
          </p:grpSpPr>
          <p:sp>
            <p:nvSpPr>
              <p:cNvPr id="28"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0"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1"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2"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3"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4"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5"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6"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17" name="Group 28"/>
            <p:cNvGrpSpPr/>
            <p:nvPr/>
          </p:nvGrpSpPr>
          <p:grpSpPr>
            <a:xfrm>
              <a:off x="5911816" y="4960280"/>
              <a:ext cx="619099" cy="580010"/>
              <a:chOff x="5368132" y="3540125"/>
              <a:chExt cx="465138" cy="435769"/>
            </a:xfrm>
            <a:grpFill/>
          </p:grpSpPr>
          <p:sp>
            <p:nvSpPr>
              <p:cNvPr id="26"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7"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18" name="Group 31"/>
            <p:cNvGrpSpPr/>
            <p:nvPr/>
          </p:nvGrpSpPr>
          <p:grpSpPr>
            <a:xfrm>
              <a:off x="3731154" y="3974129"/>
              <a:ext cx="618042" cy="482812"/>
              <a:chOff x="2581275" y="1710532"/>
              <a:chExt cx="464344" cy="362744"/>
            </a:xfrm>
            <a:grpFill/>
          </p:grpSpPr>
          <p:sp>
            <p:nvSpPr>
              <p:cNvPr id="19"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0"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1"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2"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3"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4"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5"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grpSp>
      </p:grpSp>
      <p:sp>
        <p:nvSpPr>
          <p:cNvPr id="44" name="文本框 1"/>
          <p:cNvSpPr txBox="1"/>
          <p:nvPr/>
        </p:nvSpPr>
        <p:spPr>
          <a:xfrm>
            <a:off x="1033596" y="3409357"/>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išļîďè"/>
          <p:cNvSpPr txBox="1"/>
          <p:nvPr/>
        </p:nvSpPr>
        <p:spPr bwMode="auto">
          <a:xfrm>
            <a:off x="1017713" y="3064533"/>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6" name="文本框 1"/>
          <p:cNvSpPr txBox="1"/>
          <p:nvPr/>
        </p:nvSpPr>
        <p:spPr>
          <a:xfrm>
            <a:off x="8641231" y="3561700"/>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išļîďè"/>
          <p:cNvSpPr txBox="1"/>
          <p:nvPr/>
        </p:nvSpPr>
        <p:spPr bwMode="auto">
          <a:xfrm>
            <a:off x="8625348" y="3216876"/>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8" name="文本框 1"/>
          <p:cNvSpPr txBox="1"/>
          <p:nvPr/>
        </p:nvSpPr>
        <p:spPr>
          <a:xfrm>
            <a:off x="7811374" y="1650562"/>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išļîďè"/>
          <p:cNvSpPr txBox="1"/>
          <p:nvPr/>
        </p:nvSpPr>
        <p:spPr bwMode="auto">
          <a:xfrm>
            <a:off x="7795491" y="1305738"/>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50" name="文本框 1"/>
          <p:cNvSpPr txBox="1"/>
          <p:nvPr/>
        </p:nvSpPr>
        <p:spPr>
          <a:xfrm>
            <a:off x="6889611" y="5275925"/>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išļîďè"/>
          <p:cNvSpPr txBox="1"/>
          <p:nvPr/>
        </p:nvSpPr>
        <p:spPr bwMode="auto">
          <a:xfrm>
            <a:off x="6873728" y="4931101"/>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Tree>
    <p:extLst>
      <p:ext uri="{BB962C8B-B14F-4D97-AF65-F5344CB8AC3E}">
        <p14:creationId xmlns:p14="http://schemas.microsoft.com/office/powerpoint/2010/main" val="41593512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研究成果与应用</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3" name="组合 12"/>
          <p:cNvGrpSpPr/>
          <p:nvPr/>
        </p:nvGrpSpPr>
        <p:grpSpPr>
          <a:xfrm>
            <a:off x="4013864" y="1514556"/>
            <a:ext cx="4079598" cy="3408527"/>
            <a:chOff x="3796533" y="1507778"/>
            <a:chExt cx="4598941" cy="3842444"/>
          </a:xfrm>
        </p:grpSpPr>
        <p:sp>
          <p:nvSpPr>
            <p:cNvPr id="14" name="矩形 2"/>
            <p:cNvSpPr/>
            <p:nvPr/>
          </p:nvSpPr>
          <p:spPr>
            <a:xfrm rot="1299601">
              <a:off x="6525322" y="2141740"/>
              <a:ext cx="783974" cy="538278"/>
            </a:xfrm>
            <a:custGeom>
              <a:avLst/>
              <a:gdLst/>
              <a:ahLst/>
              <a:cxnLst/>
              <a:rect l="l" t="t" r="r" b="b"/>
              <a:pathLst>
                <a:path w="2404337" h="1013447">
                  <a:moveTo>
                    <a:pt x="2404337" y="0"/>
                  </a:moveTo>
                  <a:lnTo>
                    <a:pt x="2404337" y="1013447"/>
                  </a:lnTo>
                  <a:cubicBezTo>
                    <a:pt x="1580832" y="549916"/>
                    <a:pt x="647382" y="523488"/>
                    <a:pt x="0" y="944007"/>
                  </a:cubicBezTo>
                  <a:lnTo>
                    <a:pt x="0" y="0"/>
                  </a:lnTo>
                  <a:lnTo>
                    <a:pt x="61272" y="0"/>
                  </a:lnTo>
                  <a:cubicBezTo>
                    <a:pt x="395627" y="149555"/>
                    <a:pt x="785812" y="234382"/>
                    <a:pt x="1202168" y="234382"/>
                  </a:cubicBezTo>
                  <a:cubicBezTo>
                    <a:pt x="1618527" y="234382"/>
                    <a:pt x="2008712" y="149555"/>
                    <a:pt x="2343067" y="0"/>
                  </a:cubicBezTo>
                  <a:close/>
                </a:path>
              </a:pathLst>
            </a:custGeom>
            <a:solidFill>
              <a:srgbClr val="1C50A2"/>
            </a:solidFill>
            <a:ln w="2540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10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5" name="矩形 2"/>
            <p:cNvSpPr/>
            <p:nvPr/>
          </p:nvSpPr>
          <p:spPr>
            <a:xfrm rot="18439371">
              <a:off x="6878459" y="3156989"/>
              <a:ext cx="763430" cy="538278"/>
            </a:xfrm>
            <a:custGeom>
              <a:avLst/>
              <a:gdLst/>
              <a:ahLst/>
              <a:cxnLst/>
              <a:rect l="l" t="t" r="r" b="b"/>
              <a:pathLst>
                <a:path w="2404337" h="1013447">
                  <a:moveTo>
                    <a:pt x="2404337" y="0"/>
                  </a:moveTo>
                  <a:lnTo>
                    <a:pt x="2404337" y="1013447"/>
                  </a:lnTo>
                  <a:cubicBezTo>
                    <a:pt x="1580832" y="549916"/>
                    <a:pt x="647382" y="523488"/>
                    <a:pt x="0" y="944007"/>
                  </a:cubicBezTo>
                  <a:lnTo>
                    <a:pt x="0" y="0"/>
                  </a:lnTo>
                  <a:lnTo>
                    <a:pt x="61272" y="0"/>
                  </a:lnTo>
                  <a:cubicBezTo>
                    <a:pt x="395627" y="149555"/>
                    <a:pt x="785812" y="234382"/>
                    <a:pt x="1202168" y="234382"/>
                  </a:cubicBezTo>
                  <a:cubicBezTo>
                    <a:pt x="1618527" y="234382"/>
                    <a:pt x="2008712" y="149555"/>
                    <a:pt x="2343067" y="0"/>
                  </a:cubicBezTo>
                  <a:close/>
                </a:path>
              </a:pathLst>
            </a:custGeom>
            <a:solidFill>
              <a:srgbClr val="1C50A2"/>
            </a:solidFill>
            <a:ln w="2540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10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6" name="矩形 2"/>
            <p:cNvSpPr/>
            <p:nvPr/>
          </p:nvSpPr>
          <p:spPr>
            <a:xfrm rot="19965802">
              <a:off x="5471134" y="4198046"/>
              <a:ext cx="941614" cy="538278"/>
            </a:xfrm>
            <a:custGeom>
              <a:avLst/>
              <a:gdLst/>
              <a:ahLst/>
              <a:cxnLst/>
              <a:rect l="l" t="t" r="r" b="b"/>
              <a:pathLst>
                <a:path w="2404337" h="1013447">
                  <a:moveTo>
                    <a:pt x="2404337" y="0"/>
                  </a:moveTo>
                  <a:lnTo>
                    <a:pt x="2404337" y="1013447"/>
                  </a:lnTo>
                  <a:cubicBezTo>
                    <a:pt x="1580832" y="549916"/>
                    <a:pt x="647382" y="523488"/>
                    <a:pt x="0" y="944007"/>
                  </a:cubicBezTo>
                  <a:lnTo>
                    <a:pt x="0" y="0"/>
                  </a:lnTo>
                  <a:lnTo>
                    <a:pt x="61272" y="0"/>
                  </a:lnTo>
                  <a:cubicBezTo>
                    <a:pt x="395627" y="149555"/>
                    <a:pt x="785812" y="234382"/>
                    <a:pt x="1202168" y="234382"/>
                  </a:cubicBezTo>
                  <a:cubicBezTo>
                    <a:pt x="1618527" y="234382"/>
                    <a:pt x="2008712" y="149555"/>
                    <a:pt x="2343067" y="0"/>
                  </a:cubicBezTo>
                  <a:close/>
                </a:path>
              </a:pathLst>
            </a:custGeom>
            <a:solidFill>
              <a:srgbClr val="1C50A2"/>
            </a:solidFill>
            <a:ln w="2540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10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7" name="矩形 2"/>
            <p:cNvSpPr/>
            <p:nvPr/>
          </p:nvSpPr>
          <p:spPr>
            <a:xfrm rot="14845537">
              <a:off x="4245667" y="3670382"/>
              <a:ext cx="941614" cy="538278"/>
            </a:xfrm>
            <a:custGeom>
              <a:avLst/>
              <a:gdLst/>
              <a:ahLst/>
              <a:cxnLst/>
              <a:rect l="l" t="t" r="r" b="b"/>
              <a:pathLst>
                <a:path w="2404337" h="1013447">
                  <a:moveTo>
                    <a:pt x="2404337" y="0"/>
                  </a:moveTo>
                  <a:lnTo>
                    <a:pt x="2404337" y="1013447"/>
                  </a:lnTo>
                  <a:cubicBezTo>
                    <a:pt x="1580832" y="549916"/>
                    <a:pt x="647382" y="523488"/>
                    <a:pt x="0" y="944007"/>
                  </a:cubicBezTo>
                  <a:lnTo>
                    <a:pt x="0" y="0"/>
                  </a:lnTo>
                  <a:lnTo>
                    <a:pt x="61272" y="0"/>
                  </a:lnTo>
                  <a:cubicBezTo>
                    <a:pt x="395627" y="149555"/>
                    <a:pt x="785812" y="234382"/>
                    <a:pt x="1202168" y="234382"/>
                  </a:cubicBezTo>
                  <a:cubicBezTo>
                    <a:pt x="1618527" y="234382"/>
                    <a:pt x="2008712" y="149555"/>
                    <a:pt x="2343067" y="0"/>
                  </a:cubicBezTo>
                  <a:close/>
                </a:path>
              </a:pathLst>
            </a:custGeom>
            <a:solidFill>
              <a:srgbClr val="1C50A2"/>
            </a:solidFill>
            <a:ln w="2540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10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nvGrpSpPr>
            <p:cNvPr id="18" name="Group 16"/>
            <p:cNvGrpSpPr/>
            <p:nvPr/>
          </p:nvGrpSpPr>
          <p:grpSpPr>
            <a:xfrm>
              <a:off x="4328628" y="4241086"/>
              <a:ext cx="1311787" cy="1109136"/>
              <a:chOff x="3865326" y="4847662"/>
              <a:chExt cx="1655660" cy="1399886"/>
            </a:xfrm>
          </p:grpSpPr>
          <p:grpSp>
            <p:nvGrpSpPr>
              <p:cNvPr id="57" name="组合 56"/>
              <p:cNvGrpSpPr/>
              <p:nvPr/>
            </p:nvGrpSpPr>
            <p:grpSpPr>
              <a:xfrm rot="759468">
                <a:off x="4121100" y="4847662"/>
                <a:ext cx="1399886" cy="1399886"/>
                <a:chOff x="3239852" y="1844824"/>
                <a:chExt cx="2664296" cy="2664296"/>
              </a:xfrm>
            </p:grpSpPr>
            <p:sp>
              <p:nvSpPr>
                <p:cNvPr id="70" name="椭圆 69"/>
                <p:cNvSpPr/>
                <p:nvPr/>
              </p:nvSpPr>
              <p:spPr>
                <a:xfrm>
                  <a:off x="3239852" y="1844824"/>
                  <a:ext cx="2664296" cy="2664296"/>
                </a:xfrm>
                <a:prstGeom prst="ellipse">
                  <a:avLst/>
                </a:prstGeom>
                <a:solidFill>
                  <a:sysClr val="window" lastClr="FFFFFF">
                    <a:lumMod val="95000"/>
                  </a:sysClr>
                </a:solidFill>
                <a:ln w="25400" cap="flat" cmpd="sng" algn="ctr">
                  <a:solidFill>
                    <a:sysClr val="window" lastClr="FFFFFF"/>
                  </a:solidFill>
                  <a:prstDash val="solid"/>
                </a:ln>
                <a:effectLst>
                  <a:outerShdw blurRad="381000" dist="1270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71" name="椭圆 70"/>
                <p:cNvSpPr/>
                <p:nvPr/>
              </p:nvSpPr>
              <p:spPr>
                <a:xfrm>
                  <a:off x="3546002" y="2150974"/>
                  <a:ext cx="2051997" cy="2051997"/>
                </a:xfrm>
                <a:prstGeom prst="ellipse">
                  <a:avLst/>
                </a:prstGeom>
                <a:solidFill>
                  <a:srgbClr val="1C50A2"/>
                </a:solidFill>
                <a:ln w="25400" cap="flat" cmpd="sng" algn="ctr">
                  <a:solidFill>
                    <a:sysClr val="window" lastClr="FFFFFF">
                      <a:lumMod val="95000"/>
                    </a:sysClr>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58" name="椭圆 57"/>
              <p:cNvSpPr/>
              <p:nvPr/>
            </p:nvSpPr>
            <p:spPr>
              <a:xfrm>
                <a:off x="3865326" y="5619034"/>
                <a:ext cx="438612" cy="438612"/>
              </a:xfrm>
              <a:prstGeom prst="ellipse">
                <a:avLst/>
              </a:prstGeom>
              <a:solidFill>
                <a:srgbClr val="1C50A2"/>
              </a:solidFill>
              <a:ln w="57150" cap="flat" cmpd="sng" algn="ctr">
                <a:solidFill>
                  <a:sysClr val="window" lastClr="FFFFFF"/>
                </a:solid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9" name="TextBox 81"/>
              <p:cNvSpPr txBox="1"/>
              <p:nvPr/>
            </p:nvSpPr>
            <p:spPr>
              <a:xfrm flipH="1">
                <a:off x="3897133" y="5652677"/>
                <a:ext cx="412673" cy="39271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algn="ctr" defTabSz="964565" eaLnBrk="1" fontAlgn="auto" latinLnBrk="0" hangingPunct="1">
                  <a:lnSpc>
                    <a:spcPct val="130000"/>
                  </a:lnSpc>
                  <a:spcBef>
                    <a:spcPts val="0"/>
                  </a:spcBef>
                  <a:spcAft>
                    <a:spcPts val="0"/>
                  </a:spcAft>
                  <a:buClrTx/>
                  <a:buSzTx/>
                  <a:buFontTx/>
                  <a:buNone/>
                  <a:defRPr/>
                </a:pPr>
                <a:r>
                  <a:rPr kumimoji="0" lang="en-US" altLang="zh-CN" sz="11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rPr>
                  <a:t>2</a:t>
                </a:r>
                <a:endParaRPr kumimoji="0" lang="zh-CN" altLang="en-US" sz="11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endParaRPr>
              </a:p>
            </p:txBody>
          </p:sp>
          <p:grpSp>
            <p:nvGrpSpPr>
              <p:cNvPr id="60" name="Group 41"/>
              <p:cNvGrpSpPr/>
              <p:nvPr/>
            </p:nvGrpSpPr>
            <p:grpSpPr>
              <a:xfrm>
                <a:off x="4588871" y="5315036"/>
                <a:ext cx="464344" cy="465138"/>
                <a:chOff x="9145588" y="4435475"/>
                <a:chExt cx="464344" cy="465138"/>
              </a:xfrm>
              <a:solidFill>
                <a:srgbClr val="E7E6E6"/>
              </a:solidFill>
            </p:grpSpPr>
            <p:sp>
              <p:nvSpPr>
                <p:cNvPr id="61"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62"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63"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64"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65"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66"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67"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68"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69"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grpSp>
          <p:nvGrpSpPr>
            <p:cNvPr id="19" name="Group 14"/>
            <p:cNvGrpSpPr/>
            <p:nvPr/>
          </p:nvGrpSpPr>
          <p:grpSpPr>
            <a:xfrm>
              <a:off x="7166408" y="2161404"/>
              <a:ext cx="1229066" cy="1133807"/>
              <a:chOff x="7446998" y="2222810"/>
              <a:chExt cx="1551254" cy="1431024"/>
            </a:xfrm>
          </p:grpSpPr>
          <p:grpSp>
            <p:nvGrpSpPr>
              <p:cNvPr id="48" name="组合 47"/>
              <p:cNvGrpSpPr/>
              <p:nvPr/>
            </p:nvGrpSpPr>
            <p:grpSpPr>
              <a:xfrm rot="759468">
                <a:off x="7446998" y="2253948"/>
                <a:ext cx="1399886" cy="1399886"/>
                <a:chOff x="3239852" y="1844824"/>
                <a:chExt cx="2664296" cy="2664296"/>
              </a:xfrm>
            </p:grpSpPr>
            <p:sp>
              <p:nvSpPr>
                <p:cNvPr id="55" name="椭圆 54"/>
                <p:cNvSpPr/>
                <p:nvPr/>
              </p:nvSpPr>
              <p:spPr>
                <a:xfrm>
                  <a:off x="3239852" y="1844824"/>
                  <a:ext cx="2664296" cy="2664296"/>
                </a:xfrm>
                <a:prstGeom prst="ellipse">
                  <a:avLst/>
                </a:prstGeom>
                <a:solidFill>
                  <a:sysClr val="window" lastClr="FFFFFF">
                    <a:lumMod val="95000"/>
                  </a:sysClr>
                </a:solidFill>
                <a:ln w="25400" cap="flat" cmpd="sng" algn="ctr">
                  <a:solidFill>
                    <a:sysClr val="window" lastClr="FFFFFF"/>
                  </a:solidFill>
                  <a:prstDash val="solid"/>
                </a:ln>
                <a:effectLst>
                  <a:outerShdw blurRad="381000" dist="1270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6" name="椭圆 55"/>
                <p:cNvSpPr/>
                <p:nvPr/>
              </p:nvSpPr>
              <p:spPr>
                <a:xfrm>
                  <a:off x="3546002" y="2150974"/>
                  <a:ext cx="2051997" cy="2051997"/>
                </a:xfrm>
                <a:prstGeom prst="ellipse">
                  <a:avLst/>
                </a:prstGeom>
                <a:solidFill>
                  <a:srgbClr val="1C50A2"/>
                </a:solidFill>
                <a:ln w="25400" cap="flat" cmpd="sng" algn="ctr">
                  <a:solidFill>
                    <a:sysClr val="window" lastClr="FFFFFF">
                      <a:lumMod val="95000"/>
                    </a:sysClr>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49" name="椭圆 48"/>
              <p:cNvSpPr/>
              <p:nvPr/>
            </p:nvSpPr>
            <p:spPr>
              <a:xfrm>
                <a:off x="8559640" y="2222810"/>
                <a:ext cx="438612" cy="438612"/>
              </a:xfrm>
              <a:prstGeom prst="ellipse">
                <a:avLst/>
              </a:prstGeom>
              <a:solidFill>
                <a:srgbClr val="1C50A2"/>
              </a:solidFill>
              <a:ln w="57150" cap="flat" cmpd="sng" algn="ctr">
                <a:solidFill>
                  <a:sysClr val="window" lastClr="FFFFFF"/>
                </a:solid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0" name="TextBox 97"/>
              <p:cNvSpPr txBox="1"/>
              <p:nvPr/>
            </p:nvSpPr>
            <p:spPr>
              <a:xfrm flipH="1">
                <a:off x="8566138" y="2245759"/>
                <a:ext cx="412675" cy="39271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algn="ctr" defTabSz="964565" eaLnBrk="1" fontAlgn="auto" latinLnBrk="0" hangingPunct="1">
                  <a:lnSpc>
                    <a:spcPct val="130000"/>
                  </a:lnSpc>
                  <a:spcBef>
                    <a:spcPts val="0"/>
                  </a:spcBef>
                  <a:spcAft>
                    <a:spcPts val="0"/>
                  </a:spcAft>
                  <a:buClrTx/>
                  <a:buSzTx/>
                  <a:buFontTx/>
                  <a:buNone/>
                  <a:defRPr/>
                </a:pPr>
                <a:r>
                  <a:rPr kumimoji="0" lang="en-US" altLang="zh-CN" sz="11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rPr>
                  <a:t>4</a:t>
                </a:r>
                <a:endParaRPr kumimoji="0" lang="zh-CN" altLang="en-US" sz="11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endParaRPr>
              </a:p>
            </p:txBody>
          </p:sp>
          <p:grpSp>
            <p:nvGrpSpPr>
              <p:cNvPr id="51" name="Group 51"/>
              <p:cNvGrpSpPr/>
              <p:nvPr/>
            </p:nvGrpSpPr>
            <p:grpSpPr>
              <a:xfrm>
                <a:off x="7914769" y="2744044"/>
                <a:ext cx="464344" cy="464344"/>
                <a:chOff x="7287419" y="2577307"/>
                <a:chExt cx="464344" cy="464344"/>
              </a:xfrm>
              <a:solidFill>
                <a:srgbClr val="E7E6E6"/>
              </a:solidFill>
            </p:grpSpPr>
            <p:sp>
              <p:nvSpPr>
                <p:cNvPr id="52" name="AutoShape 56"/>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800" b="0" i="0" u="none" strike="noStrike" kern="0" cap="none" spc="0" normalizeH="0" baseline="0" noProof="0">
                    <a:ln>
                      <a:noFill/>
                    </a:ln>
                    <a:solidFill>
                      <a:sysClr val="window" lastClr="FFFFFF"/>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3" name="AutoShape 57"/>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800" b="0" i="0" u="none" strike="noStrike" kern="0" cap="none" spc="0" normalizeH="0" baseline="0" noProof="0">
                    <a:ln>
                      <a:noFill/>
                    </a:ln>
                    <a:solidFill>
                      <a:sysClr val="window" lastClr="FFFFFF"/>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4" name="AutoShape 58"/>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800" b="0" i="0" u="none" strike="noStrike" kern="0" cap="none" spc="0" normalizeH="0" baseline="0" noProof="0">
                    <a:ln>
                      <a:noFill/>
                    </a:ln>
                    <a:solidFill>
                      <a:sysClr val="window" lastClr="FFFFFF"/>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grpSp>
        </p:grpSp>
        <p:grpSp>
          <p:nvGrpSpPr>
            <p:cNvPr id="20" name="Group 17"/>
            <p:cNvGrpSpPr/>
            <p:nvPr/>
          </p:nvGrpSpPr>
          <p:grpSpPr>
            <a:xfrm>
              <a:off x="3796533" y="2434615"/>
              <a:ext cx="1228014" cy="1218895"/>
              <a:chOff x="3193747" y="2567639"/>
              <a:chExt cx="1549927" cy="1538417"/>
            </a:xfrm>
          </p:grpSpPr>
          <p:grpSp>
            <p:nvGrpSpPr>
              <p:cNvPr id="40" name="组合 39"/>
              <p:cNvGrpSpPr/>
              <p:nvPr/>
            </p:nvGrpSpPr>
            <p:grpSpPr>
              <a:xfrm rot="759468">
                <a:off x="3193747" y="2706170"/>
                <a:ext cx="1399886" cy="1399886"/>
                <a:chOff x="3239852" y="1844824"/>
                <a:chExt cx="2664296" cy="2664296"/>
              </a:xfrm>
            </p:grpSpPr>
            <p:sp>
              <p:nvSpPr>
                <p:cNvPr id="46" name="椭圆 45"/>
                <p:cNvSpPr/>
                <p:nvPr/>
              </p:nvSpPr>
              <p:spPr>
                <a:xfrm>
                  <a:off x="3239852" y="1844824"/>
                  <a:ext cx="2664296" cy="2664296"/>
                </a:xfrm>
                <a:prstGeom prst="ellipse">
                  <a:avLst/>
                </a:prstGeom>
                <a:solidFill>
                  <a:sysClr val="window" lastClr="FFFFFF">
                    <a:lumMod val="95000"/>
                  </a:sysClr>
                </a:solidFill>
                <a:ln w="25400" cap="flat" cmpd="sng" algn="ctr">
                  <a:solidFill>
                    <a:sysClr val="window" lastClr="FFFFFF"/>
                  </a:solidFill>
                  <a:prstDash val="solid"/>
                </a:ln>
                <a:effectLst>
                  <a:outerShdw blurRad="381000" dist="1270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7" name="椭圆 46"/>
                <p:cNvSpPr/>
                <p:nvPr/>
              </p:nvSpPr>
              <p:spPr>
                <a:xfrm>
                  <a:off x="3546002" y="2150974"/>
                  <a:ext cx="2051997" cy="2051997"/>
                </a:xfrm>
                <a:prstGeom prst="ellipse">
                  <a:avLst/>
                </a:prstGeom>
                <a:solidFill>
                  <a:srgbClr val="1C50A2"/>
                </a:solidFill>
                <a:ln w="25400" cap="flat" cmpd="sng" algn="ctr">
                  <a:solidFill>
                    <a:sysClr val="window" lastClr="FFFFFF">
                      <a:lumMod val="95000"/>
                      <a:alpha val="94000"/>
                    </a:sysClr>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41" name="椭圆 40"/>
              <p:cNvSpPr/>
              <p:nvPr/>
            </p:nvSpPr>
            <p:spPr>
              <a:xfrm>
                <a:off x="4305062" y="2567639"/>
                <a:ext cx="438612" cy="438612"/>
              </a:xfrm>
              <a:prstGeom prst="ellipse">
                <a:avLst/>
              </a:prstGeom>
              <a:solidFill>
                <a:srgbClr val="1C50A2"/>
              </a:solidFill>
              <a:ln w="57150" cap="flat" cmpd="sng" algn="ctr">
                <a:solidFill>
                  <a:sysClr val="window" lastClr="FFFFFF"/>
                </a:solid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2" name="TextBox 107"/>
              <p:cNvSpPr txBox="1"/>
              <p:nvPr/>
            </p:nvSpPr>
            <p:spPr>
              <a:xfrm flipH="1">
                <a:off x="4292794" y="2571159"/>
                <a:ext cx="412673" cy="39271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algn="ctr" defTabSz="964565" eaLnBrk="1" fontAlgn="auto" latinLnBrk="0" hangingPunct="1">
                  <a:lnSpc>
                    <a:spcPct val="130000"/>
                  </a:lnSpc>
                  <a:spcBef>
                    <a:spcPts val="0"/>
                  </a:spcBef>
                  <a:spcAft>
                    <a:spcPts val="0"/>
                  </a:spcAft>
                  <a:buClrTx/>
                  <a:buSzTx/>
                  <a:buFontTx/>
                  <a:buNone/>
                  <a:defRPr/>
                </a:pPr>
                <a:r>
                  <a:rPr kumimoji="0" lang="en-US" altLang="zh-CN" sz="11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rPr>
                  <a:t>1</a:t>
                </a:r>
                <a:endParaRPr kumimoji="0" lang="zh-CN" altLang="en-US" sz="11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endParaRPr>
              </a:p>
            </p:txBody>
          </p:sp>
          <p:grpSp>
            <p:nvGrpSpPr>
              <p:cNvPr id="43" name="Group 55"/>
              <p:cNvGrpSpPr/>
              <p:nvPr/>
            </p:nvGrpSpPr>
            <p:grpSpPr>
              <a:xfrm>
                <a:off x="3661121" y="3204364"/>
                <a:ext cx="465138" cy="435769"/>
                <a:chOff x="5368132" y="3540125"/>
                <a:chExt cx="465138" cy="435769"/>
              </a:xfrm>
              <a:solidFill>
                <a:srgbClr val="E7E6E6"/>
              </a:solidFill>
            </p:grpSpPr>
            <p:sp>
              <p:nvSpPr>
                <p:cNvPr id="44"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800" b="0" i="0" u="none" strike="noStrike" kern="0" cap="none" spc="0" normalizeH="0" baseline="0" noProof="0">
                    <a:ln>
                      <a:noFill/>
                    </a:ln>
                    <a:solidFill>
                      <a:sysClr val="window" lastClr="FFFFFF"/>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5"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800" b="0" i="0" u="none" strike="noStrike" kern="0" cap="none" spc="0" normalizeH="0" baseline="0" noProof="0">
                    <a:ln>
                      <a:noFill/>
                    </a:ln>
                    <a:solidFill>
                      <a:sysClr val="window" lastClr="FFFFFF"/>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grpSp>
        </p:grpSp>
        <p:grpSp>
          <p:nvGrpSpPr>
            <p:cNvPr id="21" name="Group 15"/>
            <p:cNvGrpSpPr/>
            <p:nvPr/>
          </p:nvGrpSpPr>
          <p:grpSpPr>
            <a:xfrm>
              <a:off x="6137029" y="3501674"/>
              <a:ext cx="1397841" cy="1109136"/>
              <a:chOff x="6147783" y="3914419"/>
              <a:chExt cx="1764273" cy="1399886"/>
            </a:xfrm>
          </p:grpSpPr>
          <p:grpSp>
            <p:nvGrpSpPr>
              <p:cNvPr id="32" name="组合 31"/>
              <p:cNvGrpSpPr/>
              <p:nvPr/>
            </p:nvGrpSpPr>
            <p:grpSpPr>
              <a:xfrm rot="759468">
                <a:off x="6147783" y="3914419"/>
                <a:ext cx="1399886" cy="1399886"/>
                <a:chOff x="3239853" y="1844824"/>
                <a:chExt cx="2664296" cy="2664295"/>
              </a:xfrm>
            </p:grpSpPr>
            <p:sp>
              <p:nvSpPr>
                <p:cNvPr id="38" name="椭圆 37"/>
                <p:cNvSpPr/>
                <p:nvPr/>
              </p:nvSpPr>
              <p:spPr>
                <a:xfrm>
                  <a:off x="3239853" y="1844824"/>
                  <a:ext cx="2664296" cy="2664295"/>
                </a:xfrm>
                <a:prstGeom prst="ellipse">
                  <a:avLst/>
                </a:prstGeom>
                <a:solidFill>
                  <a:sysClr val="window" lastClr="FFFFFF">
                    <a:lumMod val="95000"/>
                  </a:sysClr>
                </a:solidFill>
                <a:ln w="25400" cap="flat" cmpd="sng" algn="ctr">
                  <a:solidFill>
                    <a:sysClr val="window" lastClr="FFFFFF"/>
                  </a:solidFill>
                  <a:prstDash val="solid"/>
                </a:ln>
                <a:effectLst>
                  <a:outerShdw blurRad="381000" dist="1270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9" name="椭圆 38"/>
                <p:cNvSpPr/>
                <p:nvPr/>
              </p:nvSpPr>
              <p:spPr>
                <a:xfrm>
                  <a:off x="3546002" y="2150974"/>
                  <a:ext cx="2051997" cy="2051997"/>
                </a:xfrm>
                <a:prstGeom prst="ellipse">
                  <a:avLst/>
                </a:prstGeom>
                <a:solidFill>
                  <a:srgbClr val="1C50A2"/>
                </a:solidFill>
                <a:ln w="25400" cap="flat" cmpd="sng" algn="ctr">
                  <a:solidFill>
                    <a:sysClr val="window" lastClr="FFFFFF">
                      <a:lumMod val="95000"/>
                    </a:sysClr>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33" name="椭圆 32"/>
              <p:cNvSpPr/>
              <p:nvPr/>
            </p:nvSpPr>
            <p:spPr>
              <a:xfrm>
                <a:off x="7473444" y="4502191"/>
                <a:ext cx="438612" cy="438612"/>
              </a:xfrm>
              <a:prstGeom prst="ellipse">
                <a:avLst/>
              </a:prstGeom>
              <a:solidFill>
                <a:srgbClr val="1C50A2"/>
              </a:solidFill>
              <a:ln w="57150" cap="flat" cmpd="sng" algn="ctr">
                <a:solidFill>
                  <a:sysClr val="window" lastClr="FFFFFF"/>
                </a:solid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4" name="TextBox 116"/>
              <p:cNvSpPr txBox="1"/>
              <p:nvPr/>
            </p:nvSpPr>
            <p:spPr>
              <a:xfrm flipH="1">
                <a:off x="7485946" y="4518208"/>
                <a:ext cx="412674" cy="39271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algn="ctr" defTabSz="964565" eaLnBrk="1" fontAlgn="auto" latinLnBrk="0" hangingPunct="1">
                  <a:lnSpc>
                    <a:spcPct val="130000"/>
                  </a:lnSpc>
                  <a:spcBef>
                    <a:spcPts val="0"/>
                  </a:spcBef>
                  <a:spcAft>
                    <a:spcPts val="0"/>
                  </a:spcAft>
                  <a:buClrTx/>
                  <a:buSzTx/>
                  <a:buFontTx/>
                  <a:buNone/>
                  <a:defRPr/>
                </a:pPr>
                <a:r>
                  <a:rPr kumimoji="0" lang="en-US" altLang="zh-CN" sz="11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rPr>
                  <a:t>3</a:t>
                </a:r>
                <a:endParaRPr kumimoji="0" lang="zh-CN" altLang="en-US" sz="11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endParaRPr>
              </a:p>
            </p:txBody>
          </p:sp>
          <p:grpSp>
            <p:nvGrpSpPr>
              <p:cNvPr id="35" name="Group 58"/>
              <p:cNvGrpSpPr/>
              <p:nvPr/>
            </p:nvGrpSpPr>
            <p:grpSpPr>
              <a:xfrm>
                <a:off x="6608558" y="4382190"/>
                <a:ext cx="465138" cy="464344"/>
                <a:chOff x="2581275" y="2582069"/>
                <a:chExt cx="465138" cy="464344"/>
              </a:xfrm>
              <a:solidFill>
                <a:srgbClr val="E7E6E6"/>
              </a:solidFill>
            </p:grpSpPr>
            <p:sp>
              <p:nvSpPr>
                <p:cNvPr id="36" name="AutoShape 128"/>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800" b="0" i="0" u="none" strike="noStrike" kern="0" cap="none" spc="0" normalizeH="0" baseline="0" noProof="0">
                    <a:ln>
                      <a:noFill/>
                    </a:ln>
                    <a:solidFill>
                      <a:sysClr val="window" lastClr="FFFFFF"/>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7" name="AutoShape 129"/>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800" b="0" i="0" u="none" strike="noStrike" kern="0" cap="none" spc="0" normalizeH="0" baseline="0" noProof="0">
                    <a:ln>
                      <a:noFill/>
                    </a:ln>
                    <a:solidFill>
                      <a:sysClr val="window" lastClr="FFFFFF"/>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grpSp>
        </p:grpSp>
        <p:grpSp>
          <p:nvGrpSpPr>
            <p:cNvPr id="22" name="Group 3"/>
            <p:cNvGrpSpPr/>
            <p:nvPr/>
          </p:nvGrpSpPr>
          <p:grpSpPr>
            <a:xfrm>
              <a:off x="5361446" y="1507778"/>
              <a:ext cx="1380661" cy="1109136"/>
              <a:chOff x="5168892" y="1397841"/>
              <a:chExt cx="1742591" cy="1399886"/>
            </a:xfrm>
          </p:grpSpPr>
          <p:grpSp>
            <p:nvGrpSpPr>
              <p:cNvPr id="23" name="组合 22"/>
              <p:cNvGrpSpPr/>
              <p:nvPr/>
            </p:nvGrpSpPr>
            <p:grpSpPr>
              <a:xfrm rot="759468">
                <a:off x="5511597" y="1397841"/>
                <a:ext cx="1399886" cy="1399886"/>
                <a:chOff x="3239852" y="1844824"/>
                <a:chExt cx="2664296" cy="2664296"/>
              </a:xfrm>
            </p:grpSpPr>
            <p:sp>
              <p:nvSpPr>
                <p:cNvPr id="30" name="椭圆 29"/>
                <p:cNvSpPr/>
                <p:nvPr/>
              </p:nvSpPr>
              <p:spPr>
                <a:xfrm>
                  <a:off x="3239852" y="1844824"/>
                  <a:ext cx="2664296" cy="2664296"/>
                </a:xfrm>
                <a:prstGeom prst="ellipse">
                  <a:avLst/>
                </a:prstGeom>
                <a:solidFill>
                  <a:sysClr val="window" lastClr="FFFFFF">
                    <a:lumMod val="95000"/>
                  </a:sysClr>
                </a:solidFill>
                <a:ln w="25400" cap="flat" cmpd="sng" algn="ctr">
                  <a:solidFill>
                    <a:sysClr val="window" lastClr="FFFFFF"/>
                  </a:solidFill>
                  <a:prstDash val="solid"/>
                </a:ln>
                <a:effectLst>
                  <a:outerShdw blurRad="381000" dist="1270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1" name="椭圆 30"/>
                <p:cNvSpPr/>
                <p:nvPr/>
              </p:nvSpPr>
              <p:spPr>
                <a:xfrm>
                  <a:off x="3546002" y="2150974"/>
                  <a:ext cx="2051997" cy="2051997"/>
                </a:xfrm>
                <a:prstGeom prst="ellipse">
                  <a:avLst/>
                </a:prstGeom>
                <a:solidFill>
                  <a:srgbClr val="1C50A2"/>
                </a:solidFill>
                <a:ln w="25400" cap="flat" cmpd="sng" algn="ctr">
                  <a:solidFill>
                    <a:sysClr val="window" lastClr="FFFFFF">
                      <a:lumMod val="95000"/>
                    </a:sysClr>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24" name="椭圆 23"/>
              <p:cNvSpPr/>
              <p:nvPr/>
            </p:nvSpPr>
            <p:spPr>
              <a:xfrm>
                <a:off x="5174562" y="1609120"/>
                <a:ext cx="438612" cy="438612"/>
              </a:xfrm>
              <a:prstGeom prst="ellipse">
                <a:avLst/>
              </a:prstGeom>
              <a:solidFill>
                <a:srgbClr val="1C50A2"/>
              </a:solidFill>
              <a:ln w="57150" cap="flat" cmpd="sng" algn="ctr">
                <a:solidFill>
                  <a:sysClr val="window" lastClr="FFFFFF"/>
                </a:solid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5" name="TextBox 125"/>
              <p:cNvSpPr txBox="1"/>
              <p:nvPr/>
            </p:nvSpPr>
            <p:spPr>
              <a:xfrm flipH="1">
                <a:off x="5168892" y="1606199"/>
                <a:ext cx="412674" cy="39271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algn="ctr" defTabSz="964565" eaLnBrk="1" fontAlgn="auto" latinLnBrk="0" hangingPunct="1">
                  <a:lnSpc>
                    <a:spcPct val="130000"/>
                  </a:lnSpc>
                  <a:spcBef>
                    <a:spcPts val="0"/>
                  </a:spcBef>
                  <a:spcAft>
                    <a:spcPts val="0"/>
                  </a:spcAft>
                  <a:buClrTx/>
                  <a:buSzTx/>
                  <a:buFontTx/>
                  <a:buNone/>
                  <a:defRPr/>
                </a:pPr>
                <a:r>
                  <a:rPr kumimoji="0" lang="en-US" altLang="zh-CN" sz="11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rPr>
                  <a:t>5</a:t>
                </a:r>
                <a:endParaRPr kumimoji="0" lang="zh-CN" altLang="en-US" sz="11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endParaRPr>
              </a:p>
            </p:txBody>
          </p:sp>
          <p:grpSp>
            <p:nvGrpSpPr>
              <p:cNvPr id="26" name="Group 61"/>
              <p:cNvGrpSpPr/>
              <p:nvPr/>
            </p:nvGrpSpPr>
            <p:grpSpPr>
              <a:xfrm>
                <a:off x="5979368" y="1864772"/>
                <a:ext cx="464344" cy="464344"/>
                <a:chOff x="4439444" y="1652588"/>
                <a:chExt cx="464344" cy="464344"/>
              </a:xfrm>
              <a:solidFill>
                <a:srgbClr val="E7E6E6"/>
              </a:solidFill>
            </p:grpSpPr>
            <p:sp>
              <p:nvSpPr>
                <p:cNvPr id="27"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grpSp>
      <p:sp>
        <p:nvSpPr>
          <p:cNvPr id="72" name="文本框 1"/>
          <p:cNvSpPr txBox="1"/>
          <p:nvPr/>
        </p:nvSpPr>
        <p:spPr>
          <a:xfrm>
            <a:off x="1874278" y="1664365"/>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išļîďè"/>
          <p:cNvSpPr txBox="1"/>
          <p:nvPr/>
        </p:nvSpPr>
        <p:spPr bwMode="auto">
          <a:xfrm>
            <a:off x="1858395" y="1319541"/>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4" name="文本框 1"/>
          <p:cNvSpPr txBox="1"/>
          <p:nvPr/>
        </p:nvSpPr>
        <p:spPr>
          <a:xfrm>
            <a:off x="6892971" y="1138978"/>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išļîďè"/>
          <p:cNvSpPr txBox="1"/>
          <p:nvPr/>
        </p:nvSpPr>
        <p:spPr bwMode="auto">
          <a:xfrm>
            <a:off x="6877088" y="794154"/>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6" name="文本框 1"/>
          <p:cNvSpPr txBox="1"/>
          <p:nvPr/>
        </p:nvSpPr>
        <p:spPr>
          <a:xfrm>
            <a:off x="8153742" y="2747464"/>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išļîďè"/>
          <p:cNvSpPr txBox="1"/>
          <p:nvPr/>
        </p:nvSpPr>
        <p:spPr bwMode="auto">
          <a:xfrm>
            <a:off x="8137859" y="2402640"/>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8" name="文本框 1"/>
          <p:cNvSpPr txBox="1"/>
          <p:nvPr/>
        </p:nvSpPr>
        <p:spPr>
          <a:xfrm>
            <a:off x="7466622" y="4182446"/>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išļîďè"/>
          <p:cNvSpPr txBox="1"/>
          <p:nvPr/>
        </p:nvSpPr>
        <p:spPr bwMode="auto">
          <a:xfrm>
            <a:off x="7450739" y="3837622"/>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80" name="文本框 1"/>
          <p:cNvSpPr txBox="1"/>
          <p:nvPr/>
        </p:nvSpPr>
        <p:spPr>
          <a:xfrm>
            <a:off x="1589900" y="3904029"/>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 name="išļîďè"/>
          <p:cNvSpPr txBox="1"/>
          <p:nvPr/>
        </p:nvSpPr>
        <p:spPr bwMode="auto">
          <a:xfrm>
            <a:off x="1574017" y="3559205"/>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grpSp>
        <p:nvGrpSpPr>
          <p:cNvPr id="82" name="组合 81"/>
          <p:cNvGrpSpPr/>
          <p:nvPr/>
        </p:nvGrpSpPr>
        <p:grpSpPr>
          <a:xfrm>
            <a:off x="1017713" y="5198428"/>
            <a:ext cx="596906" cy="538179"/>
            <a:chOff x="5424755" y="1340768"/>
            <a:chExt cx="670560" cy="604586"/>
          </a:xfrm>
        </p:grpSpPr>
        <p:grpSp>
          <p:nvGrpSpPr>
            <p:cNvPr id="83" name="组合 82"/>
            <p:cNvGrpSpPr/>
            <p:nvPr/>
          </p:nvGrpSpPr>
          <p:grpSpPr>
            <a:xfrm>
              <a:off x="5424755" y="1340768"/>
              <a:ext cx="670560" cy="604586"/>
              <a:chOff x="3720691" y="2824413"/>
              <a:chExt cx="1341120" cy="1209172"/>
            </a:xfrm>
          </p:grpSpPr>
          <p:sp>
            <p:nvSpPr>
              <p:cNvPr id="85"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86"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84"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87" name="文本框 9"/>
          <p:cNvSpPr txBox="1"/>
          <p:nvPr/>
        </p:nvSpPr>
        <p:spPr>
          <a:xfrm>
            <a:off x="1738485" y="5214491"/>
            <a:ext cx="2122390" cy="409944"/>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输入文字标题</a:t>
            </a:r>
          </a:p>
        </p:txBody>
      </p:sp>
      <p:cxnSp>
        <p:nvCxnSpPr>
          <p:cNvPr id="88" name="直接连接符 87"/>
          <p:cNvCxnSpPr/>
          <p:nvPr/>
        </p:nvCxnSpPr>
        <p:spPr>
          <a:xfrm>
            <a:off x="1820116" y="5622644"/>
            <a:ext cx="9258760"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11240840" y="5474791"/>
            <a:ext cx="293292" cy="264436"/>
            <a:chOff x="3720691" y="2824413"/>
            <a:chExt cx="1341120" cy="1209172"/>
          </a:xfrm>
        </p:grpSpPr>
        <p:sp>
          <p:nvSpPr>
            <p:cNvPr id="90"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9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92" name="TextBox 75"/>
          <p:cNvSpPr txBox="1"/>
          <p:nvPr/>
        </p:nvSpPr>
        <p:spPr>
          <a:xfrm>
            <a:off x="1710618" y="5789919"/>
            <a:ext cx="9687136" cy="766125"/>
          </a:xfrm>
          <a:prstGeom prst="rect">
            <a:avLst/>
          </a:prstGeom>
          <a:noFill/>
        </p:spPr>
        <p:txBody>
          <a:bodyPr wrap="squar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30000"/>
              </a:lnSpc>
              <a:spcBef>
                <a:spcPct val="0"/>
              </a:spcBef>
            </a:pP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a:t>
            </a:r>
          </a:p>
        </p:txBody>
      </p:sp>
    </p:spTree>
    <p:extLst>
      <p:ext uri="{BB962C8B-B14F-4D97-AF65-F5344CB8AC3E}">
        <p14:creationId xmlns:p14="http://schemas.microsoft.com/office/powerpoint/2010/main" val="24531611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研究成果与应用</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3" name="组合 12"/>
          <p:cNvGrpSpPr/>
          <p:nvPr/>
        </p:nvGrpSpPr>
        <p:grpSpPr>
          <a:xfrm>
            <a:off x="4448257" y="1934754"/>
            <a:ext cx="3244688" cy="3039292"/>
            <a:chOff x="3160" y="1776"/>
            <a:chExt cx="7867" cy="7369"/>
          </a:xfrm>
        </p:grpSpPr>
        <p:grpSp>
          <p:nvGrpSpPr>
            <p:cNvPr id="14" name="组合 13"/>
            <p:cNvGrpSpPr/>
            <p:nvPr/>
          </p:nvGrpSpPr>
          <p:grpSpPr>
            <a:xfrm>
              <a:off x="5402" y="1776"/>
              <a:ext cx="1743" cy="2172"/>
              <a:chOff x="3616783" y="701768"/>
              <a:chExt cx="975122" cy="1215000"/>
            </a:xfrm>
          </p:grpSpPr>
          <p:sp>
            <p:nvSpPr>
              <p:cNvPr id="40" name="矩形 39"/>
              <p:cNvSpPr/>
              <p:nvPr/>
            </p:nvSpPr>
            <p:spPr>
              <a:xfrm>
                <a:off x="3616783" y="701768"/>
                <a:ext cx="975122" cy="1215000"/>
              </a:xfrm>
              <a:prstGeom prst="rect">
                <a:avLst/>
              </a:prstGeom>
              <a:solidFill>
                <a:srgbClr val="1C50A2"/>
              </a:solidFill>
              <a:ln w="25400" cap="flat" cmpd="sng" algn="ctr">
                <a:noFill/>
                <a:prstDash val="solid"/>
              </a:ln>
              <a:effectLst>
                <a:outerShdw blurRad="177800" dist="1143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1" name="Freeform 5"/>
              <p:cNvSpPr>
                <a:spLocks noEditPoints="1"/>
              </p:cNvSpPr>
              <p:nvPr/>
            </p:nvSpPr>
            <p:spPr bwMode="auto">
              <a:xfrm>
                <a:off x="3995686" y="1226216"/>
                <a:ext cx="183320" cy="185926"/>
              </a:xfrm>
              <a:custGeom>
                <a:avLst/>
                <a:gdLst>
                  <a:gd name="T0" fmla="*/ 44 w 88"/>
                  <a:gd name="T1" fmla="*/ 79 h 89"/>
                  <a:gd name="T2" fmla="*/ 10 w 88"/>
                  <a:gd name="T3" fmla="*/ 45 h 89"/>
                  <a:gd name="T4" fmla="*/ 44 w 88"/>
                  <a:gd name="T5" fmla="*/ 11 h 89"/>
                  <a:gd name="T6" fmla="*/ 78 w 88"/>
                  <a:gd name="T7" fmla="*/ 45 h 89"/>
                  <a:gd name="T8" fmla="*/ 44 w 88"/>
                  <a:gd name="T9" fmla="*/ 79 h 89"/>
                  <a:gd name="T10" fmla="*/ 44 w 88"/>
                  <a:gd name="T11" fmla="*/ 0 h 89"/>
                  <a:gd name="T12" fmla="*/ 0 w 88"/>
                  <a:gd name="T13" fmla="*/ 45 h 89"/>
                  <a:gd name="T14" fmla="*/ 44 w 88"/>
                  <a:gd name="T15" fmla="*/ 89 h 89"/>
                  <a:gd name="T16" fmla="*/ 88 w 88"/>
                  <a:gd name="T17" fmla="*/ 45 h 89"/>
                  <a:gd name="T18" fmla="*/ 44 w 88"/>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9">
                    <a:moveTo>
                      <a:pt x="44" y="79"/>
                    </a:moveTo>
                    <a:cubicBezTo>
                      <a:pt x="26" y="79"/>
                      <a:pt x="10" y="63"/>
                      <a:pt x="10" y="45"/>
                    </a:cubicBezTo>
                    <a:cubicBezTo>
                      <a:pt x="10" y="26"/>
                      <a:pt x="26" y="11"/>
                      <a:pt x="44" y="11"/>
                    </a:cubicBezTo>
                    <a:cubicBezTo>
                      <a:pt x="63" y="11"/>
                      <a:pt x="78" y="26"/>
                      <a:pt x="78" y="45"/>
                    </a:cubicBezTo>
                    <a:cubicBezTo>
                      <a:pt x="78" y="63"/>
                      <a:pt x="63" y="79"/>
                      <a:pt x="44" y="79"/>
                    </a:cubicBezTo>
                    <a:moveTo>
                      <a:pt x="44" y="0"/>
                    </a:moveTo>
                    <a:cubicBezTo>
                      <a:pt x="20" y="0"/>
                      <a:pt x="0" y="20"/>
                      <a:pt x="0" y="45"/>
                    </a:cubicBezTo>
                    <a:cubicBezTo>
                      <a:pt x="0" y="69"/>
                      <a:pt x="20" y="89"/>
                      <a:pt x="44" y="89"/>
                    </a:cubicBezTo>
                    <a:cubicBezTo>
                      <a:pt x="69" y="89"/>
                      <a:pt x="88" y="69"/>
                      <a:pt x="88" y="45"/>
                    </a:cubicBezTo>
                    <a:cubicBezTo>
                      <a:pt x="88" y="20"/>
                      <a:pt x="69" y="0"/>
                      <a:pt x="44" y="0"/>
                    </a:cubicBezTo>
                  </a:path>
                </a:pathLst>
              </a:custGeom>
              <a:solidFill>
                <a:sysClr val="window" lastClr="FFFFFF"/>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endParaRPr>
              </a:p>
            </p:txBody>
          </p:sp>
          <p:sp>
            <p:nvSpPr>
              <p:cNvPr id="42" name="Freeform 6"/>
              <p:cNvSpPr>
                <a:spLocks noEditPoints="1"/>
              </p:cNvSpPr>
              <p:nvPr/>
            </p:nvSpPr>
            <p:spPr bwMode="auto">
              <a:xfrm>
                <a:off x="3831480" y="1131515"/>
                <a:ext cx="513469" cy="351000"/>
              </a:xfrm>
              <a:custGeom>
                <a:avLst/>
                <a:gdLst>
                  <a:gd name="T0" fmla="*/ 187 w 247"/>
                  <a:gd name="T1" fmla="*/ 54 h 168"/>
                  <a:gd name="T2" fmla="*/ 184 w 247"/>
                  <a:gd name="T3" fmla="*/ 51 h 168"/>
                  <a:gd name="T4" fmla="*/ 184 w 247"/>
                  <a:gd name="T5" fmla="*/ 40 h 168"/>
                  <a:gd name="T6" fmla="*/ 187 w 247"/>
                  <a:gd name="T7" fmla="*/ 37 h 168"/>
                  <a:gd name="T8" fmla="*/ 219 w 247"/>
                  <a:gd name="T9" fmla="*/ 37 h 168"/>
                  <a:gd name="T10" fmla="*/ 222 w 247"/>
                  <a:gd name="T11" fmla="*/ 40 h 168"/>
                  <a:gd name="T12" fmla="*/ 222 w 247"/>
                  <a:gd name="T13" fmla="*/ 51 h 168"/>
                  <a:gd name="T14" fmla="*/ 219 w 247"/>
                  <a:gd name="T15" fmla="*/ 54 h 168"/>
                  <a:gd name="T16" fmla="*/ 187 w 247"/>
                  <a:gd name="T17" fmla="*/ 54 h 168"/>
                  <a:gd name="T18" fmla="*/ 123 w 247"/>
                  <a:gd name="T19" fmla="*/ 144 h 168"/>
                  <a:gd name="T20" fmla="*/ 69 w 247"/>
                  <a:gd name="T21" fmla="*/ 90 h 168"/>
                  <a:gd name="T22" fmla="*/ 123 w 247"/>
                  <a:gd name="T23" fmla="*/ 35 h 168"/>
                  <a:gd name="T24" fmla="*/ 178 w 247"/>
                  <a:gd name="T25" fmla="*/ 90 h 168"/>
                  <a:gd name="T26" fmla="*/ 123 w 247"/>
                  <a:gd name="T27" fmla="*/ 144 h 168"/>
                  <a:gd name="T28" fmla="*/ 71 w 247"/>
                  <a:gd name="T29" fmla="*/ 0 h 168"/>
                  <a:gd name="T30" fmla="*/ 11 w 247"/>
                  <a:gd name="T31" fmla="*/ 0 h 168"/>
                  <a:gd name="T32" fmla="*/ 0 w 247"/>
                  <a:gd name="T33" fmla="*/ 12 h 168"/>
                  <a:gd name="T34" fmla="*/ 0 w 247"/>
                  <a:gd name="T35" fmla="*/ 156 h 168"/>
                  <a:gd name="T36" fmla="*/ 11 w 247"/>
                  <a:gd name="T37" fmla="*/ 168 h 168"/>
                  <a:gd name="T38" fmla="*/ 235 w 247"/>
                  <a:gd name="T39" fmla="*/ 168 h 168"/>
                  <a:gd name="T40" fmla="*/ 247 w 247"/>
                  <a:gd name="T41" fmla="*/ 156 h 168"/>
                  <a:gd name="T42" fmla="*/ 247 w 247"/>
                  <a:gd name="T43" fmla="*/ 23 h 168"/>
                  <a:gd name="T44" fmla="*/ 235 w 247"/>
                  <a:gd name="T45" fmla="*/ 12 h 168"/>
                  <a:gd name="T46" fmla="*/ 93 w 247"/>
                  <a:gd name="T47" fmla="*/ 12 h 168"/>
                  <a:gd name="T48" fmla="*/ 71 w 247"/>
                  <a:gd name="T4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168">
                    <a:moveTo>
                      <a:pt x="187" y="54"/>
                    </a:moveTo>
                    <a:cubicBezTo>
                      <a:pt x="185" y="54"/>
                      <a:pt x="184" y="53"/>
                      <a:pt x="184" y="51"/>
                    </a:cubicBezTo>
                    <a:cubicBezTo>
                      <a:pt x="184" y="40"/>
                      <a:pt x="184" y="40"/>
                      <a:pt x="184" y="40"/>
                    </a:cubicBezTo>
                    <a:cubicBezTo>
                      <a:pt x="184" y="38"/>
                      <a:pt x="185" y="37"/>
                      <a:pt x="187" y="37"/>
                    </a:cubicBezTo>
                    <a:cubicBezTo>
                      <a:pt x="219" y="37"/>
                      <a:pt x="219" y="37"/>
                      <a:pt x="219" y="37"/>
                    </a:cubicBezTo>
                    <a:cubicBezTo>
                      <a:pt x="220" y="37"/>
                      <a:pt x="222" y="38"/>
                      <a:pt x="222" y="40"/>
                    </a:cubicBezTo>
                    <a:cubicBezTo>
                      <a:pt x="222" y="51"/>
                      <a:pt x="222" y="51"/>
                      <a:pt x="222" y="51"/>
                    </a:cubicBezTo>
                    <a:cubicBezTo>
                      <a:pt x="222" y="53"/>
                      <a:pt x="220" y="54"/>
                      <a:pt x="219" y="54"/>
                    </a:cubicBezTo>
                    <a:cubicBezTo>
                      <a:pt x="187" y="54"/>
                      <a:pt x="187" y="54"/>
                      <a:pt x="187" y="54"/>
                    </a:cubicBezTo>
                    <a:moveTo>
                      <a:pt x="123" y="144"/>
                    </a:moveTo>
                    <a:cubicBezTo>
                      <a:pt x="93" y="144"/>
                      <a:pt x="69" y="120"/>
                      <a:pt x="69" y="90"/>
                    </a:cubicBezTo>
                    <a:cubicBezTo>
                      <a:pt x="69" y="60"/>
                      <a:pt x="93" y="35"/>
                      <a:pt x="123" y="35"/>
                    </a:cubicBezTo>
                    <a:cubicBezTo>
                      <a:pt x="153" y="35"/>
                      <a:pt x="178" y="60"/>
                      <a:pt x="178" y="90"/>
                    </a:cubicBezTo>
                    <a:cubicBezTo>
                      <a:pt x="178" y="120"/>
                      <a:pt x="153" y="144"/>
                      <a:pt x="123" y="144"/>
                    </a:cubicBezTo>
                    <a:moveTo>
                      <a:pt x="71" y="0"/>
                    </a:moveTo>
                    <a:cubicBezTo>
                      <a:pt x="11" y="0"/>
                      <a:pt x="11" y="0"/>
                      <a:pt x="11" y="0"/>
                    </a:cubicBezTo>
                    <a:cubicBezTo>
                      <a:pt x="5" y="0"/>
                      <a:pt x="0" y="5"/>
                      <a:pt x="0" y="12"/>
                    </a:cubicBezTo>
                    <a:cubicBezTo>
                      <a:pt x="0" y="156"/>
                      <a:pt x="0" y="156"/>
                      <a:pt x="0" y="156"/>
                    </a:cubicBezTo>
                    <a:cubicBezTo>
                      <a:pt x="0" y="162"/>
                      <a:pt x="5" y="168"/>
                      <a:pt x="11" y="168"/>
                    </a:cubicBezTo>
                    <a:cubicBezTo>
                      <a:pt x="235" y="168"/>
                      <a:pt x="235" y="168"/>
                      <a:pt x="235" y="168"/>
                    </a:cubicBezTo>
                    <a:cubicBezTo>
                      <a:pt x="242" y="168"/>
                      <a:pt x="247" y="162"/>
                      <a:pt x="247" y="156"/>
                    </a:cubicBezTo>
                    <a:cubicBezTo>
                      <a:pt x="247" y="23"/>
                      <a:pt x="247" y="23"/>
                      <a:pt x="247" y="23"/>
                    </a:cubicBezTo>
                    <a:cubicBezTo>
                      <a:pt x="247" y="17"/>
                      <a:pt x="242" y="12"/>
                      <a:pt x="235" y="12"/>
                    </a:cubicBezTo>
                    <a:cubicBezTo>
                      <a:pt x="93" y="12"/>
                      <a:pt x="93" y="12"/>
                      <a:pt x="93" y="12"/>
                    </a:cubicBezTo>
                    <a:cubicBezTo>
                      <a:pt x="71" y="0"/>
                      <a:pt x="71" y="0"/>
                      <a:pt x="71" y="0"/>
                    </a:cubicBezTo>
                  </a:path>
                </a:pathLst>
              </a:custGeom>
              <a:solidFill>
                <a:schemeClr val="bg1"/>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endParaRPr>
              </a:p>
            </p:txBody>
          </p:sp>
        </p:grpSp>
        <p:grpSp>
          <p:nvGrpSpPr>
            <p:cNvPr id="15" name="组合 14"/>
            <p:cNvGrpSpPr/>
            <p:nvPr/>
          </p:nvGrpSpPr>
          <p:grpSpPr>
            <a:xfrm>
              <a:off x="3160" y="5377"/>
              <a:ext cx="2414" cy="1743"/>
              <a:chOff x="2363044" y="2715953"/>
              <a:chExt cx="1350000" cy="975122"/>
            </a:xfrm>
          </p:grpSpPr>
          <p:sp>
            <p:nvSpPr>
              <p:cNvPr id="38" name="矩形 37"/>
              <p:cNvSpPr/>
              <p:nvPr/>
            </p:nvSpPr>
            <p:spPr>
              <a:xfrm rot="16200000">
                <a:off x="2550483" y="2528514"/>
                <a:ext cx="975122" cy="1350000"/>
              </a:xfrm>
              <a:prstGeom prst="rect">
                <a:avLst/>
              </a:prstGeom>
              <a:solidFill>
                <a:srgbClr val="1C50A2"/>
              </a:solidFill>
              <a:ln w="25400" cap="flat" cmpd="sng" algn="ctr">
                <a:noFill/>
                <a:prstDash val="solid"/>
              </a:ln>
              <a:effectLst>
                <a:outerShdw blurRad="177800" dist="1143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9" name="Freeform 123"/>
              <p:cNvSpPr>
                <a:spLocks noChangeAspect="1" noEditPoints="1"/>
              </p:cNvSpPr>
              <p:nvPr/>
            </p:nvSpPr>
            <p:spPr bwMode="auto">
              <a:xfrm>
                <a:off x="2841817" y="2987514"/>
                <a:ext cx="342338" cy="432000"/>
              </a:xfrm>
              <a:custGeom>
                <a:avLst/>
                <a:gdLst>
                  <a:gd name="T0" fmla="*/ 6 w 53"/>
                  <a:gd name="T1" fmla="*/ 6 h 67"/>
                  <a:gd name="T2" fmla="*/ 6 w 53"/>
                  <a:gd name="T3" fmla="*/ 56 h 67"/>
                  <a:gd name="T4" fmla="*/ 39 w 53"/>
                  <a:gd name="T5" fmla="*/ 56 h 67"/>
                  <a:gd name="T6" fmla="*/ 39 w 53"/>
                  <a:gd name="T7" fmla="*/ 51 h 67"/>
                  <a:gd name="T8" fmla="*/ 45 w 53"/>
                  <a:gd name="T9" fmla="*/ 49 h 67"/>
                  <a:gd name="T10" fmla="*/ 45 w 53"/>
                  <a:gd name="T11" fmla="*/ 64 h 67"/>
                  <a:gd name="T12" fmla="*/ 42 w 53"/>
                  <a:gd name="T13" fmla="*/ 67 h 67"/>
                  <a:gd name="T14" fmla="*/ 2 w 53"/>
                  <a:gd name="T15" fmla="*/ 67 h 67"/>
                  <a:gd name="T16" fmla="*/ 0 w 53"/>
                  <a:gd name="T17" fmla="*/ 64 h 67"/>
                  <a:gd name="T18" fmla="*/ 0 w 53"/>
                  <a:gd name="T19" fmla="*/ 3 h 67"/>
                  <a:gd name="T20" fmla="*/ 2 w 53"/>
                  <a:gd name="T21" fmla="*/ 0 h 67"/>
                  <a:gd name="T22" fmla="*/ 2 w 53"/>
                  <a:gd name="T23" fmla="*/ 0 h 67"/>
                  <a:gd name="T24" fmla="*/ 42 w 53"/>
                  <a:gd name="T25" fmla="*/ 0 h 67"/>
                  <a:gd name="T26" fmla="*/ 45 w 53"/>
                  <a:gd name="T27" fmla="*/ 3 h 67"/>
                  <a:gd name="T28" fmla="*/ 45 w 53"/>
                  <a:gd name="T29" fmla="*/ 13 h 67"/>
                  <a:gd name="T30" fmla="*/ 39 w 53"/>
                  <a:gd name="T31" fmla="*/ 11 h 67"/>
                  <a:gd name="T32" fmla="*/ 39 w 53"/>
                  <a:gd name="T33" fmla="*/ 6 h 67"/>
                  <a:gd name="T34" fmla="*/ 6 w 53"/>
                  <a:gd name="T35" fmla="*/ 6 h 67"/>
                  <a:gd name="T36" fmla="*/ 28 w 53"/>
                  <a:gd name="T37" fmla="*/ 33 h 67"/>
                  <a:gd name="T38" fmla="*/ 19 w 53"/>
                  <a:gd name="T39" fmla="*/ 42 h 67"/>
                  <a:gd name="T40" fmla="*/ 28 w 53"/>
                  <a:gd name="T41" fmla="*/ 50 h 67"/>
                  <a:gd name="T42" fmla="*/ 37 w 53"/>
                  <a:gd name="T43" fmla="*/ 42 h 67"/>
                  <a:gd name="T44" fmla="*/ 37 w 53"/>
                  <a:gd name="T45" fmla="*/ 24 h 67"/>
                  <a:gd name="T46" fmla="*/ 44 w 53"/>
                  <a:gd name="T47" fmla="*/ 27 h 67"/>
                  <a:gd name="T48" fmla="*/ 44 w 53"/>
                  <a:gd name="T49" fmla="*/ 36 h 67"/>
                  <a:gd name="T50" fmla="*/ 46 w 53"/>
                  <a:gd name="T51" fmla="*/ 37 h 67"/>
                  <a:gd name="T52" fmla="*/ 51 w 53"/>
                  <a:gd name="T53" fmla="*/ 24 h 67"/>
                  <a:gd name="T54" fmla="*/ 31 w 53"/>
                  <a:gd name="T55" fmla="*/ 13 h 67"/>
                  <a:gd name="T56" fmla="*/ 31 w 53"/>
                  <a:gd name="T57" fmla="*/ 33 h 67"/>
                  <a:gd name="T58" fmla="*/ 28 w 53"/>
                  <a:gd name="T59" fmla="*/ 33 h 67"/>
                  <a:gd name="T60" fmla="*/ 18 w 53"/>
                  <a:gd name="T61" fmla="*/ 60 h 67"/>
                  <a:gd name="T62" fmla="*/ 17 w 53"/>
                  <a:gd name="T63" fmla="*/ 61 h 67"/>
                  <a:gd name="T64" fmla="*/ 17 w 53"/>
                  <a:gd name="T65" fmla="*/ 62 h 67"/>
                  <a:gd name="T66" fmla="*/ 18 w 53"/>
                  <a:gd name="T67" fmla="*/ 63 h 67"/>
                  <a:gd name="T68" fmla="*/ 27 w 53"/>
                  <a:gd name="T69" fmla="*/ 63 h 67"/>
                  <a:gd name="T70" fmla="*/ 28 w 53"/>
                  <a:gd name="T71" fmla="*/ 62 h 67"/>
                  <a:gd name="T72" fmla="*/ 28 w 53"/>
                  <a:gd name="T73" fmla="*/ 61 h 67"/>
                  <a:gd name="T74" fmla="*/ 27 w 53"/>
                  <a:gd name="T75" fmla="*/ 60 h 67"/>
                  <a:gd name="T76" fmla="*/ 18 w 53"/>
                  <a:gd name="T77"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67">
                    <a:moveTo>
                      <a:pt x="6" y="6"/>
                    </a:moveTo>
                    <a:cubicBezTo>
                      <a:pt x="6" y="56"/>
                      <a:pt x="6" y="56"/>
                      <a:pt x="6" y="56"/>
                    </a:cubicBezTo>
                    <a:cubicBezTo>
                      <a:pt x="39" y="56"/>
                      <a:pt x="39" y="56"/>
                      <a:pt x="39" y="56"/>
                    </a:cubicBezTo>
                    <a:cubicBezTo>
                      <a:pt x="39" y="51"/>
                      <a:pt x="39" y="51"/>
                      <a:pt x="39" y="51"/>
                    </a:cubicBezTo>
                    <a:cubicBezTo>
                      <a:pt x="45" y="49"/>
                      <a:pt x="45" y="49"/>
                      <a:pt x="45" y="49"/>
                    </a:cubicBezTo>
                    <a:cubicBezTo>
                      <a:pt x="45" y="64"/>
                      <a:pt x="45" y="64"/>
                      <a:pt x="45" y="64"/>
                    </a:cubicBezTo>
                    <a:cubicBezTo>
                      <a:pt x="45" y="65"/>
                      <a:pt x="44" y="67"/>
                      <a:pt x="42" y="67"/>
                    </a:cubicBezTo>
                    <a:cubicBezTo>
                      <a:pt x="2" y="67"/>
                      <a:pt x="2" y="67"/>
                      <a:pt x="2" y="67"/>
                    </a:cubicBezTo>
                    <a:cubicBezTo>
                      <a:pt x="1" y="67"/>
                      <a:pt x="0" y="65"/>
                      <a:pt x="0" y="64"/>
                    </a:cubicBezTo>
                    <a:cubicBezTo>
                      <a:pt x="0" y="3"/>
                      <a:pt x="0" y="3"/>
                      <a:pt x="0" y="3"/>
                    </a:cubicBezTo>
                    <a:cubicBezTo>
                      <a:pt x="0" y="1"/>
                      <a:pt x="1" y="0"/>
                      <a:pt x="2" y="0"/>
                    </a:cubicBezTo>
                    <a:cubicBezTo>
                      <a:pt x="2" y="0"/>
                      <a:pt x="2" y="0"/>
                      <a:pt x="2" y="0"/>
                    </a:cubicBezTo>
                    <a:cubicBezTo>
                      <a:pt x="42" y="0"/>
                      <a:pt x="42" y="0"/>
                      <a:pt x="42" y="0"/>
                    </a:cubicBezTo>
                    <a:cubicBezTo>
                      <a:pt x="44" y="0"/>
                      <a:pt x="45" y="1"/>
                      <a:pt x="45" y="3"/>
                    </a:cubicBezTo>
                    <a:cubicBezTo>
                      <a:pt x="45" y="13"/>
                      <a:pt x="45" y="13"/>
                      <a:pt x="45" y="13"/>
                    </a:cubicBezTo>
                    <a:cubicBezTo>
                      <a:pt x="39" y="11"/>
                      <a:pt x="39" y="11"/>
                      <a:pt x="39" y="11"/>
                    </a:cubicBezTo>
                    <a:cubicBezTo>
                      <a:pt x="39" y="6"/>
                      <a:pt x="39" y="6"/>
                      <a:pt x="39" y="6"/>
                    </a:cubicBezTo>
                    <a:cubicBezTo>
                      <a:pt x="6" y="6"/>
                      <a:pt x="6" y="6"/>
                      <a:pt x="6" y="6"/>
                    </a:cubicBezTo>
                    <a:close/>
                    <a:moveTo>
                      <a:pt x="28" y="33"/>
                    </a:moveTo>
                    <a:cubicBezTo>
                      <a:pt x="23" y="33"/>
                      <a:pt x="19" y="37"/>
                      <a:pt x="19" y="42"/>
                    </a:cubicBezTo>
                    <a:cubicBezTo>
                      <a:pt x="19" y="46"/>
                      <a:pt x="23" y="50"/>
                      <a:pt x="28" y="50"/>
                    </a:cubicBezTo>
                    <a:cubicBezTo>
                      <a:pt x="33" y="50"/>
                      <a:pt x="37" y="46"/>
                      <a:pt x="37" y="42"/>
                    </a:cubicBezTo>
                    <a:cubicBezTo>
                      <a:pt x="37" y="24"/>
                      <a:pt x="37" y="24"/>
                      <a:pt x="37" y="24"/>
                    </a:cubicBezTo>
                    <a:cubicBezTo>
                      <a:pt x="40" y="24"/>
                      <a:pt x="43" y="25"/>
                      <a:pt x="44" y="27"/>
                    </a:cubicBezTo>
                    <a:cubicBezTo>
                      <a:pt x="47" y="30"/>
                      <a:pt x="44" y="36"/>
                      <a:pt x="44" y="36"/>
                    </a:cubicBezTo>
                    <a:cubicBezTo>
                      <a:pt x="46" y="37"/>
                      <a:pt x="46" y="37"/>
                      <a:pt x="46" y="37"/>
                    </a:cubicBezTo>
                    <a:cubicBezTo>
                      <a:pt x="46" y="37"/>
                      <a:pt x="53" y="29"/>
                      <a:pt x="51" y="24"/>
                    </a:cubicBezTo>
                    <a:cubicBezTo>
                      <a:pt x="48" y="19"/>
                      <a:pt x="31" y="13"/>
                      <a:pt x="31" y="13"/>
                    </a:cubicBezTo>
                    <a:cubicBezTo>
                      <a:pt x="31" y="33"/>
                      <a:pt x="31" y="33"/>
                      <a:pt x="31" y="33"/>
                    </a:cubicBezTo>
                    <a:cubicBezTo>
                      <a:pt x="30" y="33"/>
                      <a:pt x="29" y="33"/>
                      <a:pt x="28" y="33"/>
                    </a:cubicBezTo>
                    <a:close/>
                    <a:moveTo>
                      <a:pt x="18" y="60"/>
                    </a:moveTo>
                    <a:cubicBezTo>
                      <a:pt x="17" y="60"/>
                      <a:pt x="17" y="60"/>
                      <a:pt x="17" y="61"/>
                    </a:cubicBezTo>
                    <a:cubicBezTo>
                      <a:pt x="17" y="62"/>
                      <a:pt x="17" y="62"/>
                      <a:pt x="17" y="62"/>
                    </a:cubicBezTo>
                    <a:cubicBezTo>
                      <a:pt x="17" y="62"/>
                      <a:pt x="17" y="63"/>
                      <a:pt x="18" y="63"/>
                    </a:cubicBezTo>
                    <a:cubicBezTo>
                      <a:pt x="27" y="63"/>
                      <a:pt x="27" y="63"/>
                      <a:pt x="27" y="63"/>
                    </a:cubicBezTo>
                    <a:cubicBezTo>
                      <a:pt x="28" y="63"/>
                      <a:pt x="28" y="62"/>
                      <a:pt x="28" y="62"/>
                    </a:cubicBezTo>
                    <a:cubicBezTo>
                      <a:pt x="28" y="61"/>
                      <a:pt x="28" y="61"/>
                      <a:pt x="28" y="61"/>
                    </a:cubicBezTo>
                    <a:cubicBezTo>
                      <a:pt x="28" y="60"/>
                      <a:pt x="28" y="60"/>
                      <a:pt x="27" y="60"/>
                    </a:cubicBezTo>
                    <a:lnTo>
                      <a:pt x="18" y="60"/>
                    </a:lnTo>
                    <a:close/>
                  </a:path>
                </a:pathLst>
              </a:custGeom>
              <a:solidFill>
                <a:sysClr val="window" lastClr="FFFFFF"/>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endParaRPr>
              </a:p>
            </p:txBody>
          </p:sp>
        </p:grpSp>
        <p:grpSp>
          <p:nvGrpSpPr>
            <p:cNvPr id="16" name="组合 15"/>
            <p:cNvGrpSpPr/>
            <p:nvPr/>
          </p:nvGrpSpPr>
          <p:grpSpPr>
            <a:xfrm>
              <a:off x="8613" y="3634"/>
              <a:ext cx="2414" cy="1743"/>
              <a:chOff x="5412657" y="1740831"/>
              <a:chExt cx="1350000" cy="975122"/>
            </a:xfrm>
          </p:grpSpPr>
          <p:sp>
            <p:nvSpPr>
              <p:cNvPr id="36" name="矩形 35"/>
              <p:cNvSpPr/>
              <p:nvPr/>
            </p:nvSpPr>
            <p:spPr>
              <a:xfrm rot="16200000">
                <a:off x="5600096" y="1553392"/>
                <a:ext cx="975122" cy="1350000"/>
              </a:xfrm>
              <a:prstGeom prst="rect">
                <a:avLst/>
              </a:prstGeom>
              <a:solidFill>
                <a:srgbClr val="1C50A2"/>
              </a:solidFill>
              <a:ln w="25400" cap="flat" cmpd="sng" algn="ctr">
                <a:noFill/>
                <a:prstDash val="solid"/>
              </a:ln>
              <a:effectLst>
                <a:outerShdw blurRad="177800" dist="1143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7" name="Freeform 810"/>
              <p:cNvSpPr>
                <a:spLocks noEditPoints="1"/>
              </p:cNvSpPr>
              <p:nvPr/>
            </p:nvSpPr>
            <p:spPr bwMode="auto">
              <a:xfrm>
                <a:off x="5920395" y="2045631"/>
                <a:ext cx="489347" cy="365522"/>
              </a:xfrm>
              <a:custGeom>
                <a:avLst/>
                <a:gdLst>
                  <a:gd name="T0" fmla="*/ 160 w 174"/>
                  <a:gd name="T1" fmla="*/ 97 h 130"/>
                  <a:gd name="T2" fmla="*/ 14 w 174"/>
                  <a:gd name="T3" fmla="*/ 97 h 130"/>
                  <a:gd name="T4" fmla="*/ 3 w 174"/>
                  <a:gd name="T5" fmla="*/ 118 h 130"/>
                  <a:gd name="T6" fmla="*/ 171 w 174"/>
                  <a:gd name="T7" fmla="*/ 118 h 130"/>
                  <a:gd name="T8" fmla="*/ 160 w 174"/>
                  <a:gd name="T9" fmla="*/ 97 h 130"/>
                  <a:gd name="T10" fmla="*/ 69 w 174"/>
                  <a:gd name="T11" fmla="*/ 113 h 130"/>
                  <a:gd name="T12" fmla="*/ 73 w 174"/>
                  <a:gd name="T13" fmla="*/ 105 h 130"/>
                  <a:gd name="T14" fmla="*/ 101 w 174"/>
                  <a:gd name="T15" fmla="*/ 105 h 130"/>
                  <a:gd name="T16" fmla="*/ 105 w 174"/>
                  <a:gd name="T17" fmla="*/ 113 h 130"/>
                  <a:gd name="T18" fmla="*/ 69 w 174"/>
                  <a:gd name="T19" fmla="*/ 113 h 130"/>
                  <a:gd name="T20" fmla="*/ 157 w 174"/>
                  <a:gd name="T21" fmla="*/ 92 h 130"/>
                  <a:gd name="T22" fmla="*/ 157 w 174"/>
                  <a:gd name="T23" fmla="*/ 92 h 130"/>
                  <a:gd name="T24" fmla="*/ 157 w 174"/>
                  <a:gd name="T25" fmla="*/ 91 h 130"/>
                  <a:gd name="T26" fmla="*/ 157 w 174"/>
                  <a:gd name="T27" fmla="*/ 4 h 130"/>
                  <a:gd name="T28" fmla="*/ 153 w 174"/>
                  <a:gd name="T29" fmla="*/ 0 h 130"/>
                  <a:gd name="T30" fmla="*/ 21 w 174"/>
                  <a:gd name="T31" fmla="*/ 0 h 130"/>
                  <a:gd name="T32" fmla="*/ 17 w 174"/>
                  <a:gd name="T33" fmla="*/ 4 h 130"/>
                  <a:gd name="T34" fmla="*/ 17 w 174"/>
                  <a:gd name="T35" fmla="*/ 91 h 130"/>
                  <a:gd name="T36" fmla="*/ 17 w 174"/>
                  <a:gd name="T37" fmla="*/ 92 h 130"/>
                  <a:gd name="T38" fmla="*/ 17 w 174"/>
                  <a:gd name="T39" fmla="*/ 92 h 130"/>
                  <a:gd name="T40" fmla="*/ 16 w 174"/>
                  <a:gd name="T41" fmla="*/ 92 h 130"/>
                  <a:gd name="T42" fmla="*/ 158 w 174"/>
                  <a:gd name="T43" fmla="*/ 92 h 130"/>
                  <a:gd name="T44" fmla="*/ 157 w 174"/>
                  <a:gd name="T45" fmla="*/ 92 h 130"/>
                  <a:gd name="T46" fmla="*/ 147 w 174"/>
                  <a:gd name="T47" fmla="*/ 85 h 130"/>
                  <a:gd name="T48" fmla="*/ 27 w 174"/>
                  <a:gd name="T49" fmla="*/ 85 h 130"/>
                  <a:gd name="T50" fmla="*/ 27 w 174"/>
                  <a:gd name="T51" fmla="*/ 10 h 130"/>
                  <a:gd name="T52" fmla="*/ 147 w 174"/>
                  <a:gd name="T53" fmla="*/ 10 h 130"/>
                  <a:gd name="T54" fmla="*/ 147 w 174"/>
                  <a:gd name="T55" fmla="*/ 85 h 130"/>
                  <a:gd name="T56" fmla="*/ 173 w 174"/>
                  <a:gd name="T57" fmla="*/ 123 h 130"/>
                  <a:gd name="T58" fmla="*/ 1 w 174"/>
                  <a:gd name="T59" fmla="*/ 123 h 130"/>
                  <a:gd name="T60" fmla="*/ 0 w 174"/>
                  <a:gd name="T61" fmla="*/ 124 h 130"/>
                  <a:gd name="T62" fmla="*/ 4 w 174"/>
                  <a:gd name="T63" fmla="*/ 130 h 130"/>
                  <a:gd name="T64" fmla="*/ 170 w 174"/>
                  <a:gd name="T65" fmla="*/ 130 h 130"/>
                  <a:gd name="T66" fmla="*/ 174 w 174"/>
                  <a:gd name="T67" fmla="*/ 124 h 130"/>
                  <a:gd name="T68" fmla="*/ 173 w 174"/>
                  <a:gd name="T69" fmla="*/ 1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4" h="130">
                    <a:moveTo>
                      <a:pt x="160" y="97"/>
                    </a:moveTo>
                    <a:cubicBezTo>
                      <a:pt x="14" y="97"/>
                      <a:pt x="14" y="97"/>
                      <a:pt x="14" y="97"/>
                    </a:cubicBezTo>
                    <a:cubicBezTo>
                      <a:pt x="3" y="118"/>
                      <a:pt x="3" y="118"/>
                      <a:pt x="3" y="118"/>
                    </a:cubicBezTo>
                    <a:cubicBezTo>
                      <a:pt x="171" y="118"/>
                      <a:pt x="171" y="118"/>
                      <a:pt x="171" y="118"/>
                    </a:cubicBezTo>
                    <a:lnTo>
                      <a:pt x="160" y="97"/>
                    </a:lnTo>
                    <a:close/>
                    <a:moveTo>
                      <a:pt x="69" y="113"/>
                    </a:moveTo>
                    <a:cubicBezTo>
                      <a:pt x="73" y="105"/>
                      <a:pt x="73" y="105"/>
                      <a:pt x="73" y="105"/>
                    </a:cubicBezTo>
                    <a:cubicBezTo>
                      <a:pt x="101" y="105"/>
                      <a:pt x="101" y="105"/>
                      <a:pt x="101" y="105"/>
                    </a:cubicBezTo>
                    <a:cubicBezTo>
                      <a:pt x="105" y="113"/>
                      <a:pt x="105" y="113"/>
                      <a:pt x="105" y="113"/>
                    </a:cubicBezTo>
                    <a:lnTo>
                      <a:pt x="69" y="113"/>
                    </a:lnTo>
                    <a:close/>
                    <a:moveTo>
                      <a:pt x="157" y="92"/>
                    </a:moveTo>
                    <a:cubicBezTo>
                      <a:pt x="157" y="92"/>
                      <a:pt x="157" y="92"/>
                      <a:pt x="157" y="92"/>
                    </a:cubicBezTo>
                    <a:cubicBezTo>
                      <a:pt x="157" y="92"/>
                      <a:pt x="157" y="92"/>
                      <a:pt x="157" y="91"/>
                    </a:cubicBezTo>
                    <a:cubicBezTo>
                      <a:pt x="157" y="4"/>
                      <a:pt x="157" y="4"/>
                      <a:pt x="157" y="4"/>
                    </a:cubicBezTo>
                    <a:cubicBezTo>
                      <a:pt x="157" y="2"/>
                      <a:pt x="156" y="0"/>
                      <a:pt x="153" y="0"/>
                    </a:cubicBezTo>
                    <a:cubicBezTo>
                      <a:pt x="21" y="0"/>
                      <a:pt x="21" y="0"/>
                      <a:pt x="21" y="0"/>
                    </a:cubicBezTo>
                    <a:cubicBezTo>
                      <a:pt x="18" y="0"/>
                      <a:pt x="17" y="2"/>
                      <a:pt x="17" y="4"/>
                    </a:cubicBezTo>
                    <a:cubicBezTo>
                      <a:pt x="17" y="91"/>
                      <a:pt x="17" y="91"/>
                      <a:pt x="17" y="91"/>
                    </a:cubicBezTo>
                    <a:cubicBezTo>
                      <a:pt x="17" y="92"/>
                      <a:pt x="17" y="92"/>
                      <a:pt x="17" y="92"/>
                    </a:cubicBezTo>
                    <a:cubicBezTo>
                      <a:pt x="17" y="92"/>
                      <a:pt x="17" y="92"/>
                      <a:pt x="17" y="92"/>
                    </a:cubicBezTo>
                    <a:cubicBezTo>
                      <a:pt x="16" y="92"/>
                      <a:pt x="16" y="92"/>
                      <a:pt x="16" y="92"/>
                    </a:cubicBezTo>
                    <a:cubicBezTo>
                      <a:pt x="158" y="92"/>
                      <a:pt x="158" y="92"/>
                      <a:pt x="158" y="92"/>
                    </a:cubicBezTo>
                    <a:lnTo>
                      <a:pt x="157" y="92"/>
                    </a:lnTo>
                    <a:close/>
                    <a:moveTo>
                      <a:pt x="147" y="85"/>
                    </a:moveTo>
                    <a:cubicBezTo>
                      <a:pt x="27" y="85"/>
                      <a:pt x="27" y="85"/>
                      <a:pt x="27" y="85"/>
                    </a:cubicBezTo>
                    <a:cubicBezTo>
                      <a:pt x="27" y="10"/>
                      <a:pt x="27" y="10"/>
                      <a:pt x="27" y="10"/>
                    </a:cubicBezTo>
                    <a:cubicBezTo>
                      <a:pt x="147" y="10"/>
                      <a:pt x="147" y="10"/>
                      <a:pt x="147" y="10"/>
                    </a:cubicBezTo>
                    <a:lnTo>
                      <a:pt x="147" y="85"/>
                    </a:lnTo>
                    <a:close/>
                    <a:moveTo>
                      <a:pt x="173" y="123"/>
                    </a:moveTo>
                    <a:cubicBezTo>
                      <a:pt x="1" y="123"/>
                      <a:pt x="1" y="123"/>
                      <a:pt x="1" y="123"/>
                    </a:cubicBezTo>
                    <a:cubicBezTo>
                      <a:pt x="0" y="124"/>
                      <a:pt x="0" y="124"/>
                      <a:pt x="0" y="124"/>
                    </a:cubicBezTo>
                    <a:cubicBezTo>
                      <a:pt x="0" y="126"/>
                      <a:pt x="2" y="130"/>
                      <a:pt x="4" y="130"/>
                    </a:cubicBezTo>
                    <a:cubicBezTo>
                      <a:pt x="170" y="130"/>
                      <a:pt x="170" y="130"/>
                      <a:pt x="170" y="130"/>
                    </a:cubicBezTo>
                    <a:cubicBezTo>
                      <a:pt x="172" y="130"/>
                      <a:pt x="174" y="126"/>
                      <a:pt x="174" y="124"/>
                    </a:cubicBezTo>
                    <a:lnTo>
                      <a:pt x="173" y="123"/>
                    </a:lnTo>
                    <a:close/>
                  </a:path>
                </a:pathLst>
              </a:custGeom>
              <a:solidFill>
                <a:sysClr val="window" lastClr="FFFFFF"/>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endParaRPr>
              </a:p>
            </p:txBody>
          </p:sp>
        </p:grpSp>
        <p:grpSp>
          <p:nvGrpSpPr>
            <p:cNvPr id="17" name="组合 16"/>
            <p:cNvGrpSpPr/>
            <p:nvPr/>
          </p:nvGrpSpPr>
          <p:grpSpPr>
            <a:xfrm>
              <a:off x="7146" y="6973"/>
              <a:ext cx="1743" cy="2172"/>
              <a:chOff x="4592357" y="3608636"/>
              <a:chExt cx="975122" cy="1215000"/>
            </a:xfrm>
          </p:grpSpPr>
          <p:sp>
            <p:nvSpPr>
              <p:cNvPr id="34" name="矩形 33"/>
              <p:cNvSpPr/>
              <p:nvPr/>
            </p:nvSpPr>
            <p:spPr>
              <a:xfrm rot="10800000">
                <a:off x="4592357" y="3608636"/>
                <a:ext cx="975122" cy="1215000"/>
              </a:xfrm>
              <a:prstGeom prst="rect">
                <a:avLst/>
              </a:prstGeom>
              <a:solidFill>
                <a:srgbClr val="1C50A2"/>
              </a:solidFill>
              <a:ln w="25400" cap="flat" cmpd="sng" algn="ctr">
                <a:noFill/>
                <a:prstDash val="solid"/>
              </a:ln>
              <a:effectLst>
                <a:outerShdw blurRad="177800" dist="1143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5" name="Freeform 843"/>
              <p:cNvSpPr>
                <a:spLocks noEditPoints="1"/>
              </p:cNvSpPr>
              <p:nvPr/>
            </p:nvSpPr>
            <p:spPr bwMode="auto">
              <a:xfrm>
                <a:off x="4845916" y="4002419"/>
                <a:ext cx="489347" cy="427435"/>
              </a:xfrm>
              <a:custGeom>
                <a:avLst/>
                <a:gdLst>
                  <a:gd name="T0" fmla="*/ 109 w 174"/>
                  <a:gd name="T1" fmla="*/ 132 h 152"/>
                  <a:gd name="T2" fmla="*/ 108 w 174"/>
                  <a:gd name="T3" fmla="*/ 127 h 152"/>
                  <a:gd name="T4" fmla="*/ 66 w 174"/>
                  <a:gd name="T5" fmla="*/ 127 h 152"/>
                  <a:gd name="T6" fmla="*/ 64 w 174"/>
                  <a:gd name="T7" fmla="*/ 137 h 152"/>
                  <a:gd name="T8" fmla="*/ 59 w 174"/>
                  <a:gd name="T9" fmla="*/ 145 h 152"/>
                  <a:gd name="T10" fmla="*/ 50 w 174"/>
                  <a:gd name="T11" fmla="*/ 148 h 152"/>
                  <a:gd name="T12" fmla="*/ 50 w 174"/>
                  <a:gd name="T13" fmla="*/ 152 h 152"/>
                  <a:gd name="T14" fmla="*/ 124 w 174"/>
                  <a:gd name="T15" fmla="*/ 152 h 152"/>
                  <a:gd name="T16" fmla="*/ 124 w 174"/>
                  <a:gd name="T17" fmla="*/ 148 h 152"/>
                  <a:gd name="T18" fmla="*/ 115 w 174"/>
                  <a:gd name="T19" fmla="*/ 145 h 152"/>
                  <a:gd name="T20" fmla="*/ 109 w 174"/>
                  <a:gd name="T21" fmla="*/ 132 h 152"/>
                  <a:gd name="T22" fmla="*/ 169 w 174"/>
                  <a:gd name="T23" fmla="*/ 0 h 152"/>
                  <a:gd name="T24" fmla="*/ 5 w 174"/>
                  <a:gd name="T25" fmla="*/ 0 h 152"/>
                  <a:gd name="T26" fmla="*/ 0 w 174"/>
                  <a:gd name="T27" fmla="*/ 5 h 152"/>
                  <a:gd name="T28" fmla="*/ 0 w 174"/>
                  <a:gd name="T29" fmla="*/ 113 h 152"/>
                  <a:gd name="T30" fmla="*/ 5 w 174"/>
                  <a:gd name="T31" fmla="*/ 118 h 152"/>
                  <a:gd name="T32" fmla="*/ 169 w 174"/>
                  <a:gd name="T33" fmla="*/ 118 h 152"/>
                  <a:gd name="T34" fmla="*/ 174 w 174"/>
                  <a:gd name="T35" fmla="*/ 113 h 152"/>
                  <a:gd name="T36" fmla="*/ 174 w 174"/>
                  <a:gd name="T37" fmla="*/ 5 h 152"/>
                  <a:gd name="T38" fmla="*/ 169 w 174"/>
                  <a:gd name="T39" fmla="*/ 0 h 152"/>
                  <a:gd name="T40" fmla="*/ 162 w 174"/>
                  <a:gd name="T41" fmla="*/ 106 h 152"/>
                  <a:gd name="T42" fmla="*/ 12 w 174"/>
                  <a:gd name="T43" fmla="*/ 106 h 152"/>
                  <a:gd name="T44" fmla="*/ 12 w 174"/>
                  <a:gd name="T45" fmla="*/ 13 h 152"/>
                  <a:gd name="T46" fmla="*/ 162 w 174"/>
                  <a:gd name="T47" fmla="*/ 13 h 152"/>
                  <a:gd name="T48" fmla="*/ 162 w 174"/>
                  <a:gd name="T49" fmla="*/ 10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152">
                    <a:moveTo>
                      <a:pt x="109" y="132"/>
                    </a:moveTo>
                    <a:cubicBezTo>
                      <a:pt x="108" y="130"/>
                      <a:pt x="108" y="129"/>
                      <a:pt x="108" y="127"/>
                    </a:cubicBezTo>
                    <a:cubicBezTo>
                      <a:pt x="66" y="127"/>
                      <a:pt x="66" y="127"/>
                      <a:pt x="66" y="127"/>
                    </a:cubicBezTo>
                    <a:cubicBezTo>
                      <a:pt x="66" y="130"/>
                      <a:pt x="65" y="133"/>
                      <a:pt x="64" y="137"/>
                    </a:cubicBezTo>
                    <a:cubicBezTo>
                      <a:pt x="63" y="140"/>
                      <a:pt x="61" y="143"/>
                      <a:pt x="59" y="145"/>
                    </a:cubicBezTo>
                    <a:cubicBezTo>
                      <a:pt x="57" y="147"/>
                      <a:pt x="54" y="148"/>
                      <a:pt x="50" y="148"/>
                    </a:cubicBezTo>
                    <a:cubicBezTo>
                      <a:pt x="50" y="152"/>
                      <a:pt x="50" y="152"/>
                      <a:pt x="50" y="152"/>
                    </a:cubicBezTo>
                    <a:cubicBezTo>
                      <a:pt x="124" y="152"/>
                      <a:pt x="124" y="152"/>
                      <a:pt x="124" y="152"/>
                    </a:cubicBezTo>
                    <a:cubicBezTo>
                      <a:pt x="124" y="148"/>
                      <a:pt x="124" y="148"/>
                      <a:pt x="124" y="148"/>
                    </a:cubicBezTo>
                    <a:cubicBezTo>
                      <a:pt x="120" y="148"/>
                      <a:pt x="117" y="147"/>
                      <a:pt x="115" y="145"/>
                    </a:cubicBezTo>
                    <a:cubicBezTo>
                      <a:pt x="112" y="142"/>
                      <a:pt x="110" y="137"/>
                      <a:pt x="109" y="132"/>
                    </a:cubicBezTo>
                    <a:close/>
                    <a:moveTo>
                      <a:pt x="169" y="0"/>
                    </a:moveTo>
                    <a:cubicBezTo>
                      <a:pt x="5" y="0"/>
                      <a:pt x="5" y="0"/>
                      <a:pt x="5" y="0"/>
                    </a:cubicBezTo>
                    <a:cubicBezTo>
                      <a:pt x="2" y="0"/>
                      <a:pt x="0" y="3"/>
                      <a:pt x="0" y="5"/>
                    </a:cubicBezTo>
                    <a:cubicBezTo>
                      <a:pt x="0" y="113"/>
                      <a:pt x="0" y="113"/>
                      <a:pt x="0" y="113"/>
                    </a:cubicBezTo>
                    <a:cubicBezTo>
                      <a:pt x="0" y="116"/>
                      <a:pt x="2" y="118"/>
                      <a:pt x="5" y="118"/>
                    </a:cubicBezTo>
                    <a:cubicBezTo>
                      <a:pt x="169" y="118"/>
                      <a:pt x="169" y="118"/>
                      <a:pt x="169" y="118"/>
                    </a:cubicBezTo>
                    <a:cubicBezTo>
                      <a:pt x="172" y="118"/>
                      <a:pt x="174" y="116"/>
                      <a:pt x="174" y="113"/>
                    </a:cubicBezTo>
                    <a:cubicBezTo>
                      <a:pt x="174" y="5"/>
                      <a:pt x="174" y="5"/>
                      <a:pt x="174" y="5"/>
                    </a:cubicBezTo>
                    <a:cubicBezTo>
                      <a:pt x="174" y="3"/>
                      <a:pt x="172" y="0"/>
                      <a:pt x="169" y="0"/>
                    </a:cubicBezTo>
                    <a:close/>
                    <a:moveTo>
                      <a:pt x="162" y="106"/>
                    </a:moveTo>
                    <a:cubicBezTo>
                      <a:pt x="12" y="106"/>
                      <a:pt x="12" y="106"/>
                      <a:pt x="12" y="106"/>
                    </a:cubicBezTo>
                    <a:cubicBezTo>
                      <a:pt x="12" y="13"/>
                      <a:pt x="12" y="13"/>
                      <a:pt x="12" y="13"/>
                    </a:cubicBezTo>
                    <a:cubicBezTo>
                      <a:pt x="162" y="13"/>
                      <a:pt x="162" y="13"/>
                      <a:pt x="162" y="13"/>
                    </a:cubicBezTo>
                    <a:lnTo>
                      <a:pt x="162" y="106"/>
                    </a:lnTo>
                    <a:close/>
                  </a:path>
                </a:pathLst>
              </a:custGeom>
              <a:solidFill>
                <a:sysClr val="window" lastClr="FFFFFF"/>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endParaRPr>
              </a:p>
            </p:txBody>
          </p:sp>
        </p:grpSp>
        <p:grpSp>
          <p:nvGrpSpPr>
            <p:cNvPr id="18" name="组合 17"/>
            <p:cNvGrpSpPr/>
            <p:nvPr/>
          </p:nvGrpSpPr>
          <p:grpSpPr>
            <a:xfrm>
              <a:off x="5373" y="3634"/>
              <a:ext cx="1743" cy="1743"/>
              <a:chOff x="3600654" y="1740831"/>
              <a:chExt cx="975122" cy="975122"/>
            </a:xfrm>
          </p:grpSpPr>
          <p:sp>
            <p:nvSpPr>
              <p:cNvPr id="31" name="圆角矩形 30"/>
              <p:cNvSpPr/>
              <p:nvPr/>
            </p:nvSpPr>
            <p:spPr>
              <a:xfrm>
                <a:off x="3600654" y="1740831"/>
                <a:ext cx="975122" cy="975122"/>
              </a:xfrm>
              <a:prstGeom prst="roundRect">
                <a:avLst/>
              </a:prstGeom>
              <a:solidFill>
                <a:srgbClr val="1C50A2"/>
              </a:solidFill>
              <a:ln w="34925" cap="flat" cmpd="sng" algn="ctr">
                <a:gradFill flip="none" rotWithShape="1">
                  <a:gsLst>
                    <a:gs pos="0">
                      <a:srgbClr val="2683C6">
                        <a:lumMod val="5000"/>
                        <a:lumOff val="95000"/>
                      </a:srgbClr>
                    </a:gs>
                    <a:gs pos="100000">
                      <a:sysClr val="window" lastClr="FFFFFF">
                        <a:lumMod val="65000"/>
                      </a:sysClr>
                    </a:gs>
                  </a:gsLst>
                  <a:lin ang="2700000" scaled="1"/>
                  <a:tileRect/>
                </a:gradFill>
                <a:prstDash val="solid"/>
              </a:ln>
              <a:effectLst>
                <a:outerShdw blurRad="177800" dist="1270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2" name="圆角矩形 31"/>
              <p:cNvSpPr>
                <a:spLocks noChangeAspect="1"/>
              </p:cNvSpPr>
              <p:nvPr/>
            </p:nvSpPr>
            <p:spPr>
              <a:xfrm>
                <a:off x="3804715" y="1944892"/>
                <a:ext cx="567000" cy="567000"/>
              </a:xfrm>
              <a:prstGeom prst="roundRect">
                <a:avLst/>
              </a:prstGeom>
              <a:solidFill>
                <a:sysClr val="window" lastClr="FFFFFF"/>
              </a:solidFill>
              <a:ln w="34925" cap="flat" cmpd="sng" algn="ctr">
                <a:noFill/>
                <a:prstDash val="solid"/>
              </a:ln>
              <a:effectLst>
                <a:innerShdw blurRad="63500" dist="50800" dir="13500000">
                  <a:prstClr val="black">
                    <a:alpha val="50000"/>
                  </a:prst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3" name="文本框 3"/>
              <p:cNvSpPr txBox="1"/>
              <p:nvPr/>
            </p:nvSpPr>
            <p:spPr>
              <a:xfrm>
                <a:off x="3804715" y="1966745"/>
                <a:ext cx="637523" cy="50097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1C50A2"/>
                    </a:solidFill>
                    <a:effectLst/>
                    <a:uLnTx/>
                    <a:uFillTx/>
                    <a:latin typeface="+mn-ea"/>
                  </a:rPr>
                  <a:t>01</a:t>
                </a:r>
                <a:endParaRPr kumimoji="0" lang="zh-CN" altLang="en-US" b="1" i="0" u="none" strike="noStrike" kern="0" cap="none" spc="0" normalizeH="0" baseline="0" noProof="0" dirty="0">
                  <a:ln>
                    <a:noFill/>
                  </a:ln>
                  <a:solidFill>
                    <a:srgbClr val="1C50A2"/>
                  </a:solidFill>
                  <a:effectLst/>
                  <a:uLnTx/>
                  <a:uFillTx/>
                  <a:latin typeface="+mn-ea"/>
                </a:endParaRPr>
              </a:p>
            </p:txBody>
          </p:sp>
        </p:grpSp>
        <p:grpSp>
          <p:nvGrpSpPr>
            <p:cNvPr id="19" name="组合 18"/>
            <p:cNvGrpSpPr/>
            <p:nvPr/>
          </p:nvGrpSpPr>
          <p:grpSpPr>
            <a:xfrm>
              <a:off x="7146" y="3634"/>
              <a:ext cx="1743" cy="1743"/>
              <a:chOff x="4592769" y="1740870"/>
              <a:chExt cx="975168" cy="975248"/>
            </a:xfrm>
          </p:grpSpPr>
          <p:sp>
            <p:nvSpPr>
              <p:cNvPr id="28" name="圆角矩形 27"/>
              <p:cNvSpPr/>
              <p:nvPr/>
            </p:nvSpPr>
            <p:spPr>
              <a:xfrm>
                <a:off x="4592769" y="1740870"/>
                <a:ext cx="975168" cy="975248"/>
              </a:xfrm>
              <a:prstGeom prst="roundRect">
                <a:avLst/>
              </a:prstGeom>
              <a:solidFill>
                <a:srgbClr val="1C50A2"/>
              </a:solidFill>
              <a:ln w="34925" cap="flat" cmpd="sng" algn="ctr">
                <a:gradFill flip="none" rotWithShape="1">
                  <a:gsLst>
                    <a:gs pos="0">
                      <a:srgbClr val="2683C6">
                        <a:lumMod val="5000"/>
                        <a:lumOff val="95000"/>
                      </a:srgbClr>
                    </a:gs>
                    <a:gs pos="100000">
                      <a:sysClr val="window" lastClr="FFFFFF">
                        <a:lumMod val="65000"/>
                      </a:sysClr>
                    </a:gs>
                  </a:gsLst>
                  <a:lin ang="2700000" scaled="1"/>
                  <a:tileRect/>
                </a:gradFill>
                <a:prstDash val="solid"/>
              </a:ln>
              <a:effectLst>
                <a:outerShdw blurRad="177800" dist="1270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9" name="圆角矩形 28"/>
              <p:cNvSpPr>
                <a:spLocks noChangeAspect="1"/>
              </p:cNvSpPr>
              <p:nvPr/>
            </p:nvSpPr>
            <p:spPr>
              <a:xfrm>
                <a:off x="4796418" y="1944892"/>
                <a:ext cx="567000" cy="567000"/>
              </a:xfrm>
              <a:prstGeom prst="roundRect">
                <a:avLst/>
              </a:prstGeom>
              <a:solidFill>
                <a:sysClr val="window" lastClr="FFFFFF"/>
              </a:solidFill>
              <a:ln w="34925" cap="flat" cmpd="sng" algn="ctr">
                <a:noFill/>
                <a:prstDash val="solid"/>
              </a:ln>
              <a:effectLst>
                <a:innerShdw blurRad="63500" dist="50800" dir="13500000">
                  <a:prstClr val="black">
                    <a:alpha val="50000"/>
                  </a:prst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0" name="文本框 7"/>
              <p:cNvSpPr txBox="1"/>
              <p:nvPr/>
            </p:nvSpPr>
            <p:spPr>
              <a:xfrm>
                <a:off x="4796418" y="1966744"/>
                <a:ext cx="637553" cy="50103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1C50A2"/>
                    </a:solidFill>
                    <a:effectLst/>
                    <a:uLnTx/>
                    <a:uFillTx/>
                    <a:latin typeface="+mn-ea"/>
                  </a:rPr>
                  <a:t>02</a:t>
                </a:r>
                <a:endParaRPr kumimoji="0" lang="zh-CN" altLang="en-US" b="1" i="0" u="none" strike="noStrike" kern="0" cap="none" spc="0" normalizeH="0" baseline="0" noProof="0" dirty="0">
                  <a:ln>
                    <a:noFill/>
                  </a:ln>
                  <a:solidFill>
                    <a:srgbClr val="1C50A2"/>
                  </a:solidFill>
                  <a:effectLst/>
                  <a:uLnTx/>
                  <a:uFillTx/>
                  <a:latin typeface="+mn-ea"/>
                </a:endParaRPr>
              </a:p>
            </p:txBody>
          </p:sp>
        </p:grpSp>
        <p:grpSp>
          <p:nvGrpSpPr>
            <p:cNvPr id="20" name="组合 19"/>
            <p:cNvGrpSpPr/>
            <p:nvPr/>
          </p:nvGrpSpPr>
          <p:grpSpPr>
            <a:xfrm>
              <a:off x="5373" y="5377"/>
              <a:ext cx="1743" cy="1743"/>
              <a:chOff x="3600654" y="2715952"/>
              <a:chExt cx="975122" cy="975122"/>
            </a:xfrm>
          </p:grpSpPr>
          <p:sp>
            <p:nvSpPr>
              <p:cNvPr id="25" name="圆角矩形 24"/>
              <p:cNvSpPr/>
              <p:nvPr/>
            </p:nvSpPr>
            <p:spPr>
              <a:xfrm>
                <a:off x="3600654" y="2715952"/>
                <a:ext cx="975122" cy="975122"/>
              </a:xfrm>
              <a:prstGeom prst="roundRect">
                <a:avLst/>
              </a:prstGeom>
              <a:solidFill>
                <a:srgbClr val="1C50A2"/>
              </a:solidFill>
              <a:ln w="34925" cap="flat" cmpd="sng" algn="ctr">
                <a:gradFill flip="none" rotWithShape="1">
                  <a:gsLst>
                    <a:gs pos="0">
                      <a:srgbClr val="2683C6">
                        <a:lumMod val="5000"/>
                        <a:lumOff val="95000"/>
                      </a:srgbClr>
                    </a:gs>
                    <a:gs pos="100000">
                      <a:sysClr val="window" lastClr="FFFFFF">
                        <a:lumMod val="65000"/>
                      </a:sysClr>
                    </a:gs>
                  </a:gsLst>
                  <a:lin ang="2700000" scaled="1"/>
                  <a:tileRect/>
                </a:gradFill>
                <a:prstDash val="solid"/>
              </a:ln>
              <a:effectLst>
                <a:outerShdw blurRad="177800" dist="1270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6" name="圆角矩形 25"/>
              <p:cNvSpPr>
                <a:spLocks noChangeAspect="1"/>
              </p:cNvSpPr>
              <p:nvPr/>
            </p:nvSpPr>
            <p:spPr>
              <a:xfrm>
                <a:off x="3804715" y="2920014"/>
                <a:ext cx="567000" cy="567000"/>
              </a:xfrm>
              <a:prstGeom prst="roundRect">
                <a:avLst/>
              </a:prstGeom>
              <a:solidFill>
                <a:sysClr val="window" lastClr="FFFFFF"/>
              </a:solidFill>
              <a:ln w="34925" cap="flat" cmpd="sng" algn="ctr">
                <a:noFill/>
                <a:prstDash val="solid"/>
              </a:ln>
              <a:effectLst>
                <a:innerShdw blurRad="63500" dist="50800" dir="13500000">
                  <a:prstClr val="black">
                    <a:alpha val="50000"/>
                  </a:prst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7" name="文本框 11"/>
              <p:cNvSpPr txBox="1"/>
              <p:nvPr/>
            </p:nvSpPr>
            <p:spPr>
              <a:xfrm>
                <a:off x="3804715" y="2941866"/>
                <a:ext cx="637523" cy="50097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1C50A2"/>
                    </a:solidFill>
                    <a:effectLst/>
                    <a:uLnTx/>
                    <a:uFillTx/>
                    <a:latin typeface="+mn-ea"/>
                  </a:rPr>
                  <a:t>04</a:t>
                </a:r>
                <a:endParaRPr kumimoji="0" lang="zh-CN" altLang="en-US" b="1" i="0" u="none" strike="noStrike" kern="0" cap="none" spc="0" normalizeH="0" baseline="0" noProof="0" dirty="0">
                  <a:ln>
                    <a:noFill/>
                  </a:ln>
                  <a:solidFill>
                    <a:srgbClr val="1C50A2"/>
                  </a:solidFill>
                  <a:effectLst/>
                  <a:uLnTx/>
                  <a:uFillTx/>
                  <a:latin typeface="+mn-ea"/>
                </a:endParaRPr>
              </a:p>
            </p:txBody>
          </p:sp>
        </p:grpSp>
        <p:grpSp>
          <p:nvGrpSpPr>
            <p:cNvPr id="21" name="组合 20"/>
            <p:cNvGrpSpPr/>
            <p:nvPr/>
          </p:nvGrpSpPr>
          <p:grpSpPr>
            <a:xfrm>
              <a:off x="7146" y="5377"/>
              <a:ext cx="1743" cy="1743"/>
              <a:chOff x="4592357" y="2715952"/>
              <a:chExt cx="975122" cy="975122"/>
            </a:xfrm>
          </p:grpSpPr>
          <p:sp>
            <p:nvSpPr>
              <p:cNvPr id="22" name="圆角矩形 21"/>
              <p:cNvSpPr/>
              <p:nvPr/>
            </p:nvSpPr>
            <p:spPr>
              <a:xfrm>
                <a:off x="4592357" y="2715952"/>
                <a:ext cx="975122" cy="975122"/>
              </a:xfrm>
              <a:prstGeom prst="roundRect">
                <a:avLst/>
              </a:prstGeom>
              <a:solidFill>
                <a:srgbClr val="1C50A2"/>
              </a:solidFill>
              <a:ln w="34925" cap="flat" cmpd="sng" algn="ctr">
                <a:gradFill flip="none" rotWithShape="1">
                  <a:gsLst>
                    <a:gs pos="0">
                      <a:srgbClr val="2683C6">
                        <a:lumMod val="5000"/>
                        <a:lumOff val="95000"/>
                      </a:srgbClr>
                    </a:gs>
                    <a:gs pos="100000">
                      <a:sysClr val="window" lastClr="FFFFFF">
                        <a:lumMod val="65000"/>
                      </a:sysClr>
                    </a:gs>
                  </a:gsLst>
                  <a:lin ang="2700000" scaled="1"/>
                  <a:tileRect/>
                </a:gradFill>
                <a:prstDash val="solid"/>
              </a:ln>
              <a:effectLst>
                <a:outerShdw blurRad="177800" dist="1270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3" name="圆角矩形 22"/>
              <p:cNvSpPr>
                <a:spLocks noChangeAspect="1"/>
              </p:cNvSpPr>
              <p:nvPr/>
            </p:nvSpPr>
            <p:spPr>
              <a:xfrm>
                <a:off x="4796418" y="2920013"/>
                <a:ext cx="567000" cy="567000"/>
              </a:xfrm>
              <a:prstGeom prst="roundRect">
                <a:avLst/>
              </a:prstGeom>
              <a:solidFill>
                <a:sysClr val="window" lastClr="FFFFFF"/>
              </a:solidFill>
              <a:ln w="34925" cap="flat" cmpd="sng" algn="ctr">
                <a:noFill/>
                <a:prstDash val="solid"/>
              </a:ln>
              <a:effectLst>
                <a:innerShdw blurRad="63500" dist="50800" dir="13500000">
                  <a:prstClr val="black">
                    <a:alpha val="50000"/>
                  </a:prst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4" name="文本框 14"/>
              <p:cNvSpPr txBox="1"/>
              <p:nvPr/>
            </p:nvSpPr>
            <p:spPr>
              <a:xfrm>
                <a:off x="4796418" y="2941866"/>
                <a:ext cx="637523" cy="50097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1C50A2"/>
                    </a:solidFill>
                    <a:effectLst/>
                    <a:uLnTx/>
                    <a:uFillTx/>
                    <a:latin typeface="+mn-ea"/>
                  </a:rPr>
                  <a:t>03</a:t>
                </a:r>
                <a:endParaRPr kumimoji="0" lang="zh-CN" altLang="en-US" b="1" i="0" u="none" strike="noStrike" kern="0" cap="none" spc="0" normalizeH="0" baseline="0" noProof="0" dirty="0">
                  <a:ln>
                    <a:noFill/>
                  </a:ln>
                  <a:solidFill>
                    <a:srgbClr val="1C50A2"/>
                  </a:solidFill>
                  <a:effectLst/>
                  <a:uLnTx/>
                  <a:uFillTx/>
                  <a:latin typeface="+mn-ea"/>
                </a:endParaRPr>
              </a:p>
            </p:txBody>
          </p:sp>
        </p:grpSp>
      </p:grpSp>
      <p:sp>
        <p:nvSpPr>
          <p:cNvPr id="43" name="文本框 1"/>
          <p:cNvSpPr txBox="1"/>
          <p:nvPr/>
        </p:nvSpPr>
        <p:spPr>
          <a:xfrm>
            <a:off x="2610644" y="1928119"/>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išļîďè"/>
          <p:cNvSpPr txBox="1"/>
          <p:nvPr/>
        </p:nvSpPr>
        <p:spPr bwMode="auto">
          <a:xfrm>
            <a:off x="2594761" y="1583295"/>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5" name="文本框 1"/>
          <p:cNvSpPr txBox="1"/>
          <p:nvPr/>
        </p:nvSpPr>
        <p:spPr>
          <a:xfrm>
            <a:off x="1457881" y="3330460"/>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išļîďè"/>
          <p:cNvSpPr txBox="1"/>
          <p:nvPr/>
        </p:nvSpPr>
        <p:spPr bwMode="auto">
          <a:xfrm>
            <a:off x="1441998" y="2985636"/>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7" name="文本框 1"/>
          <p:cNvSpPr txBox="1"/>
          <p:nvPr/>
        </p:nvSpPr>
        <p:spPr>
          <a:xfrm>
            <a:off x="7087652" y="3915225"/>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išļîďè"/>
          <p:cNvSpPr txBox="1"/>
          <p:nvPr/>
        </p:nvSpPr>
        <p:spPr bwMode="auto">
          <a:xfrm>
            <a:off x="7071769" y="3570401"/>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9" name="文本框 1"/>
          <p:cNvSpPr txBox="1"/>
          <p:nvPr/>
        </p:nvSpPr>
        <p:spPr>
          <a:xfrm>
            <a:off x="7172319" y="1676002"/>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išļîďè"/>
          <p:cNvSpPr txBox="1"/>
          <p:nvPr/>
        </p:nvSpPr>
        <p:spPr bwMode="auto">
          <a:xfrm>
            <a:off x="7156436" y="1331178"/>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grpSp>
        <p:nvGrpSpPr>
          <p:cNvPr id="51" name="组合 50"/>
          <p:cNvGrpSpPr/>
          <p:nvPr/>
        </p:nvGrpSpPr>
        <p:grpSpPr>
          <a:xfrm>
            <a:off x="1017713" y="5198428"/>
            <a:ext cx="596906" cy="538179"/>
            <a:chOff x="5424755" y="1340768"/>
            <a:chExt cx="670560" cy="604586"/>
          </a:xfrm>
        </p:grpSpPr>
        <p:grpSp>
          <p:nvGrpSpPr>
            <p:cNvPr id="52" name="组合 51"/>
            <p:cNvGrpSpPr/>
            <p:nvPr/>
          </p:nvGrpSpPr>
          <p:grpSpPr>
            <a:xfrm>
              <a:off x="5424755" y="1340768"/>
              <a:ext cx="670560" cy="604586"/>
              <a:chOff x="3720691" y="2824413"/>
              <a:chExt cx="1341120" cy="1209172"/>
            </a:xfrm>
          </p:grpSpPr>
          <p:sp>
            <p:nvSpPr>
              <p:cNvPr id="54"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55"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53"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56" name="文本框 9"/>
          <p:cNvSpPr txBox="1"/>
          <p:nvPr/>
        </p:nvSpPr>
        <p:spPr>
          <a:xfrm>
            <a:off x="1738485" y="5214491"/>
            <a:ext cx="2122390" cy="409944"/>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输入文字标题</a:t>
            </a:r>
          </a:p>
        </p:txBody>
      </p:sp>
      <p:cxnSp>
        <p:nvCxnSpPr>
          <p:cNvPr id="57" name="直接连接符 56"/>
          <p:cNvCxnSpPr/>
          <p:nvPr/>
        </p:nvCxnSpPr>
        <p:spPr>
          <a:xfrm>
            <a:off x="1820116" y="5622644"/>
            <a:ext cx="9258760"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11240840" y="5474791"/>
            <a:ext cx="293292" cy="264436"/>
            <a:chOff x="3720691" y="2824413"/>
            <a:chExt cx="1341120" cy="1209172"/>
          </a:xfrm>
        </p:grpSpPr>
        <p:sp>
          <p:nvSpPr>
            <p:cNvPr id="59"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60"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61" name="TextBox 75"/>
          <p:cNvSpPr txBox="1"/>
          <p:nvPr/>
        </p:nvSpPr>
        <p:spPr>
          <a:xfrm>
            <a:off x="1710618" y="5789919"/>
            <a:ext cx="9687136" cy="766125"/>
          </a:xfrm>
          <a:prstGeom prst="rect">
            <a:avLst/>
          </a:prstGeom>
          <a:noFill/>
        </p:spPr>
        <p:txBody>
          <a:bodyPr wrap="squar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30000"/>
              </a:lnSpc>
              <a:spcBef>
                <a:spcPct val="0"/>
              </a:spcBef>
            </a:pP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a:t>
            </a:r>
          </a:p>
        </p:txBody>
      </p:sp>
    </p:spTree>
    <p:extLst>
      <p:ext uri="{BB962C8B-B14F-4D97-AF65-F5344CB8AC3E}">
        <p14:creationId xmlns:p14="http://schemas.microsoft.com/office/powerpoint/2010/main" val="2247312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研究成果与应用</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3" name="组合 12"/>
          <p:cNvGrpSpPr/>
          <p:nvPr/>
        </p:nvGrpSpPr>
        <p:grpSpPr>
          <a:xfrm>
            <a:off x="3851699" y="1871133"/>
            <a:ext cx="4019592" cy="2914355"/>
            <a:chOff x="3067052" y="1230937"/>
            <a:chExt cx="6059803" cy="4393583"/>
          </a:xfrm>
        </p:grpSpPr>
        <p:grpSp>
          <p:nvGrpSpPr>
            <p:cNvPr id="14" name="组合 13"/>
            <p:cNvGrpSpPr/>
            <p:nvPr/>
          </p:nvGrpSpPr>
          <p:grpSpPr>
            <a:xfrm rot="1200000" flipH="1">
              <a:off x="3180226" y="1230937"/>
              <a:ext cx="994269" cy="672500"/>
              <a:chOff x="911201" y="1824478"/>
              <a:chExt cx="2283025" cy="1544910"/>
            </a:xfrm>
            <a:solidFill>
              <a:srgbClr val="1C50A2"/>
            </a:solidFill>
          </p:grpSpPr>
          <p:sp>
            <p:nvSpPr>
              <p:cNvPr id="88" name="矩形 87"/>
              <p:cNvSpPr/>
              <p:nvPr/>
            </p:nvSpPr>
            <p:spPr>
              <a:xfrm rot="17400000">
                <a:off x="1340906" y="1872051"/>
                <a:ext cx="60758" cy="489620"/>
              </a:xfrm>
              <a:prstGeom prst="rect">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89" name="任意多边形 88"/>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90" name="椭圆 89"/>
              <p:cNvSpPr/>
              <p:nvPr/>
            </p:nvSpPr>
            <p:spPr>
              <a:xfrm>
                <a:off x="911201" y="2587444"/>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91" name="椭圆 90"/>
              <p:cNvSpPr/>
              <p:nvPr/>
            </p:nvSpPr>
            <p:spPr>
              <a:xfrm>
                <a:off x="3095293" y="2587444"/>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92" name="椭圆 91"/>
              <p:cNvSpPr/>
              <p:nvPr/>
            </p:nvSpPr>
            <p:spPr>
              <a:xfrm>
                <a:off x="1526843" y="2124151"/>
                <a:ext cx="209662" cy="209660"/>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93" name="椭圆 92"/>
              <p:cNvSpPr/>
              <p:nvPr/>
            </p:nvSpPr>
            <p:spPr>
              <a:xfrm>
                <a:off x="1582206" y="2182455"/>
                <a:ext cx="98933" cy="98934"/>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94" name="椭圆 93"/>
              <p:cNvSpPr/>
              <p:nvPr/>
            </p:nvSpPr>
            <p:spPr>
              <a:xfrm>
                <a:off x="1062963" y="1964312"/>
                <a:ext cx="98933" cy="98934"/>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5" name="组合 14"/>
            <p:cNvGrpSpPr/>
            <p:nvPr/>
          </p:nvGrpSpPr>
          <p:grpSpPr>
            <a:xfrm>
              <a:off x="3067052" y="1461453"/>
              <a:ext cx="6059803" cy="4163067"/>
              <a:chOff x="3067052" y="1461453"/>
              <a:chExt cx="6059803" cy="4163067"/>
            </a:xfrm>
          </p:grpSpPr>
          <p:sp>
            <p:nvSpPr>
              <p:cNvPr id="16" name="任意多边形 15"/>
              <p:cNvSpPr/>
              <p:nvPr/>
            </p:nvSpPr>
            <p:spPr>
              <a:xfrm>
                <a:off x="3071495" y="1461453"/>
                <a:ext cx="5339080" cy="4114165"/>
              </a:xfrm>
              <a:custGeom>
                <a:avLst/>
                <a:gdLst>
                  <a:gd name="connsiteX0" fmla="*/ 6128642 w 6460402"/>
                  <a:gd name="connsiteY0" fmla="*/ 2544539 h 4978287"/>
                  <a:gd name="connsiteX1" fmla="*/ 6128642 w 6460402"/>
                  <a:gd name="connsiteY1" fmla="*/ 2578165 h 4978287"/>
                  <a:gd name="connsiteX2" fmla="*/ 6205767 w 6460402"/>
                  <a:gd name="connsiteY2" fmla="*/ 2578165 h 4978287"/>
                  <a:gd name="connsiteX3" fmla="*/ 6205767 w 6460402"/>
                  <a:gd name="connsiteY3" fmla="*/ 2544539 h 4978287"/>
                  <a:gd name="connsiteX4" fmla="*/ 6128642 w 6460402"/>
                  <a:gd name="connsiteY4" fmla="*/ 2359082 h 4978287"/>
                  <a:gd name="connsiteX5" fmla="*/ 6128642 w 6460402"/>
                  <a:gd name="connsiteY5" fmla="*/ 2374918 h 4978287"/>
                  <a:gd name="connsiteX6" fmla="*/ 6205767 w 6460402"/>
                  <a:gd name="connsiteY6" fmla="*/ 2374918 h 4978287"/>
                  <a:gd name="connsiteX7" fmla="*/ 6205767 w 6460402"/>
                  <a:gd name="connsiteY7" fmla="*/ 2359082 h 4978287"/>
                  <a:gd name="connsiteX8" fmla="*/ 6128642 w 6460402"/>
                  <a:gd name="connsiteY8" fmla="*/ 2175435 h 4978287"/>
                  <a:gd name="connsiteX9" fmla="*/ 6128642 w 6460402"/>
                  <a:gd name="connsiteY9" fmla="*/ 2189461 h 4978287"/>
                  <a:gd name="connsiteX10" fmla="*/ 6205767 w 6460402"/>
                  <a:gd name="connsiteY10" fmla="*/ 2189461 h 4978287"/>
                  <a:gd name="connsiteX11" fmla="*/ 6205767 w 6460402"/>
                  <a:gd name="connsiteY11" fmla="*/ 2175435 h 4978287"/>
                  <a:gd name="connsiteX12" fmla="*/ 550566 w 6460402"/>
                  <a:gd name="connsiteY12" fmla="*/ 0 h 4978287"/>
                  <a:gd name="connsiteX13" fmla="*/ 1089947 w 6460402"/>
                  <a:gd name="connsiteY13" fmla="*/ 439608 h 4978287"/>
                  <a:gd name="connsiteX14" fmla="*/ 1094328 w 6460402"/>
                  <a:gd name="connsiteY14" fmla="*/ 483067 h 4978287"/>
                  <a:gd name="connsiteX15" fmla="*/ 3355244 w 6460402"/>
                  <a:gd name="connsiteY15" fmla="*/ 483067 h 4978287"/>
                  <a:gd name="connsiteX16" fmla="*/ 3774352 w 6460402"/>
                  <a:gd name="connsiteY16" fmla="*/ 902175 h 4978287"/>
                  <a:gd name="connsiteX17" fmla="*/ 3774352 w 6460402"/>
                  <a:gd name="connsiteY17" fmla="*/ 1433662 h 4978287"/>
                  <a:gd name="connsiteX18" fmla="*/ 3776218 w 6460402"/>
                  <a:gd name="connsiteY18" fmla="*/ 1433662 h 4978287"/>
                  <a:gd name="connsiteX19" fmla="*/ 3776218 w 6460402"/>
                  <a:gd name="connsiteY19" fmla="*/ 1732154 h 4978287"/>
                  <a:gd name="connsiteX20" fmla="*/ 4049878 w 6460402"/>
                  <a:gd name="connsiteY20" fmla="*/ 2005814 h 4978287"/>
                  <a:gd name="connsiteX21" fmla="*/ 5752319 w 6460402"/>
                  <a:gd name="connsiteY21" fmla="*/ 2005814 h 4978287"/>
                  <a:gd name="connsiteX22" fmla="*/ 5752319 w 6460402"/>
                  <a:gd name="connsiteY22" fmla="*/ 1999666 h 4978287"/>
                  <a:gd name="connsiteX23" fmla="*/ 6128642 w 6460402"/>
                  <a:gd name="connsiteY23" fmla="*/ 1999666 h 4978287"/>
                  <a:gd name="connsiteX24" fmla="*/ 6128642 w 6460402"/>
                  <a:gd name="connsiteY24" fmla="*/ 2005814 h 4978287"/>
                  <a:gd name="connsiteX25" fmla="*/ 6205767 w 6460402"/>
                  <a:gd name="connsiteY25" fmla="*/ 2005814 h 4978287"/>
                  <a:gd name="connsiteX26" fmla="*/ 6205767 w 6460402"/>
                  <a:gd name="connsiteY26" fmla="*/ 2005162 h 4978287"/>
                  <a:gd name="connsiteX27" fmla="*/ 6460402 w 6460402"/>
                  <a:gd name="connsiteY27" fmla="*/ 2005162 h 4978287"/>
                  <a:gd name="connsiteX28" fmla="*/ 6460402 w 6460402"/>
                  <a:gd name="connsiteY28" fmla="*/ 2740090 h 4978287"/>
                  <a:gd name="connsiteX29" fmla="*/ 6227992 w 6460402"/>
                  <a:gd name="connsiteY29" fmla="*/ 2740090 h 4978287"/>
                  <a:gd name="connsiteX30" fmla="*/ 4948699 w 6460402"/>
                  <a:gd name="connsiteY30" fmla="*/ 2747786 h 4978287"/>
                  <a:gd name="connsiteX31" fmla="*/ 4699917 w 6460402"/>
                  <a:gd name="connsiteY31" fmla="*/ 3021446 h 4978287"/>
                  <a:gd name="connsiteX32" fmla="*/ 4699917 w 6460402"/>
                  <a:gd name="connsiteY32" fmla="*/ 3886050 h 4978287"/>
                  <a:gd name="connsiteX33" fmla="*/ 4722636 w 6460402"/>
                  <a:gd name="connsiteY33" fmla="*/ 3888341 h 4978287"/>
                  <a:gd name="connsiteX34" fmla="*/ 5162244 w 6460402"/>
                  <a:gd name="connsiteY34" fmla="*/ 4427721 h 4978287"/>
                  <a:gd name="connsiteX35" fmla="*/ 4611678 w 6460402"/>
                  <a:gd name="connsiteY35" fmla="*/ 4978287 h 4978287"/>
                  <a:gd name="connsiteX36" fmla="*/ 4061112 w 6460402"/>
                  <a:gd name="connsiteY36" fmla="*/ 4427721 h 4978287"/>
                  <a:gd name="connsiteX37" fmla="*/ 4500720 w 6460402"/>
                  <a:gd name="connsiteY37" fmla="*/ 3888341 h 4978287"/>
                  <a:gd name="connsiteX38" fmla="*/ 4525038 w 6460402"/>
                  <a:gd name="connsiteY38" fmla="*/ 3885889 h 4978287"/>
                  <a:gd name="connsiteX39" fmla="*/ 4525038 w 6460402"/>
                  <a:gd name="connsiteY39" fmla="*/ 2997273 h 4978287"/>
                  <a:gd name="connsiteX40" fmla="*/ 4906045 w 6460402"/>
                  <a:gd name="connsiteY40" fmla="*/ 2578165 h 4978287"/>
                  <a:gd name="connsiteX41" fmla="*/ 5752319 w 6460402"/>
                  <a:gd name="connsiteY41" fmla="*/ 2578165 h 4978287"/>
                  <a:gd name="connsiteX42" fmla="*/ 5752319 w 6460402"/>
                  <a:gd name="connsiteY42" fmla="*/ 2544539 h 4978287"/>
                  <a:gd name="connsiteX43" fmla="*/ 4621379 w 6460402"/>
                  <a:gd name="connsiteY43" fmla="*/ 2544539 h 4978287"/>
                  <a:gd name="connsiteX44" fmla="*/ 4347719 w 6460402"/>
                  <a:gd name="connsiteY44" fmla="*/ 2818199 h 4978287"/>
                  <a:gd name="connsiteX45" fmla="*/ 4347719 w 6460402"/>
                  <a:gd name="connsiteY45" fmla="*/ 3200314 h 4978287"/>
                  <a:gd name="connsiteX46" fmla="*/ 4345853 w 6460402"/>
                  <a:gd name="connsiteY46" fmla="*/ 3200314 h 4978287"/>
                  <a:gd name="connsiteX47" fmla="*/ 4345853 w 6460402"/>
                  <a:gd name="connsiteY47" fmla="*/ 3217647 h 4978287"/>
                  <a:gd name="connsiteX48" fmla="*/ 3926745 w 6460402"/>
                  <a:gd name="connsiteY48" fmla="*/ 3636755 h 4978287"/>
                  <a:gd name="connsiteX49" fmla="*/ 1502623 w 6460402"/>
                  <a:gd name="connsiteY49" fmla="*/ 3636755 h 4978287"/>
                  <a:gd name="connsiteX50" fmla="*/ 1500080 w 6460402"/>
                  <a:gd name="connsiteY50" fmla="*/ 3661988 h 4978287"/>
                  <a:gd name="connsiteX51" fmla="*/ 960699 w 6460402"/>
                  <a:gd name="connsiteY51" fmla="*/ 4101596 h 4978287"/>
                  <a:gd name="connsiteX52" fmla="*/ 410133 w 6460402"/>
                  <a:gd name="connsiteY52" fmla="*/ 3551030 h 4978287"/>
                  <a:gd name="connsiteX53" fmla="*/ 960699 w 6460402"/>
                  <a:gd name="connsiteY53" fmla="*/ 3000464 h 4978287"/>
                  <a:gd name="connsiteX54" fmla="*/ 1500080 w 6460402"/>
                  <a:gd name="connsiteY54" fmla="*/ 3440072 h 4978287"/>
                  <a:gd name="connsiteX55" fmla="*/ 1502808 w 6460402"/>
                  <a:gd name="connsiteY55" fmla="*/ 3467134 h 4978287"/>
                  <a:gd name="connsiteX56" fmla="*/ 3879826 w 6460402"/>
                  <a:gd name="connsiteY56" fmla="*/ 3467134 h 4978287"/>
                  <a:gd name="connsiteX57" fmla="*/ 4153486 w 6460402"/>
                  <a:gd name="connsiteY57" fmla="*/ 3193474 h 4978287"/>
                  <a:gd name="connsiteX58" fmla="*/ 4153486 w 6460402"/>
                  <a:gd name="connsiteY58" fmla="*/ 2935531 h 4978287"/>
                  <a:gd name="connsiteX59" fmla="*/ 4155352 w 6460402"/>
                  <a:gd name="connsiteY59" fmla="*/ 2935531 h 4978287"/>
                  <a:gd name="connsiteX60" fmla="*/ 4155352 w 6460402"/>
                  <a:gd name="connsiteY60" fmla="*/ 2794026 h 4978287"/>
                  <a:gd name="connsiteX61" fmla="*/ 4574460 w 6460402"/>
                  <a:gd name="connsiteY61" fmla="*/ 2374918 h 4978287"/>
                  <a:gd name="connsiteX62" fmla="*/ 5752319 w 6460402"/>
                  <a:gd name="connsiteY62" fmla="*/ 2374918 h 4978287"/>
                  <a:gd name="connsiteX63" fmla="*/ 5752319 w 6460402"/>
                  <a:gd name="connsiteY63" fmla="*/ 2359082 h 4978287"/>
                  <a:gd name="connsiteX64" fmla="*/ 2802547 w 6460402"/>
                  <a:gd name="connsiteY64" fmla="*/ 2359082 h 4978287"/>
                  <a:gd name="connsiteX65" fmla="*/ 2799911 w 6460402"/>
                  <a:gd name="connsiteY65" fmla="*/ 2385229 h 4978287"/>
                  <a:gd name="connsiteX66" fmla="*/ 2260530 w 6460402"/>
                  <a:gd name="connsiteY66" fmla="*/ 2824837 h 4978287"/>
                  <a:gd name="connsiteX67" fmla="*/ 1709964 w 6460402"/>
                  <a:gd name="connsiteY67" fmla="*/ 2274271 h 4978287"/>
                  <a:gd name="connsiteX68" fmla="*/ 2260530 w 6460402"/>
                  <a:gd name="connsiteY68" fmla="*/ 1723705 h 4978287"/>
                  <a:gd name="connsiteX69" fmla="*/ 2799911 w 6460402"/>
                  <a:gd name="connsiteY69" fmla="*/ 2163313 h 4978287"/>
                  <a:gd name="connsiteX70" fmla="*/ 2802547 w 6460402"/>
                  <a:gd name="connsiteY70" fmla="*/ 2189461 h 4978287"/>
                  <a:gd name="connsiteX71" fmla="*/ 5752319 w 6460402"/>
                  <a:gd name="connsiteY71" fmla="*/ 2189461 h 4978287"/>
                  <a:gd name="connsiteX72" fmla="*/ 5752319 w 6460402"/>
                  <a:gd name="connsiteY72" fmla="*/ 2175435 h 4978287"/>
                  <a:gd name="connsiteX73" fmla="*/ 4002959 w 6460402"/>
                  <a:gd name="connsiteY73" fmla="*/ 2175435 h 4978287"/>
                  <a:gd name="connsiteX74" fmla="*/ 3583851 w 6460402"/>
                  <a:gd name="connsiteY74" fmla="*/ 1756327 h 4978287"/>
                  <a:gd name="connsiteX75" fmla="*/ 3583851 w 6460402"/>
                  <a:gd name="connsiteY75" fmla="*/ 1605112 h 4978287"/>
                  <a:gd name="connsiteX76" fmla="*/ 3581985 w 6460402"/>
                  <a:gd name="connsiteY76" fmla="*/ 1605112 h 4978287"/>
                  <a:gd name="connsiteX77" fmla="*/ 3581985 w 6460402"/>
                  <a:gd name="connsiteY77" fmla="*/ 926348 h 4978287"/>
                  <a:gd name="connsiteX78" fmla="*/ 3308325 w 6460402"/>
                  <a:gd name="connsiteY78" fmla="*/ 652688 h 4978287"/>
                  <a:gd name="connsiteX79" fmla="*/ 1090838 w 6460402"/>
                  <a:gd name="connsiteY79" fmla="*/ 652688 h 4978287"/>
                  <a:gd name="connsiteX80" fmla="*/ 1089947 w 6460402"/>
                  <a:gd name="connsiteY80" fmla="*/ 661524 h 4978287"/>
                  <a:gd name="connsiteX81" fmla="*/ 550566 w 6460402"/>
                  <a:gd name="connsiteY81" fmla="*/ 1101132 h 4978287"/>
                  <a:gd name="connsiteX82" fmla="*/ 0 w 6460402"/>
                  <a:gd name="connsiteY82" fmla="*/ 550566 h 4978287"/>
                  <a:gd name="connsiteX83" fmla="*/ 550566 w 6460402"/>
                  <a:gd name="connsiteY83" fmla="*/ 0 h 497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460402" h="4978287">
                    <a:moveTo>
                      <a:pt x="6128642" y="2544539"/>
                    </a:moveTo>
                    <a:lnTo>
                      <a:pt x="6128642" y="2578165"/>
                    </a:lnTo>
                    <a:lnTo>
                      <a:pt x="6205767" y="2578165"/>
                    </a:lnTo>
                    <a:lnTo>
                      <a:pt x="6205767" y="2544539"/>
                    </a:lnTo>
                    <a:close/>
                    <a:moveTo>
                      <a:pt x="6128642" y="2359082"/>
                    </a:moveTo>
                    <a:lnTo>
                      <a:pt x="6128642" y="2374918"/>
                    </a:lnTo>
                    <a:lnTo>
                      <a:pt x="6205767" y="2374918"/>
                    </a:lnTo>
                    <a:lnTo>
                      <a:pt x="6205767" y="2359082"/>
                    </a:lnTo>
                    <a:close/>
                    <a:moveTo>
                      <a:pt x="6128642" y="2175435"/>
                    </a:moveTo>
                    <a:lnTo>
                      <a:pt x="6128642" y="2189461"/>
                    </a:lnTo>
                    <a:lnTo>
                      <a:pt x="6205767" y="2189461"/>
                    </a:lnTo>
                    <a:lnTo>
                      <a:pt x="6205767" y="2175435"/>
                    </a:lnTo>
                    <a:close/>
                    <a:moveTo>
                      <a:pt x="550566" y="0"/>
                    </a:moveTo>
                    <a:cubicBezTo>
                      <a:pt x="816627" y="0"/>
                      <a:pt x="1038609" y="188724"/>
                      <a:pt x="1089947" y="439608"/>
                    </a:cubicBezTo>
                    <a:lnTo>
                      <a:pt x="1094328" y="483067"/>
                    </a:lnTo>
                    <a:lnTo>
                      <a:pt x="3355244" y="483067"/>
                    </a:lnTo>
                    <a:cubicBezTo>
                      <a:pt x="3586711" y="483067"/>
                      <a:pt x="3774352" y="670708"/>
                      <a:pt x="3774352" y="902175"/>
                    </a:cubicBezTo>
                    <a:lnTo>
                      <a:pt x="3774352" y="1433662"/>
                    </a:lnTo>
                    <a:lnTo>
                      <a:pt x="3776218" y="1433662"/>
                    </a:lnTo>
                    <a:lnTo>
                      <a:pt x="3776218" y="1732154"/>
                    </a:lnTo>
                    <a:cubicBezTo>
                      <a:pt x="3776218" y="1883292"/>
                      <a:pt x="3898740" y="2005814"/>
                      <a:pt x="4049878" y="2005814"/>
                    </a:cubicBezTo>
                    <a:lnTo>
                      <a:pt x="5752319" y="2005814"/>
                    </a:lnTo>
                    <a:lnTo>
                      <a:pt x="5752319" y="1999666"/>
                    </a:lnTo>
                    <a:lnTo>
                      <a:pt x="6128642" y="1999666"/>
                    </a:lnTo>
                    <a:lnTo>
                      <a:pt x="6128642" y="2005814"/>
                    </a:lnTo>
                    <a:lnTo>
                      <a:pt x="6205767" y="2005814"/>
                    </a:lnTo>
                    <a:lnTo>
                      <a:pt x="6205767" y="2005162"/>
                    </a:lnTo>
                    <a:lnTo>
                      <a:pt x="6460402" y="2005162"/>
                    </a:lnTo>
                    <a:lnTo>
                      <a:pt x="6460402" y="2740090"/>
                    </a:lnTo>
                    <a:lnTo>
                      <a:pt x="6227992" y="2740090"/>
                    </a:lnTo>
                    <a:lnTo>
                      <a:pt x="4948699" y="2747786"/>
                    </a:lnTo>
                    <a:cubicBezTo>
                      <a:pt x="4811301" y="2747786"/>
                      <a:pt x="4699917" y="2870308"/>
                      <a:pt x="4699917" y="3021446"/>
                    </a:cubicBezTo>
                    <a:lnTo>
                      <a:pt x="4699917" y="3886050"/>
                    </a:lnTo>
                    <a:lnTo>
                      <a:pt x="4722636" y="3888341"/>
                    </a:lnTo>
                    <a:cubicBezTo>
                      <a:pt x="4973520" y="3939679"/>
                      <a:pt x="5162244" y="4161661"/>
                      <a:pt x="5162244" y="4427721"/>
                    </a:cubicBezTo>
                    <a:cubicBezTo>
                      <a:pt x="5162244" y="4731790"/>
                      <a:pt x="4915747" y="4978287"/>
                      <a:pt x="4611678" y="4978287"/>
                    </a:cubicBezTo>
                    <a:cubicBezTo>
                      <a:pt x="4307609" y="4978287"/>
                      <a:pt x="4061112" y="4731790"/>
                      <a:pt x="4061112" y="4427721"/>
                    </a:cubicBezTo>
                    <a:cubicBezTo>
                      <a:pt x="4061112" y="4161661"/>
                      <a:pt x="4249837" y="3939679"/>
                      <a:pt x="4500720" y="3888341"/>
                    </a:cubicBezTo>
                    <a:lnTo>
                      <a:pt x="4525038" y="3885889"/>
                    </a:lnTo>
                    <a:lnTo>
                      <a:pt x="4525038" y="2997273"/>
                    </a:lnTo>
                    <a:cubicBezTo>
                      <a:pt x="4525038" y="2765806"/>
                      <a:pt x="4695621" y="2578165"/>
                      <a:pt x="4906045" y="2578165"/>
                    </a:cubicBezTo>
                    <a:lnTo>
                      <a:pt x="5752319" y="2578165"/>
                    </a:lnTo>
                    <a:lnTo>
                      <a:pt x="5752319" y="2544539"/>
                    </a:lnTo>
                    <a:lnTo>
                      <a:pt x="4621379" y="2544539"/>
                    </a:lnTo>
                    <a:cubicBezTo>
                      <a:pt x="4470241" y="2544539"/>
                      <a:pt x="4347719" y="2667061"/>
                      <a:pt x="4347719" y="2818199"/>
                    </a:cubicBezTo>
                    <a:lnTo>
                      <a:pt x="4347719" y="3200314"/>
                    </a:lnTo>
                    <a:lnTo>
                      <a:pt x="4345853" y="3200314"/>
                    </a:lnTo>
                    <a:lnTo>
                      <a:pt x="4345853" y="3217647"/>
                    </a:lnTo>
                    <a:cubicBezTo>
                      <a:pt x="4345853" y="3449114"/>
                      <a:pt x="4158212" y="3636755"/>
                      <a:pt x="3926745" y="3636755"/>
                    </a:cubicBezTo>
                    <a:lnTo>
                      <a:pt x="1502623" y="3636755"/>
                    </a:lnTo>
                    <a:lnTo>
                      <a:pt x="1500080" y="3661988"/>
                    </a:lnTo>
                    <a:cubicBezTo>
                      <a:pt x="1448742" y="3912872"/>
                      <a:pt x="1226760" y="4101596"/>
                      <a:pt x="960699" y="4101596"/>
                    </a:cubicBezTo>
                    <a:cubicBezTo>
                      <a:pt x="656630" y="4101596"/>
                      <a:pt x="410133" y="3855099"/>
                      <a:pt x="410133" y="3551030"/>
                    </a:cubicBezTo>
                    <a:cubicBezTo>
                      <a:pt x="410133" y="3246961"/>
                      <a:pt x="656630" y="3000464"/>
                      <a:pt x="960699" y="3000464"/>
                    </a:cubicBezTo>
                    <a:cubicBezTo>
                      <a:pt x="1226760" y="3000464"/>
                      <a:pt x="1448742" y="3189188"/>
                      <a:pt x="1500080" y="3440072"/>
                    </a:cubicBezTo>
                    <a:lnTo>
                      <a:pt x="1502808" y="3467134"/>
                    </a:lnTo>
                    <a:lnTo>
                      <a:pt x="3879826" y="3467134"/>
                    </a:lnTo>
                    <a:cubicBezTo>
                      <a:pt x="4030964" y="3467134"/>
                      <a:pt x="4153486" y="3344612"/>
                      <a:pt x="4153486" y="3193474"/>
                    </a:cubicBezTo>
                    <a:lnTo>
                      <a:pt x="4153486" y="2935531"/>
                    </a:lnTo>
                    <a:lnTo>
                      <a:pt x="4155352" y="2935531"/>
                    </a:lnTo>
                    <a:lnTo>
                      <a:pt x="4155352" y="2794026"/>
                    </a:lnTo>
                    <a:cubicBezTo>
                      <a:pt x="4155352" y="2562559"/>
                      <a:pt x="4342993" y="2374918"/>
                      <a:pt x="4574460" y="2374918"/>
                    </a:cubicBezTo>
                    <a:lnTo>
                      <a:pt x="5752319" y="2374918"/>
                    </a:lnTo>
                    <a:lnTo>
                      <a:pt x="5752319" y="2359082"/>
                    </a:lnTo>
                    <a:lnTo>
                      <a:pt x="2802547" y="2359082"/>
                    </a:lnTo>
                    <a:lnTo>
                      <a:pt x="2799911" y="2385229"/>
                    </a:lnTo>
                    <a:cubicBezTo>
                      <a:pt x="2748573" y="2636113"/>
                      <a:pt x="2526591" y="2824837"/>
                      <a:pt x="2260530" y="2824837"/>
                    </a:cubicBezTo>
                    <a:cubicBezTo>
                      <a:pt x="1956461" y="2824837"/>
                      <a:pt x="1709964" y="2578340"/>
                      <a:pt x="1709964" y="2274271"/>
                    </a:cubicBezTo>
                    <a:cubicBezTo>
                      <a:pt x="1709964" y="1970202"/>
                      <a:pt x="1956461" y="1723705"/>
                      <a:pt x="2260530" y="1723705"/>
                    </a:cubicBezTo>
                    <a:cubicBezTo>
                      <a:pt x="2526591" y="1723705"/>
                      <a:pt x="2748573" y="1912429"/>
                      <a:pt x="2799911" y="2163313"/>
                    </a:cubicBezTo>
                    <a:lnTo>
                      <a:pt x="2802547" y="2189461"/>
                    </a:lnTo>
                    <a:lnTo>
                      <a:pt x="5752319" y="2189461"/>
                    </a:lnTo>
                    <a:lnTo>
                      <a:pt x="5752319" y="2175435"/>
                    </a:lnTo>
                    <a:lnTo>
                      <a:pt x="4002959" y="2175435"/>
                    </a:lnTo>
                    <a:cubicBezTo>
                      <a:pt x="3771492" y="2175435"/>
                      <a:pt x="3583851" y="1987794"/>
                      <a:pt x="3583851" y="1756327"/>
                    </a:cubicBezTo>
                    <a:lnTo>
                      <a:pt x="3583851" y="1605112"/>
                    </a:lnTo>
                    <a:lnTo>
                      <a:pt x="3581985" y="1605112"/>
                    </a:lnTo>
                    <a:lnTo>
                      <a:pt x="3581985" y="926348"/>
                    </a:lnTo>
                    <a:cubicBezTo>
                      <a:pt x="3581985" y="775210"/>
                      <a:pt x="3459463" y="652688"/>
                      <a:pt x="3308325" y="652688"/>
                    </a:cubicBezTo>
                    <a:lnTo>
                      <a:pt x="1090838" y="652688"/>
                    </a:lnTo>
                    <a:lnTo>
                      <a:pt x="1089947" y="661524"/>
                    </a:lnTo>
                    <a:cubicBezTo>
                      <a:pt x="1038609" y="912408"/>
                      <a:pt x="816627" y="1101132"/>
                      <a:pt x="550566" y="1101132"/>
                    </a:cubicBezTo>
                    <a:cubicBezTo>
                      <a:pt x="246497" y="1101132"/>
                      <a:pt x="0" y="854635"/>
                      <a:pt x="0" y="550566"/>
                    </a:cubicBezTo>
                    <a:cubicBezTo>
                      <a:pt x="0" y="246497"/>
                      <a:pt x="246497" y="0"/>
                      <a:pt x="550566" y="0"/>
                    </a:cubicBezTo>
                    <a:close/>
                  </a:path>
                </a:pathLst>
              </a:custGeom>
              <a:solidFill>
                <a:srgbClr val="1C50A2"/>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7" name="等腰三角形 16"/>
              <p:cNvSpPr/>
              <p:nvPr/>
            </p:nvSpPr>
            <p:spPr>
              <a:xfrm rot="5400000">
                <a:off x="8056880" y="2977198"/>
                <a:ext cx="1149350" cy="990600"/>
              </a:xfrm>
              <a:prstGeom prst="triangle">
                <a:avLst/>
              </a:prstGeom>
              <a:solidFill>
                <a:srgbClr val="1C50A2"/>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nvGrpSpPr>
              <p:cNvPr id="18" name="组合 17"/>
              <p:cNvGrpSpPr/>
              <p:nvPr/>
            </p:nvGrpSpPr>
            <p:grpSpPr>
              <a:xfrm>
                <a:off x="7734935" y="3112453"/>
                <a:ext cx="90170" cy="614680"/>
                <a:chOff x="7917305" y="1679687"/>
                <a:chExt cx="213360" cy="853440"/>
              </a:xfrm>
              <a:solidFill>
                <a:srgbClr val="FFC000"/>
              </a:solidFill>
            </p:grpSpPr>
            <p:sp>
              <p:nvSpPr>
                <p:cNvPr id="84" name="矩形 83"/>
                <p:cNvSpPr/>
                <p:nvPr/>
              </p:nvSpPr>
              <p:spPr>
                <a:xfrm>
                  <a:off x="7917305" y="1679687"/>
                  <a:ext cx="213360" cy="213360"/>
                </a:xfrm>
                <a:prstGeom prst="rect">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85" name="矩形 84"/>
                <p:cNvSpPr/>
                <p:nvPr/>
              </p:nvSpPr>
              <p:spPr>
                <a:xfrm>
                  <a:off x="7917305" y="1893047"/>
                  <a:ext cx="213360" cy="213360"/>
                </a:xfrm>
                <a:prstGeom prst="rect">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86" name="矩形 85"/>
                <p:cNvSpPr/>
                <p:nvPr/>
              </p:nvSpPr>
              <p:spPr>
                <a:xfrm>
                  <a:off x="7917305" y="2106407"/>
                  <a:ext cx="213360" cy="213360"/>
                </a:xfrm>
                <a:prstGeom prst="rect">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87" name="矩形 86"/>
                <p:cNvSpPr/>
                <p:nvPr/>
              </p:nvSpPr>
              <p:spPr>
                <a:xfrm>
                  <a:off x="7917305" y="2319767"/>
                  <a:ext cx="213360" cy="213360"/>
                </a:xfrm>
                <a:prstGeom prst="rect">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9" name="椭圆 18"/>
              <p:cNvSpPr/>
              <p:nvPr/>
            </p:nvSpPr>
            <p:spPr>
              <a:xfrm>
                <a:off x="6494281" y="4733145"/>
                <a:ext cx="769484" cy="769262"/>
              </a:xfrm>
              <a:prstGeom prst="ellipse">
                <a:avLst/>
              </a:prstGeom>
              <a:solidFill>
                <a:sysClr val="window" lastClr="FFFFFF">
                  <a:lumMod val="95000"/>
                </a:sysClr>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0" name="椭圆 19"/>
              <p:cNvSpPr/>
              <p:nvPr/>
            </p:nvSpPr>
            <p:spPr>
              <a:xfrm>
                <a:off x="6563873" y="4802717"/>
                <a:ext cx="630297" cy="630114"/>
              </a:xfrm>
              <a:prstGeom prst="ellipse">
                <a:avLst/>
              </a:prstGeom>
              <a:solidFill>
                <a:srgbClr val="1C50A2"/>
              </a:solidFill>
              <a:ln w="25400" cap="flat" cmpd="sng" algn="ctr">
                <a:noFill/>
                <a:prstDash val="solid"/>
              </a:ln>
              <a:effectLst>
                <a:innerShdw dist="88900" dir="13500000">
                  <a:srgbClr val="2683C6">
                    <a:lumMod val="50000"/>
                    <a:alpha val="50000"/>
                  </a:srgb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nvGrpSpPr>
              <p:cNvPr id="21" name="组合 20"/>
              <p:cNvGrpSpPr/>
              <p:nvPr/>
            </p:nvGrpSpPr>
            <p:grpSpPr>
              <a:xfrm rot="16200000" flipH="1">
                <a:off x="5930148" y="4748334"/>
                <a:ext cx="992509" cy="759863"/>
                <a:chOff x="911201" y="1622002"/>
                <a:chExt cx="2283025" cy="1747386"/>
              </a:xfrm>
              <a:solidFill>
                <a:srgbClr val="1C50A2"/>
              </a:solidFill>
            </p:grpSpPr>
            <p:sp>
              <p:nvSpPr>
                <p:cNvPr id="77" name="矩形 76"/>
                <p:cNvSpPr/>
                <p:nvPr/>
              </p:nvSpPr>
              <p:spPr>
                <a:xfrm>
                  <a:off x="2026099" y="1679379"/>
                  <a:ext cx="60759" cy="489621"/>
                </a:xfrm>
                <a:prstGeom prst="rect">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78" name="任意多边形 77"/>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79" name="椭圆 78"/>
                <p:cNvSpPr/>
                <p:nvPr/>
              </p:nvSpPr>
              <p:spPr>
                <a:xfrm>
                  <a:off x="911201" y="2587444"/>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80" name="椭圆 79"/>
                <p:cNvSpPr/>
                <p:nvPr/>
              </p:nvSpPr>
              <p:spPr>
                <a:xfrm>
                  <a:off x="3095293" y="2587444"/>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81" name="椭圆 80"/>
                <p:cNvSpPr/>
                <p:nvPr/>
              </p:nvSpPr>
              <p:spPr>
                <a:xfrm>
                  <a:off x="1952570" y="2048530"/>
                  <a:ext cx="209661" cy="209661"/>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82" name="椭圆 81"/>
                <p:cNvSpPr/>
                <p:nvPr/>
              </p:nvSpPr>
              <p:spPr>
                <a:xfrm>
                  <a:off x="2007933" y="2106832"/>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83" name="椭圆 82"/>
                <p:cNvSpPr/>
                <p:nvPr/>
              </p:nvSpPr>
              <p:spPr>
                <a:xfrm>
                  <a:off x="2007011" y="1622002"/>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2" name="组合 21"/>
              <p:cNvGrpSpPr/>
              <p:nvPr/>
            </p:nvGrpSpPr>
            <p:grpSpPr>
              <a:xfrm>
                <a:off x="6758261" y="4995634"/>
                <a:ext cx="241553" cy="254385"/>
                <a:chOff x="6596990" y="5657399"/>
                <a:chExt cx="428184" cy="496168"/>
              </a:xfrm>
              <a:solidFill>
                <a:sysClr val="window" lastClr="FFFFFF"/>
              </a:solidFill>
            </p:grpSpPr>
            <p:sp>
              <p:nvSpPr>
                <p:cNvPr id="69" name="Freeform 25"/>
                <p:cNvSpPr/>
                <p:nvPr/>
              </p:nvSpPr>
              <p:spPr bwMode="auto">
                <a:xfrm>
                  <a:off x="6678095" y="6064113"/>
                  <a:ext cx="265975" cy="89454"/>
                </a:xfrm>
                <a:custGeom>
                  <a:avLst/>
                  <a:gdLst>
                    <a:gd name="T0" fmla="*/ 86 w 94"/>
                    <a:gd name="T1" fmla="*/ 22 h 32"/>
                    <a:gd name="T2" fmla="*/ 64 w 94"/>
                    <a:gd name="T3" fmla="*/ 22 h 32"/>
                    <a:gd name="T4" fmla="*/ 64 w 94"/>
                    <a:gd name="T5" fmla="*/ 0 h 32"/>
                    <a:gd name="T6" fmla="*/ 31 w 94"/>
                    <a:gd name="T7" fmla="*/ 0 h 32"/>
                    <a:gd name="T8" fmla="*/ 31 w 94"/>
                    <a:gd name="T9" fmla="*/ 22 h 32"/>
                    <a:gd name="T10" fmla="*/ 8 w 94"/>
                    <a:gd name="T11" fmla="*/ 22 h 32"/>
                    <a:gd name="T12" fmla="*/ 0 w 94"/>
                    <a:gd name="T13" fmla="*/ 27 h 32"/>
                    <a:gd name="T14" fmla="*/ 0 w 94"/>
                    <a:gd name="T15" fmla="*/ 32 h 32"/>
                    <a:gd name="T16" fmla="*/ 94 w 94"/>
                    <a:gd name="T17" fmla="*/ 32 h 32"/>
                    <a:gd name="T18" fmla="*/ 94 w 94"/>
                    <a:gd name="T19" fmla="*/ 27 h 32"/>
                    <a:gd name="T20" fmla="*/ 86 w 94"/>
                    <a:gd name="T21"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32">
                      <a:moveTo>
                        <a:pt x="86" y="22"/>
                      </a:moveTo>
                      <a:cubicBezTo>
                        <a:pt x="64" y="22"/>
                        <a:pt x="64" y="22"/>
                        <a:pt x="64" y="22"/>
                      </a:cubicBezTo>
                      <a:cubicBezTo>
                        <a:pt x="64" y="0"/>
                        <a:pt x="64" y="0"/>
                        <a:pt x="64" y="0"/>
                      </a:cubicBezTo>
                      <a:cubicBezTo>
                        <a:pt x="31" y="0"/>
                        <a:pt x="31" y="0"/>
                        <a:pt x="31" y="0"/>
                      </a:cubicBezTo>
                      <a:cubicBezTo>
                        <a:pt x="31" y="22"/>
                        <a:pt x="31" y="22"/>
                        <a:pt x="31" y="22"/>
                      </a:cubicBezTo>
                      <a:cubicBezTo>
                        <a:pt x="8" y="22"/>
                        <a:pt x="8" y="22"/>
                        <a:pt x="8" y="22"/>
                      </a:cubicBezTo>
                      <a:cubicBezTo>
                        <a:pt x="4" y="22"/>
                        <a:pt x="0" y="24"/>
                        <a:pt x="0" y="27"/>
                      </a:cubicBezTo>
                      <a:cubicBezTo>
                        <a:pt x="0" y="32"/>
                        <a:pt x="0" y="32"/>
                        <a:pt x="0" y="32"/>
                      </a:cubicBezTo>
                      <a:cubicBezTo>
                        <a:pt x="94" y="32"/>
                        <a:pt x="94" y="32"/>
                        <a:pt x="94" y="32"/>
                      </a:cubicBezTo>
                      <a:cubicBezTo>
                        <a:pt x="94" y="27"/>
                        <a:pt x="94" y="27"/>
                        <a:pt x="94" y="27"/>
                      </a:cubicBezTo>
                      <a:cubicBezTo>
                        <a:pt x="94" y="24"/>
                        <a:pt x="90" y="22"/>
                        <a:pt x="86"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70" name="Freeform 26"/>
                <p:cNvSpPr/>
                <p:nvPr/>
              </p:nvSpPr>
              <p:spPr bwMode="auto">
                <a:xfrm>
                  <a:off x="6718647" y="5789789"/>
                  <a:ext cx="66792" cy="124042"/>
                </a:xfrm>
                <a:custGeom>
                  <a:avLst/>
                  <a:gdLst>
                    <a:gd name="T0" fmla="*/ 15 w 24"/>
                    <a:gd name="T1" fmla="*/ 18 h 44"/>
                    <a:gd name="T2" fmla="*/ 9 w 24"/>
                    <a:gd name="T3" fmla="*/ 14 h 44"/>
                    <a:gd name="T4" fmla="*/ 13 w 24"/>
                    <a:gd name="T5" fmla="*/ 11 h 44"/>
                    <a:gd name="T6" fmla="*/ 21 w 24"/>
                    <a:gd name="T7" fmla="*/ 13 h 44"/>
                    <a:gd name="T8" fmla="*/ 23 w 24"/>
                    <a:gd name="T9" fmla="*/ 6 h 44"/>
                    <a:gd name="T10" fmla="*/ 15 w 24"/>
                    <a:gd name="T11" fmla="*/ 5 h 44"/>
                    <a:gd name="T12" fmla="*/ 15 w 24"/>
                    <a:gd name="T13" fmla="*/ 0 h 44"/>
                    <a:gd name="T14" fmla="*/ 9 w 24"/>
                    <a:gd name="T15" fmla="*/ 0 h 44"/>
                    <a:gd name="T16" fmla="*/ 9 w 24"/>
                    <a:gd name="T17" fmla="*/ 5 h 44"/>
                    <a:gd name="T18" fmla="*/ 0 w 24"/>
                    <a:gd name="T19" fmla="*/ 15 h 44"/>
                    <a:gd name="T20" fmla="*/ 10 w 24"/>
                    <a:gd name="T21" fmla="*/ 25 h 44"/>
                    <a:gd name="T22" fmla="*/ 16 w 24"/>
                    <a:gd name="T23" fmla="*/ 29 h 44"/>
                    <a:gd name="T24" fmla="*/ 11 w 24"/>
                    <a:gd name="T25" fmla="*/ 33 h 44"/>
                    <a:gd name="T26" fmla="*/ 2 w 24"/>
                    <a:gd name="T27" fmla="*/ 30 h 44"/>
                    <a:gd name="T28" fmla="*/ 0 w 24"/>
                    <a:gd name="T29" fmla="*/ 37 h 44"/>
                    <a:gd name="T30" fmla="*/ 9 w 24"/>
                    <a:gd name="T31" fmla="*/ 39 h 44"/>
                    <a:gd name="T32" fmla="*/ 9 w 24"/>
                    <a:gd name="T33" fmla="*/ 44 h 44"/>
                    <a:gd name="T34" fmla="*/ 15 w 24"/>
                    <a:gd name="T35" fmla="*/ 44 h 44"/>
                    <a:gd name="T36" fmla="*/ 15 w 24"/>
                    <a:gd name="T37" fmla="*/ 38 h 44"/>
                    <a:gd name="T38" fmla="*/ 24 w 24"/>
                    <a:gd name="T39" fmla="*/ 29 h 44"/>
                    <a:gd name="T40" fmla="*/ 15 w 24"/>
                    <a:gd name="T41"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44">
                      <a:moveTo>
                        <a:pt x="15" y="18"/>
                      </a:moveTo>
                      <a:cubicBezTo>
                        <a:pt x="10" y="17"/>
                        <a:pt x="9" y="15"/>
                        <a:pt x="9" y="14"/>
                      </a:cubicBezTo>
                      <a:cubicBezTo>
                        <a:pt x="9" y="12"/>
                        <a:pt x="10" y="11"/>
                        <a:pt x="13" y="11"/>
                      </a:cubicBezTo>
                      <a:cubicBezTo>
                        <a:pt x="17" y="11"/>
                        <a:pt x="20" y="12"/>
                        <a:pt x="21" y="13"/>
                      </a:cubicBezTo>
                      <a:cubicBezTo>
                        <a:pt x="23" y="6"/>
                        <a:pt x="23" y="6"/>
                        <a:pt x="23" y="6"/>
                      </a:cubicBezTo>
                      <a:cubicBezTo>
                        <a:pt x="21" y="6"/>
                        <a:pt x="18" y="5"/>
                        <a:pt x="15" y="5"/>
                      </a:cubicBezTo>
                      <a:cubicBezTo>
                        <a:pt x="15" y="0"/>
                        <a:pt x="15" y="0"/>
                        <a:pt x="15" y="0"/>
                      </a:cubicBezTo>
                      <a:cubicBezTo>
                        <a:pt x="9" y="0"/>
                        <a:pt x="9" y="0"/>
                        <a:pt x="9" y="0"/>
                      </a:cubicBezTo>
                      <a:cubicBezTo>
                        <a:pt x="9" y="5"/>
                        <a:pt x="9" y="5"/>
                        <a:pt x="9" y="5"/>
                      </a:cubicBezTo>
                      <a:cubicBezTo>
                        <a:pt x="4" y="6"/>
                        <a:pt x="0" y="10"/>
                        <a:pt x="0" y="15"/>
                      </a:cubicBezTo>
                      <a:cubicBezTo>
                        <a:pt x="0" y="20"/>
                        <a:pt x="4" y="23"/>
                        <a:pt x="10" y="25"/>
                      </a:cubicBezTo>
                      <a:cubicBezTo>
                        <a:pt x="14" y="26"/>
                        <a:pt x="16" y="27"/>
                        <a:pt x="16" y="29"/>
                      </a:cubicBezTo>
                      <a:cubicBezTo>
                        <a:pt x="16" y="31"/>
                        <a:pt x="14" y="33"/>
                        <a:pt x="11" y="33"/>
                      </a:cubicBezTo>
                      <a:cubicBezTo>
                        <a:pt x="7" y="33"/>
                        <a:pt x="4" y="32"/>
                        <a:pt x="2" y="30"/>
                      </a:cubicBezTo>
                      <a:cubicBezTo>
                        <a:pt x="0" y="37"/>
                        <a:pt x="0" y="37"/>
                        <a:pt x="0" y="37"/>
                      </a:cubicBezTo>
                      <a:cubicBezTo>
                        <a:pt x="2" y="38"/>
                        <a:pt x="6" y="39"/>
                        <a:pt x="9" y="39"/>
                      </a:cubicBezTo>
                      <a:cubicBezTo>
                        <a:pt x="9" y="44"/>
                        <a:pt x="9" y="44"/>
                        <a:pt x="9" y="44"/>
                      </a:cubicBezTo>
                      <a:cubicBezTo>
                        <a:pt x="15" y="44"/>
                        <a:pt x="15" y="44"/>
                        <a:pt x="15" y="44"/>
                      </a:cubicBezTo>
                      <a:cubicBezTo>
                        <a:pt x="15" y="38"/>
                        <a:pt x="15" y="38"/>
                        <a:pt x="15" y="38"/>
                      </a:cubicBezTo>
                      <a:cubicBezTo>
                        <a:pt x="21" y="37"/>
                        <a:pt x="24" y="33"/>
                        <a:pt x="24" y="29"/>
                      </a:cubicBezTo>
                      <a:cubicBezTo>
                        <a:pt x="24" y="24"/>
                        <a:pt x="22" y="21"/>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71" name="Freeform 27"/>
                <p:cNvSpPr>
                  <a:spLocks noEditPoints="1"/>
                </p:cNvSpPr>
                <p:nvPr/>
              </p:nvSpPr>
              <p:spPr bwMode="auto">
                <a:xfrm>
                  <a:off x="6655434" y="5758779"/>
                  <a:ext cx="192027" cy="186063"/>
                </a:xfrm>
                <a:custGeom>
                  <a:avLst/>
                  <a:gdLst>
                    <a:gd name="T0" fmla="*/ 34 w 68"/>
                    <a:gd name="T1" fmla="*/ 0 h 66"/>
                    <a:gd name="T2" fmla="*/ 0 w 68"/>
                    <a:gd name="T3" fmla="*/ 33 h 66"/>
                    <a:gd name="T4" fmla="*/ 34 w 68"/>
                    <a:gd name="T5" fmla="*/ 66 h 66"/>
                    <a:gd name="T6" fmla="*/ 68 w 68"/>
                    <a:gd name="T7" fmla="*/ 33 h 66"/>
                    <a:gd name="T8" fmla="*/ 34 w 68"/>
                    <a:gd name="T9" fmla="*/ 0 h 66"/>
                    <a:gd name="T10" fmla="*/ 34 w 68"/>
                    <a:gd name="T11" fmla="*/ 59 h 66"/>
                    <a:gd name="T12" fmla="*/ 7 w 68"/>
                    <a:gd name="T13" fmla="*/ 33 h 66"/>
                    <a:gd name="T14" fmla="*/ 34 w 68"/>
                    <a:gd name="T15" fmla="*/ 7 h 66"/>
                    <a:gd name="T16" fmla="*/ 60 w 68"/>
                    <a:gd name="T17" fmla="*/ 33 h 66"/>
                    <a:gd name="T18" fmla="*/ 34 w 68"/>
                    <a:gd name="T19"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6">
                      <a:moveTo>
                        <a:pt x="34" y="0"/>
                      </a:moveTo>
                      <a:cubicBezTo>
                        <a:pt x="15" y="0"/>
                        <a:pt x="0" y="15"/>
                        <a:pt x="0" y="33"/>
                      </a:cubicBezTo>
                      <a:cubicBezTo>
                        <a:pt x="0" y="51"/>
                        <a:pt x="15" y="66"/>
                        <a:pt x="34" y="66"/>
                      </a:cubicBezTo>
                      <a:cubicBezTo>
                        <a:pt x="53" y="66"/>
                        <a:pt x="68" y="51"/>
                        <a:pt x="68" y="33"/>
                      </a:cubicBezTo>
                      <a:cubicBezTo>
                        <a:pt x="68" y="15"/>
                        <a:pt x="53" y="0"/>
                        <a:pt x="34" y="0"/>
                      </a:cubicBezTo>
                      <a:close/>
                      <a:moveTo>
                        <a:pt x="34" y="59"/>
                      </a:moveTo>
                      <a:cubicBezTo>
                        <a:pt x="19" y="59"/>
                        <a:pt x="7" y="47"/>
                        <a:pt x="7" y="33"/>
                      </a:cubicBezTo>
                      <a:cubicBezTo>
                        <a:pt x="7" y="19"/>
                        <a:pt x="19" y="7"/>
                        <a:pt x="34" y="7"/>
                      </a:cubicBezTo>
                      <a:cubicBezTo>
                        <a:pt x="49" y="7"/>
                        <a:pt x="60" y="19"/>
                        <a:pt x="60" y="33"/>
                      </a:cubicBezTo>
                      <a:cubicBezTo>
                        <a:pt x="60" y="47"/>
                        <a:pt x="49" y="59"/>
                        <a:pt x="34"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72" name="Freeform 28"/>
                <p:cNvSpPr/>
                <p:nvPr/>
              </p:nvSpPr>
              <p:spPr bwMode="auto">
                <a:xfrm>
                  <a:off x="6876085" y="5680060"/>
                  <a:ext cx="53672" cy="98995"/>
                </a:xfrm>
                <a:custGeom>
                  <a:avLst/>
                  <a:gdLst>
                    <a:gd name="T0" fmla="*/ 8 w 19"/>
                    <a:gd name="T1" fmla="*/ 26 h 35"/>
                    <a:gd name="T2" fmla="*/ 1 w 19"/>
                    <a:gd name="T3" fmla="*/ 24 h 35"/>
                    <a:gd name="T4" fmla="*/ 0 w 19"/>
                    <a:gd name="T5" fmla="*/ 29 h 35"/>
                    <a:gd name="T6" fmla="*/ 7 w 19"/>
                    <a:gd name="T7" fmla="*/ 31 h 35"/>
                    <a:gd name="T8" fmla="*/ 7 w 19"/>
                    <a:gd name="T9" fmla="*/ 35 h 35"/>
                    <a:gd name="T10" fmla="*/ 11 w 19"/>
                    <a:gd name="T11" fmla="*/ 35 h 35"/>
                    <a:gd name="T12" fmla="*/ 11 w 19"/>
                    <a:gd name="T13" fmla="*/ 30 h 35"/>
                    <a:gd name="T14" fmla="*/ 19 w 19"/>
                    <a:gd name="T15" fmla="*/ 23 h 35"/>
                    <a:gd name="T16" fmla="*/ 12 w 19"/>
                    <a:gd name="T17" fmla="*/ 15 h 35"/>
                    <a:gd name="T18" fmla="*/ 7 w 19"/>
                    <a:gd name="T19" fmla="*/ 11 h 35"/>
                    <a:gd name="T20" fmla="*/ 10 w 19"/>
                    <a:gd name="T21" fmla="*/ 9 h 35"/>
                    <a:gd name="T22" fmla="*/ 16 w 19"/>
                    <a:gd name="T23" fmla="*/ 10 h 35"/>
                    <a:gd name="T24" fmla="*/ 18 w 19"/>
                    <a:gd name="T25" fmla="*/ 5 h 35"/>
                    <a:gd name="T26" fmla="*/ 12 w 19"/>
                    <a:gd name="T27" fmla="*/ 4 h 35"/>
                    <a:gd name="T28" fmla="*/ 12 w 19"/>
                    <a:gd name="T29" fmla="*/ 0 h 35"/>
                    <a:gd name="T30" fmla="*/ 7 w 19"/>
                    <a:gd name="T31" fmla="*/ 0 h 35"/>
                    <a:gd name="T32" fmla="*/ 7 w 19"/>
                    <a:gd name="T33" fmla="*/ 4 h 35"/>
                    <a:gd name="T34" fmla="*/ 0 w 19"/>
                    <a:gd name="T35" fmla="*/ 12 h 35"/>
                    <a:gd name="T36" fmla="*/ 8 w 19"/>
                    <a:gd name="T37" fmla="*/ 19 h 35"/>
                    <a:gd name="T38" fmla="*/ 12 w 19"/>
                    <a:gd name="T39" fmla="*/ 23 h 35"/>
                    <a:gd name="T40" fmla="*/ 8 w 19"/>
                    <a:gd name="T41"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35">
                      <a:moveTo>
                        <a:pt x="8" y="26"/>
                      </a:moveTo>
                      <a:cubicBezTo>
                        <a:pt x="6" y="26"/>
                        <a:pt x="3" y="25"/>
                        <a:pt x="1" y="24"/>
                      </a:cubicBezTo>
                      <a:cubicBezTo>
                        <a:pt x="0" y="29"/>
                        <a:pt x="0" y="29"/>
                        <a:pt x="0" y="29"/>
                      </a:cubicBezTo>
                      <a:cubicBezTo>
                        <a:pt x="2" y="30"/>
                        <a:pt x="4" y="31"/>
                        <a:pt x="7" y="31"/>
                      </a:cubicBezTo>
                      <a:cubicBezTo>
                        <a:pt x="7" y="35"/>
                        <a:pt x="7" y="35"/>
                        <a:pt x="7" y="35"/>
                      </a:cubicBezTo>
                      <a:cubicBezTo>
                        <a:pt x="11" y="35"/>
                        <a:pt x="11" y="35"/>
                        <a:pt x="11" y="35"/>
                      </a:cubicBezTo>
                      <a:cubicBezTo>
                        <a:pt x="11" y="30"/>
                        <a:pt x="11" y="30"/>
                        <a:pt x="11" y="30"/>
                      </a:cubicBezTo>
                      <a:cubicBezTo>
                        <a:pt x="16" y="30"/>
                        <a:pt x="19" y="26"/>
                        <a:pt x="19" y="23"/>
                      </a:cubicBezTo>
                      <a:cubicBezTo>
                        <a:pt x="19" y="19"/>
                        <a:pt x="17" y="16"/>
                        <a:pt x="12" y="15"/>
                      </a:cubicBezTo>
                      <a:cubicBezTo>
                        <a:pt x="8" y="13"/>
                        <a:pt x="7" y="12"/>
                        <a:pt x="7" y="11"/>
                      </a:cubicBezTo>
                      <a:cubicBezTo>
                        <a:pt x="7" y="10"/>
                        <a:pt x="8" y="9"/>
                        <a:pt x="10" y="9"/>
                      </a:cubicBezTo>
                      <a:cubicBezTo>
                        <a:pt x="13" y="9"/>
                        <a:pt x="15" y="10"/>
                        <a:pt x="16" y="10"/>
                      </a:cubicBezTo>
                      <a:cubicBezTo>
                        <a:pt x="18" y="5"/>
                        <a:pt x="18" y="5"/>
                        <a:pt x="18" y="5"/>
                      </a:cubicBezTo>
                      <a:cubicBezTo>
                        <a:pt x="16" y="5"/>
                        <a:pt x="14" y="4"/>
                        <a:pt x="12" y="4"/>
                      </a:cubicBezTo>
                      <a:cubicBezTo>
                        <a:pt x="12" y="0"/>
                        <a:pt x="12" y="0"/>
                        <a:pt x="12" y="0"/>
                      </a:cubicBezTo>
                      <a:cubicBezTo>
                        <a:pt x="7" y="0"/>
                        <a:pt x="7" y="0"/>
                        <a:pt x="7" y="0"/>
                      </a:cubicBezTo>
                      <a:cubicBezTo>
                        <a:pt x="7" y="4"/>
                        <a:pt x="7" y="4"/>
                        <a:pt x="7" y="4"/>
                      </a:cubicBezTo>
                      <a:cubicBezTo>
                        <a:pt x="3" y="5"/>
                        <a:pt x="0" y="8"/>
                        <a:pt x="0" y="12"/>
                      </a:cubicBezTo>
                      <a:cubicBezTo>
                        <a:pt x="0" y="16"/>
                        <a:pt x="3" y="18"/>
                        <a:pt x="8" y="19"/>
                      </a:cubicBezTo>
                      <a:cubicBezTo>
                        <a:pt x="11" y="21"/>
                        <a:pt x="12" y="22"/>
                        <a:pt x="12" y="23"/>
                      </a:cubicBezTo>
                      <a:cubicBezTo>
                        <a:pt x="12" y="25"/>
                        <a:pt x="11" y="26"/>
                        <a:pt x="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73" name="Freeform 29"/>
                <p:cNvSpPr>
                  <a:spLocks noEditPoints="1"/>
                </p:cNvSpPr>
                <p:nvPr/>
              </p:nvSpPr>
              <p:spPr bwMode="auto">
                <a:xfrm>
                  <a:off x="6596990" y="5700336"/>
                  <a:ext cx="428184" cy="357814"/>
                </a:xfrm>
                <a:custGeom>
                  <a:avLst/>
                  <a:gdLst>
                    <a:gd name="T0" fmla="*/ 143 w 152"/>
                    <a:gd name="T1" fmla="*/ 0 h 127"/>
                    <a:gd name="T2" fmla="*/ 136 w 152"/>
                    <a:gd name="T3" fmla="*/ 0 h 127"/>
                    <a:gd name="T4" fmla="*/ 138 w 152"/>
                    <a:gd name="T5" fmla="*/ 9 h 127"/>
                    <a:gd name="T6" fmla="*/ 143 w 152"/>
                    <a:gd name="T7" fmla="*/ 9 h 127"/>
                    <a:gd name="T8" fmla="*/ 143 w 152"/>
                    <a:gd name="T9" fmla="*/ 101 h 127"/>
                    <a:gd name="T10" fmla="*/ 9 w 152"/>
                    <a:gd name="T11" fmla="*/ 101 h 127"/>
                    <a:gd name="T12" fmla="*/ 9 w 152"/>
                    <a:gd name="T13" fmla="*/ 9 h 127"/>
                    <a:gd name="T14" fmla="*/ 79 w 152"/>
                    <a:gd name="T15" fmla="*/ 9 h 127"/>
                    <a:gd name="T16" fmla="*/ 81 w 152"/>
                    <a:gd name="T17" fmla="*/ 0 h 127"/>
                    <a:gd name="T18" fmla="*/ 9 w 152"/>
                    <a:gd name="T19" fmla="*/ 0 h 127"/>
                    <a:gd name="T20" fmla="*/ 0 w 152"/>
                    <a:gd name="T21" fmla="*/ 9 h 127"/>
                    <a:gd name="T22" fmla="*/ 0 w 152"/>
                    <a:gd name="T23" fmla="*/ 118 h 127"/>
                    <a:gd name="T24" fmla="*/ 9 w 152"/>
                    <a:gd name="T25" fmla="*/ 127 h 127"/>
                    <a:gd name="T26" fmla="*/ 143 w 152"/>
                    <a:gd name="T27" fmla="*/ 127 h 127"/>
                    <a:gd name="T28" fmla="*/ 152 w 152"/>
                    <a:gd name="T29" fmla="*/ 118 h 127"/>
                    <a:gd name="T30" fmla="*/ 152 w 152"/>
                    <a:gd name="T31" fmla="*/ 9 h 127"/>
                    <a:gd name="T32" fmla="*/ 143 w 152"/>
                    <a:gd name="T33" fmla="*/ 0 h 127"/>
                    <a:gd name="T34" fmla="*/ 76 w 152"/>
                    <a:gd name="T35" fmla="*/ 120 h 127"/>
                    <a:gd name="T36" fmla="*/ 70 w 152"/>
                    <a:gd name="T37" fmla="*/ 114 h 127"/>
                    <a:gd name="T38" fmla="*/ 76 w 152"/>
                    <a:gd name="T39" fmla="*/ 107 h 127"/>
                    <a:gd name="T40" fmla="*/ 83 w 152"/>
                    <a:gd name="T41" fmla="*/ 114 h 127"/>
                    <a:gd name="T42" fmla="*/ 76 w 152"/>
                    <a:gd name="T43" fmla="*/ 12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27">
                      <a:moveTo>
                        <a:pt x="143" y="0"/>
                      </a:moveTo>
                      <a:cubicBezTo>
                        <a:pt x="136" y="0"/>
                        <a:pt x="136" y="0"/>
                        <a:pt x="136" y="0"/>
                      </a:cubicBezTo>
                      <a:cubicBezTo>
                        <a:pt x="137" y="3"/>
                        <a:pt x="138" y="6"/>
                        <a:pt x="138" y="9"/>
                      </a:cubicBezTo>
                      <a:cubicBezTo>
                        <a:pt x="143" y="9"/>
                        <a:pt x="143" y="9"/>
                        <a:pt x="143" y="9"/>
                      </a:cubicBezTo>
                      <a:cubicBezTo>
                        <a:pt x="143" y="101"/>
                        <a:pt x="143" y="101"/>
                        <a:pt x="143" y="101"/>
                      </a:cubicBezTo>
                      <a:cubicBezTo>
                        <a:pt x="9" y="101"/>
                        <a:pt x="9" y="101"/>
                        <a:pt x="9" y="101"/>
                      </a:cubicBezTo>
                      <a:cubicBezTo>
                        <a:pt x="9" y="9"/>
                        <a:pt x="9" y="9"/>
                        <a:pt x="9" y="9"/>
                      </a:cubicBezTo>
                      <a:cubicBezTo>
                        <a:pt x="79" y="9"/>
                        <a:pt x="79" y="9"/>
                        <a:pt x="79" y="9"/>
                      </a:cubicBezTo>
                      <a:cubicBezTo>
                        <a:pt x="79" y="6"/>
                        <a:pt x="80" y="3"/>
                        <a:pt x="81" y="0"/>
                      </a:cubicBezTo>
                      <a:cubicBezTo>
                        <a:pt x="9" y="0"/>
                        <a:pt x="9" y="0"/>
                        <a:pt x="9" y="0"/>
                      </a:cubicBezTo>
                      <a:cubicBezTo>
                        <a:pt x="4" y="0"/>
                        <a:pt x="0" y="4"/>
                        <a:pt x="0" y="9"/>
                      </a:cubicBezTo>
                      <a:cubicBezTo>
                        <a:pt x="0" y="118"/>
                        <a:pt x="0" y="118"/>
                        <a:pt x="0" y="118"/>
                      </a:cubicBezTo>
                      <a:cubicBezTo>
                        <a:pt x="0" y="123"/>
                        <a:pt x="4" y="127"/>
                        <a:pt x="9" y="127"/>
                      </a:cubicBezTo>
                      <a:cubicBezTo>
                        <a:pt x="143" y="127"/>
                        <a:pt x="143" y="127"/>
                        <a:pt x="143" y="127"/>
                      </a:cubicBezTo>
                      <a:cubicBezTo>
                        <a:pt x="148" y="127"/>
                        <a:pt x="152" y="123"/>
                        <a:pt x="152" y="118"/>
                      </a:cubicBezTo>
                      <a:cubicBezTo>
                        <a:pt x="152" y="9"/>
                        <a:pt x="152" y="9"/>
                        <a:pt x="152" y="9"/>
                      </a:cubicBezTo>
                      <a:cubicBezTo>
                        <a:pt x="152" y="4"/>
                        <a:pt x="148" y="0"/>
                        <a:pt x="143" y="0"/>
                      </a:cubicBezTo>
                      <a:close/>
                      <a:moveTo>
                        <a:pt x="76" y="120"/>
                      </a:moveTo>
                      <a:cubicBezTo>
                        <a:pt x="73" y="120"/>
                        <a:pt x="70" y="117"/>
                        <a:pt x="70" y="114"/>
                      </a:cubicBezTo>
                      <a:cubicBezTo>
                        <a:pt x="70" y="110"/>
                        <a:pt x="73" y="107"/>
                        <a:pt x="76" y="107"/>
                      </a:cubicBezTo>
                      <a:cubicBezTo>
                        <a:pt x="80" y="107"/>
                        <a:pt x="83" y="110"/>
                        <a:pt x="83" y="114"/>
                      </a:cubicBezTo>
                      <a:cubicBezTo>
                        <a:pt x="83" y="117"/>
                        <a:pt x="80" y="120"/>
                        <a:pt x="76"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74" name="Freeform 30"/>
                <p:cNvSpPr>
                  <a:spLocks noEditPoints="1"/>
                </p:cNvSpPr>
                <p:nvPr/>
              </p:nvSpPr>
              <p:spPr bwMode="auto">
                <a:xfrm>
                  <a:off x="6828377" y="5657399"/>
                  <a:ext cx="149089" cy="144319"/>
                </a:xfrm>
                <a:custGeom>
                  <a:avLst/>
                  <a:gdLst>
                    <a:gd name="T0" fmla="*/ 26 w 53"/>
                    <a:gd name="T1" fmla="*/ 51 h 51"/>
                    <a:gd name="T2" fmla="*/ 53 w 53"/>
                    <a:gd name="T3" fmla="*/ 25 h 51"/>
                    <a:gd name="T4" fmla="*/ 26 w 53"/>
                    <a:gd name="T5" fmla="*/ 0 h 51"/>
                    <a:gd name="T6" fmla="*/ 0 w 53"/>
                    <a:gd name="T7" fmla="*/ 25 h 51"/>
                    <a:gd name="T8" fmla="*/ 26 w 53"/>
                    <a:gd name="T9" fmla="*/ 51 h 51"/>
                    <a:gd name="T10" fmla="*/ 26 w 53"/>
                    <a:gd name="T11" fmla="*/ 5 h 51"/>
                    <a:gd name="T12" fmla="*/ 47 w 53"/>
                    <a:gd name="T13" fmla="*/ 25 h 51"/>
                    <a:gd name="T14" fmla="*/ 26 w 53"/>
                    <a:gd name="T15" fmla="*/ 46 h 51"/>
                    <a:gd name="T16" fmla="*/ 6 w 53"/>
                    <a:gd name="T17" fmla="*/ 25 h 51"/>
                    <a:gd name="T18" fmla="*/ 26 w 53"/>
                    <a:gd name="T19"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1">
                      <a:moveTo>
                        <a:pt x="26" y="51"/>
                      </a:moveTo>
                      <a:cubicBezTo>
                        <a:pt x="41" y="51"/>
                        <a:pt x="53" y="40"/>
                        <a:pt x="53" y="25"/>
                      </a:cubicBezTo>
                      <a:cubicBezTo>
                        <a:pt x="53" y="11"/>
                        <a:pt x="41" y="0"/>
                        <a:pt x="26" y="0"/>
                      </a:cubicBezTo>
                      <a:cubicBezTo>
                        <a:pt x="12" y="0"/>
                        <a:pt x="0" y="11"/>
                        <a:pt x="0" y="25"/>
                      </a:cubicBezTo>
                      <a:cubicBezTo>
                        <a:pt x="0" y="40"/>
                        <a:pt x="12" y="51"/>
                        <a:pt x="26" y="51"/>
                      </a:cubicBezTo>
                      <a:close/>
                      <a:moveTo>
                        <a:pt x="26" y="5"/>
                      </a:moveTo>
                      <a:cubicBezTo>
                        <a:pt x="38" y="5"/>
                        <a:pt x="47" y="14"/>
                        <a:pt x="47" y="25"/>
                      </a:cubicBezTo>
                      <a:cubicBezTo>
                        <a:pt x="47" y="37"/>
                        <a:pt x="38" y="46"/>
                        <a:pt x="26" y="46"/>
                      </a:cubicBezTo>
                      <a:cubicBezTo>
                        <a:pt x="15" y="46"/>
                        <a:pt x="6" y="37"/>
                        <a:pt x="6" y="25"/>
                      </a:cubicBezTo>
                      <a:cubicBezTo>
                        <a:pt x="6" y="14"/>
                        <a:pt x="15" y="5"/>
                        <a:pt x="2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75" name="Freeform 31"/>
                <p:cNvSpPr/>
                <p:nvPr/>
              </p:nvSpPr>
              <p:spPr bwMode="auto">
                <a:xfrm>
                  <a:off x="6898747" y="5855389"/>
                  <a:ext cx="41745" cy="78719"/>
                </a:xfrm>
                <a:custGeom>
                  <a:avLst/>
                  <a:gdLst>
                    <a:gd name="T0" fmla="*/ 9 w 15"/>
                    <a:gd name="T1" fmla="*/ 11 h 28"/>
                    <a:gd name="T2" fmla="*/ 5 w 15"/>
                    <a:gd name="T3" fmla="*/ 8 h 28"/>
                    <a:gd name="T4" fmla="*/ 8 w 15"/>
                    <a:gd name="T5" fmla="*/ 6 h 28"/>
                    <a:gd name="T6" fmla="*/ 13 w 15"/>
                    <a:gd name="T7" fmla="*/ 8 h 28"/>
                    <a:gd name="T8" fmla="*/ 14 w 15"/>
                    <a:gd name="T9" fmla="*/ 4 h 28"/>
                    <a:gd name="T10" fmla="*/ 9 w 15"/>
                    <a:gd name="T11" fmla="*/ 3 h 28"/>
                    <a:gd name="T12" fmla="*/ 9 w 15"/>
                    <a:gd name="T13" fmla="*/ 0 h 28"/>
                    <a:gd name="T14" fmla="*/ 6 w 15"/>
                    <a:gd name="T15" fmla="*/ 0 h 28"/>
                    <a:gd name="T16" fmla="*/ 6 w 15"/>
                    <a:gd name="T17" fmla="*/ 3 h 28"/>
                    <a:gd name="T18" fmla="*/ 0 w 15"/>
                    <a:gd name="T19" fmla="*/ 9 h 28"/>
                    <a:gd name="T20" fmla="*/ 6 w 15"/>
                    <a:gd name="T21" fmla="*/ 15 h 28"/>
                    <a:gd name="T22" fmla="*/ 10 w 15"/>
                    <a:gd name="T23" fmla="*/ 18 h 28"/>
                    <a:gd name="T24" fmla="*/ 7 w 15"/>
                    <a:gd name="T25" fmla="*/ 20 h 28"/>
                    <a:gd name="T26" fmla="*/ 1 w 15"/>
                    <a:gd name="T27" fmla="*/ 19 h 28"/>
                    <a:gd name="T28" fmla="*/ 0 w 15"/>
                    <a:gd name="T29" fmla="*/ 23 h 28"/>
                    <a:gd name="T30" fmla="*/ 6 w 15"/>
                    <a:gd name="T31" fmla="*/ 24 h 28"/>
                    <a:gd name="T32" fmla="*/ 6 w 15"/>
                    <a:gd name="T33" fmla="*/ 28 h 28"/>
                    <a:gd name="T34" fmla="*/ 9 w 15"/>
                    <a:gd name="T35" fmla="*/ 28 h 28"/>
                    <a:gd name="T36" fmla="*/ 9 w 15"/>
                    <a:gd name="T37" fmla="*/ 24 h 28"/>
                    <a:gd name="T38" fmla="*/ 15 w 15"/>
                    <a:gd name="T39" fmla="*/ 18 h 28"/>
                    <a:gd name="T40" fmla="*/ 9 w 15"/>
                    <a:gd name="T41"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8">
                      <a:moveTo>
                        <a:pt x="9" y="11"/>
                      </a:moveTo>
                      <a:cubicBezTo>
                        <a:pt x="6" y="10"/>
                        <a:pt x="5" y="10"/>
                        <a:pt x="5" y="8"/>
                      </a:cubicBezTo>
                      <a:cubicBezTo>
                        <a:pt x="5" y="7"/>
                        <a:pt x="6" y="6"/>
                        <a:pt x="8" y="6"/>
                      </a:cubicBezTo>
                      <a:cubicBezTo>
                        <a:pt x="11" y="6"/>
                        <a:pt x="12" y="7"/>
                        <a:pt x="13" y="8"/>
                      </a:cubicBezTo>
                      <a:cubicBezTo>
                        <a:pt x="14" y="4"/>
                        <a:pt x="14" y="4"/>
                        <a:pt x="14" y="4"/>
                      </a:cubicBezTo>
                      <a:cubicBezTo>
                        <a:pt x="13" y="3"/>
                        <a:pt x="11" y="3"/>
                        <a:pt x="9" y="3"/>
                      </a:cubicBezTo>
                      <a:cubicBezTo>
                        <a:pt x="9" y="0"/>
                        <a:pt x="9" y="0"/>
                        <a:pt x="9" y="0"/>
                      </a:cubicBezTo>
                      <a:cubicBezTo>
                        <a:pt x="6" y="0"/>
                        <a:pt x="6" y="0"/>
                        <a:pt x="6" y="0"/>
                      </a:cubicBezTo>
                      <a:cubicBezTo>
                        <a:pt x="6" y="3"/>
                        <a:pt x="6" y="3"/>
                        <a:pt x="6" y="3"/>
                      </a:cubicBezTo>
                      <a:cubicBezTo>
                        <a:pt x="2" y="4"/>
                        <a:pt x="0" y="6"/>
                        <a:pt x="0" y="9"/>
                      </a:cubicBezTo>
                      <a:cubicBezTo>
                        <a:pt x="0" y="12"/>
                        <a:pt x="3" y="14"/>
                        <a:pt x="6" y="15"/>
                      </a:cubicBezTo>
                      <a:cubicBezTo>
                        <a:pt x="9" y="16"/>
                        <a:pt x="10" y="17"/>
                        <a:pt x="10" y="18"/>
                      </a:cubicBezTo>
                      <a:cubicBezTo>
                        <a:pt x="10" y="20"/>
                        <a:pt x="9" y="20"/>
                        <a:pt x="7" y="20"/>
                      </a:cubicBezTo>
                      <a:cubicBezTo>
                        <a:pt x="4" y="20"/>
                        <a:pt x="2" y="20"/>
                        <a:pt x="1" y="19"/>
                      </a:cubicBezTo>
                      <a:cubicBezTo>
                        <a:pt x="0" y="23"/>
                        <a:pt x="0" y="23"/>
                        <a:pt x="0" y="23"/>
                      </a:cubicBezTo>
                      <a:cubicBezTo>
                        <a:pt x="1" y="24"/>
                        <a:pt x="3" y="24"/>
                        <a:pt x="6" y="24"/>
                      </a:cubicBezTo>
                      <a:cubicBezTo>
                        <a:pt x="6" y="28"/>
                        <a:pt x="6" y="28"/>
                        <a:pt x="6" y="28"/>
                      </a:cubicBezTo>
                      <a:cubicBezTo>
                        <a:pt x="9" y="28"/>
                        <a:pt x="9" y="28"/>
                        <a:pt x="9" y="28"/>
                      </a:cubicBezTo>
                      <a:cubicBezTo>
                        <a:pt x="9" y="24"/>
                        <a:pt x="9" y="24"/>
                        <a:pt x="9" y="24"/>
                      </a:cubicBezTo>
                      <a:cubicBezTo>
                        <a:pt x="13" y="23"/>
                        <a:pt x="15" y="21"/>
                        <a:pt x="15" y="18"/>
                      </a:cubicBezTo>
                      <a:cubicBezTo>
                        <a:pt x="15" y="15"/>
                        <a:pt x="13" y="13"/>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76" name="Freeform 32"/>
                <p:cNvSpPr>
                  <a:spLocks noEditPoints="1"/>
                </p:cNvSpPr>
                <p:nvPr/>
              </p:nvSpPr>
              <p:spPr bwMode="auto">
                <a:xfrm>
                  <a:off x="6859387" y="5835112"/>
                  <a:ext cx="121657" cy="118079"/>
                </a:xfrm>
                <a:custGeom>
                  <a:avLst/>
                  <a:gdLst>
                    <a:gd name="T0" fmla="*/ 21 w 43"/>
                    <a:gd name="T1" fmla="*/ 0 h 42"/>
                    <a:gd name="T2" fmla="*/ 0 w 43"/>
                    <a:gd name="T3" fmla="*/ 21 h 42"/>
                    <a:gd name="T4" fmla="*/ 21 w 43"/>
                    <a:gd name="T5" fmla="*/ 42 h 42"/>
                    <a:gd name="T6" fmla="*/ 43 w 43"/>
                    <a:gd name="T7" fmla="*/ 21 h 42"/>
                    <a:gd name="T8" fmla="*/ 21 w 43"/>
                    <a:gd name="T9" fmla="*/ 0 h 42"/>
                    <a:gd name="T10" fmla="*/ 21 w 43"/>
                    <a:gd name="T11" fmla="*/ 37 h 42"/>
                    <a:gd name="T12" fmla="*/ 5 w 43"/>
                    <a:gd name="T13" fmla="*/ 21 h 42"/>
                    <a:gd name="T14" fmla="*/ 21 w 43"/>
                    <a:gd name="T15" fmla="*/ 4 h 42"/>
                    <a:gd name="T16" fmla="*/ 38 w 43"/>
                    <a:gd name="T17" fmla="*/ 21 h 42"/>
                    <a:gd name="T18" fmla="*/ 21 w 43"/>
                    <a:gd name="T19" fmla="*/ 3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2">
                      <a:moveTo>
                        <a:pt x="21" y="0"/>
                      </a:moveTo>
                      <a:cubicBezTo>
                        <a:pt x="10" y="0"/>
                        <a:pt x="0" y="9"/>
                        <a:pt x="0" y="21"/>
                      </a:cubicBezTo>
                      <a:cubicBezTo>
                        <a:pt x="0" y="32"/>
                        <a:pt x="10" y="42"/>
                        <a:pt x="21" y="42"/>
                      </a:cubicBezTo>
                      <a:cubicBezTo>
                        <a:pt x="33" y="42"/>
                        <a:pt x="43" y="32"/>
                        <a:pt x="43" y="21"/>
                      </a:cubicBezTo>
                      <a:cubicBezTo>
                        <a:pt x="43" y="9"/>
                        <a:pt x="33" y="0"/>
                        <a:pt x="21" y="0"/>
                      </a:cubicBezTo>
                      <a:close/>
                      <a:moveTo>
                        <a:pt x="21" y="37"/>
                      </a:moveTo>
                      <a:cubicBezTo>
                        <a:pt x="12" y="37"/>
                        <a:pt x="5" y="30"/>
                        <a:pt x="5" y="21"/>
                      </a:cubicBezTo>
                      <a:cubicBezTo>
                        <a:pt x="5" y="12"/>
                        <a:pt x="12" y="4"/>
                        <a:pt x="21" y="4"/>
                      </a:cubicBezTo>
                      <a:cubicBezTo>
                        <a:pt x="31" y="4"/>
                        <a:pt x="38" y="12"/>
                        <a:pt x="38" y="21"/>
                      </a:cubicBezTo>
                      <a:cubicBezTo>
                        <a:pt x="38" y="30"/>
                        <a:pt x="31" y="37"/>
                        <a:pt x="2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grpSp>
          <p:sp>
            <p:nvSpPr>
              <p:cNvPr id="23" name="椭圆 22"/>
              <p:cNvSpPr/>
              <p:nvPr/>
            </p:nvSpPr>
            <p:spPr>
              <a:xfrm>
                <a:off x="3482244" y="4010913"/>
                <a:ext cx="770351" cy="769754"/>
              </a:xfrm>
              <a:prstGeom prst="ellipse">
                <a:avLst/>
              </a:prstGeom>
              <a:solidFill>
                <a:sysClr val="window" lastClr="FFFFFF">
                  <a:lumMod val="95000"/>
                </a:sysClr>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4" name="椭圆 23"/>
              <p:cNvSpPr/>
              <p:nvPr/>
            </p:nvSpPr>
            <p:spPr>
              <a:xfrm>
                <a:off x="3551915" y="4080530"/>
                <a:ext cx="631006" cy="630517"/>
              </a:xfrm>
              <a:prstGeom prst="ellipse">
                <a:avLst/>
              </a:prstGeom>
              <a:solidFill>
                <a:srgbClr val="1C50A2"/>
              </a:solidFill>
              <a:ln w="25400" cap="flat" cmpd="sng" algn="ctr">
                <a:noFill/>
                <a:prstDash val="solid"/>
              </a:ln>
              <a:effectLst>
                <a:innerShdw dist="88900" dir="13500000">
                  <a:srgbClr val="2683C6">
                    <a:lumMod val="50000"/>
                    <a:alpha val="50000"/>
                  </a:srgb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nvGrpSpPr>
              <p:cNvPr id="25" name="组合 24"/>
              <p:cNvGrpSpPr/>
              <p:nvPr/>
            </p:nvGrpSpPr>
            <p:grpSpPr>
              <a:xfrm rot="16200000" flipH="1">
                <a:off x="2950838" y="4015434"/>
                <a:ext cx="993147" cy="760719"/>
                <a:chOff x="911201" y="1622002"/>
                <a:chExt cx="2283025" cy="1747386"/>
              </a:xfrm>
              <a:solidFill>
                <a:srgbClr val="1C50A2"/>
              </a:solidFill>
            </p:grpSpPr>
            <p:sp>
              <p:nvSpPr>
                <p:cNvPr id="62" name="矩形 61"/>
                <p:cNvSpPr/>
                <p:nvPr/>
              </p:nvSpPr>
              <p:spPr>
                <a:xfrm>
                  <a:off x="2026099" y="1679379"/>
                  <a:ext cx="60759" cy="489621"/>
                </a:xfrm>
                <a:prstGeom prst="rect">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3" name="任意多边形 62"/>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4" name="椭圆 63"/>
                <p:cNvSpPr/>
                <p:nvPr/>
              </p:nvSpPr>
              <p:spPr>
                <a:xfrm>
                  <a:off x="911201" y="2587444"/>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5" name="椭圆 64"/>
                <p:cNvSpPr/>
                <p:nvPr/>
              </p:nvSpPr>
              <p:spPr>
                <a:xfrm>
                  <a:off x="3095293" y="2587444"/>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6" name="椭圆 65"/>
                <p:cNvSpPr/>
                <p:nvPr/>
              </p:nvSpPr>
              <p:spPr>
                <a:xfrm>
                  <a:off x="1952570" y="2048530"/>
                  <a:ext cx="209661" cy="209661"/>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7" name="椭圆 66"/>
                <p:cNvSpPr/>
                <p:nvPr/>
              </p:nvSpPr>
              <p:spPr>
                <a:xfrm>
                  <a:off x="2007933" y="2106832"/>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8" name="椭圆 67"/>
                <p:cNvSpPr/>
                <p:nvPr/>
              </p:nvSpPr>
              <p:spPr>
                <a:xfrm>
                  <a:off x="2007011" y="1622002"/>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6" name="组合 25"/>
              <p:cNvGrpSpPr/>
              <p:nvPr/>
            </p:nvGrpSpPr>
            <p:grpSpPr>
              <a:xfrm>
                <a:off x="3759328" y="4261484"/>
                <a:ext cx="232251" cy="284252"/>
                <a:chOff x="6605340" y="4486155"/>
                <a:chExt cx="403136" cy="493783"/>
              </a:xfrm>
              <a:solidFill>
                <a:sysClr val="window" lastClr="FFFFFF"/>
              </a:solidFill>
            </p:grpSpPr>
            <p:sp>
              <p:nvSpPr>
                <p:cNvPr id="53" name="Freeform 115"/>
                <p:cNvSpPr/>
                <p:nvPr/>
              </p:nvSpPr>
              <p:spPr bwMode="auto">
                <a:xfrm>
                  <a:off x="6743694" y="4903605"/>
                  <a:ext cx="47708" cy="48902"/>
                </a:xfrm>
                <a:custGeom>
                  <a:avLst/>
                  <a:gdLst>
                    <a:gd name="T0" fmla="*/ 12 w 17"/>
                    <a:gd name="T1" fmla="*/ 0 h 17"/>
                    <a:gd name="T2" fmla="*/ 12 w 17"/>
                    <a:gd name="T3" fmla="*/ 4 h 17"/>
                    <a:gd name="T4" fmla="*/ 15 w 17"/>
                    <a:gd name="T5" fmla="*/ 9 h 17"/>
                    <a:gd name="T6" fmla="*/ 8 w 17"/>
                    <a:gd name="T7" fmla="*/ 14 h 17"/>
                    <a:gd name="T8" fmla="*/ 3 w 17"/>
                    <a:gd name="T9" fmla="*/ 7 h 17"/>
                    <a:gd name="T10" fmla="*/ 5 w 17"/>
                    <a:gd name="T11" fmla="*/ 4 h 17"/>
                    <a:gd name="T12" fmla="*/ 5 w 17"/>
                    <a:gd name="T13" fmla="*/ 1 h 17"/>
                    <a:gd name="T14" fmla="*/ 0 w 17"/>
                    <a:gd name="T15" fmla="*/ 8 h 17"/>
                    <a:gd name="T16" fmla="*/ 9 w 17"/>
                    <a:gd name="T17" fmla="*/ 17 h 17"/>
                    <a:gd name="T18" fmla="*/ 17 w 17"/>
                    <a:gd name="T19" fmla="*/ 8 h 17"/>
                    <a:gd name="T20" fmla="*/ 12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12" y="0"/>
                      </a:moveTo>
                      <a:cubicBezTo>
                        <a:pt x="12" y="4"/>
                        <a:pt x="12" y="4"/>
                        <a:pt x="12" y="4"/>
                      </a:cubicBezTo>
                      <a:cubicBezTo>
                        <a:pt x="14" y="5"/>
                        <a:pt x="15" y="7"/>
                        <a:pt x="15" y="9"/>
                      </a:cubicBezTo>
                      <a:cubicBezTo>
                        <a:pt x="14" y="12"/>
                        <a:pt x="11" y="14"/>
                        <a:pt x="8" y="14"/>
                      </a:cubicBezTo>
                      <a:cubicBezTo>
                        <a:pt x="5" y="14"/>
                        <a:pt x="3" y="11"/>
                        <a:pt x="3" y="7"/>
                      </a:cubicBezTo>
                      <a:cubicBezTo>
                        <a:pt x="3" y="6"/>
                        <a:pt x="4" y="5"/>
                        <a:pt x="5" y="4"/>
                      </a:cubicBezTo>
                      <a:cubicBezTo>
                        <a:pt x="5" y="1"/>
                        <a:pt x="5" y="1"/>
                        <a:pt x="5" y="1"/>
                      </a:cubicBezTo>
                      <a:cubicBezTo>
                        <a:pt x="2" y="2"/>
                        <a:pt x="0" y="5"/>
                        <a:pt x="0" y="8"/>
                      </a:cubicBezTo>
                      <a:cubicBezTo>
                        <a:pt x="0" y="13"/>
                        <a:pt x="4" y="17"/>
                        <a:pt x="9" y="17"/>
                      </a:cubicBezTo>
                      <a:cubicBezTo>
                        <a:pt x="14" y="17"/>
                        <a:pt x="17" y="13"/>
                        <a:pt x="17" y="8"/>
                      </a:cubicBezTo>
                      <a:cubicBezTo>
                        <a:pt x="17" y="5"/>
                        <a:pt x="15" y="2"/>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54" name="Rectangle 116"/>
                <p:cNvSpPr>
                  <a:spLocks noChangeArrowheads="1"/>
                </p:cNvSpPr>
                <p:nvPr/>
              </p:nvSpPr>
              <p:spPr bwMode="auto">
                <a:xfrm>
                  <a:off x="6762778" y="4895255"/>
                  <a:ext cx="8349" cy="345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55" name="Freeform 117"/>
                <p:cNvSpPr/>
                <p:nvPr/>
              </p:nvSpPr>
              <p:spPr bwMode="auto">
                <a:xfrm>
                  <a:off x="6754428" y="4684146"/>
                  <a:ext cx="51287" cy="134777"/>
                </a:xfrm>
                <a:custGeom>
                  <a:avLst/>
                  <a:gdLst>
                    <a:gd name="T0" fmla="*/ 22 w 43"/>
                    <a:gd name="T1" fmla="*/ 0 h 113"/>
                    <a:gd name="T2" fmla="*/ 0 w 43"/>
                    <a:gd name="T3" fmla="*/ 16 h 113"/>
                    <a:gd name="T4" fmla="*/ 0 w 43"/>
                    <a:gd name="T5" fmla="*/ 113 h 113"/>
                    <a:gd name="T6" fmla="*/ 43 w 43"/>
                    <a:gd name="T7" fmla="*/ 113 h 113"/>
                    <a:gd name="T8" fmla="*/ 43 w 43"/>
                    <a:gd name="T9" fmla="*/ 19 h 113"/>
                    <a:gd name="T10" fmla="*/ 22 w 43"/>
                    <a:gd name="T11" fmla="*/ 0 h 113"/>
                  </a:gdLst>
                  <a:ahLst/>
                  <a:cxnLst>
                    <a:cxn ang="0">
                      <a:pos x="T0" y="T1"/>
                    </a:cxn>
                    <a:cxn ang="0">
                      <a:pos x="T2" y="T3"/>
                    </a:cxn>
                    <a:cxn ang="0">
                      <a:pos x="T4" y="T5"/>
                    </a:cxn>
                    <a:cxn ang="0">
                      <a:pos x="T6" y="T7"/>
                    </a:cxn>
                    <a:cxn ang="0">
                      <a:pos x="T8" y="T9"/>
                    </a:cxn>
                    <a:cxn ang="0">
                      <a:pos x="T10" y="T11"/>
                    </a:cxn>
                  </a:cxnLst>
                  <a:rect l="0" t="0" r="r" b="b"/>
                  <a:pathLst>
                    <a:path w="43" h="113">
                      <a:moveTo>
                        <a:pt x="22" y="0"/>
                      </a:moveTo>
                      <a:lnTo>
                        <a:pt x="0" y="16"/>
                      </a:lnTo>
                      <a:lnTo>
                        <a:pt x="0" y="113"/>
                      </a:lnTo>
                      <a:lnTo>
                        <a:pt x="43" y="113"/>
                      </a:lnTo>
                      <a:lnTo>
                        <a:pt x="43" y="19"/>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56" name="Freeform 118"/>
                <p:cNvSpPr/>
                <p:nvPr/>
              </p:nvSpPr>
              <p:spPr bwMode="auto">
                <a:xfrm>
                  <a:off x="6839111" y="4709192"/>
                  <a:ext cx="51287" cy="109730"/>
                </a:xfrm>
                <a:custGeom>
                  <a:avLst/>
                  <a:gdLst>
                    <a:gd name="T0" fmla="*/ 10 w 43"/>
                    <a:gd name="T1" fmla="*/ 29 h 92"/>
                    <a:gd name="T2" fmla="*/ 0 w 43"/>
                    <a:gd name="T3" fmla="*/ 21 h 92"/>
                    <a:gd name="T4" fmla="*/ 0 w 43"/>
                    <a:gd name="T5" fmla="*/ 92 h 92"/>
                    <a:gd name="T6" fmla="*/ 43 w 43"/>
                    <a:gd name="T7" fmla="*/ 92 h 92"/>
                    <a:gd name="T8" fmla="*/ 43 w 43"/>
                    <a:gd name="T9" fmla="*/ 0 h 92"/>
                    <a:gd name="T10" fmla="*/ 10 w 43"/>
                    <a:gd name="T11" fmla="*/ 29 h 92"/>
                  </a:gdLst>
                  <a:ahLst/>
                  <a:cxnLst>
                    <a:cxn ang="0">
                      <a:pos x="T0" y="T1"/>
                    </a:cxn>
                    <a:cxn ang="0">
                      <a:pos x="T2" y="T3"/>
                    </a:cxn>
                    <a:cxn ang="0">
                      <a:pos x="T4" y="T5"/>
                    </a:cxn>
                    <a:cxn ang="0">
                      <a:pos x="T6" y="T7"/>
                    </a:cxn>
                    <a:cxn ang="0">
                      <a:pos x="T8" y="T9"/>
                    </a:cxn>
                    <a:cxn ang="0">
                      <a:pos x="T10" y="T11"/>
                    </a:cxn>
                  </a:cxnLst>
                  <a:rect l="0" t="0" r="r" b="b"/>
                  <a:pathLst>
                    <a:path w="43" h="92">
                      <a:moveTo>
                        <a:pt x="10" y="29"/>
                      </a:moveTo>
                      <a:lnTo>
                        <a:pt x="0" y="21"/>
                      </a:lnTo>
                      <a:lnTo>
                        <a:pt x="0" y="92"/>
                      </a:lnTo>
                      <a:lnTo>
                        <a:pt x="43" y="92"/>
                      </a:lnTo>
                      <a:lnTo>
                        <a:pt x="43" y="0"/>
                      </a:lnTo>
                      <a:lnTo>
                        <a:pt x="1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57" name="Freeform 119"/>
                <p:cNvSpPr/>
                <p:nvPr/>
              </p:nvSpPr>
              <p:spPr bwMode="auto">
                <a:xfrm>
                  <a:off x="6669746" y="4731854"/>
                  <a:ext cx="51287" cy="87068"/>
                </a:xfrm>
                <a:custGeom>
                  <a:avLst/>
                  <a:gdLst>
                    <a:gd name="T0" fmla="*/ 0 w 43"/>
                    <a:gd name="T1" fmla="*/ 36 h 73"/>
                    <a:gd name="T2" fmla="*/ 0 w 43"/>
                    <a:gd name="T3" fmla="*/ 73 h 73"/>
                    <a:gd name="T4" fmla="*/ 43 w 43"/>
                    <a:gd name="T5" fmla="*/ 73 h 73"/>
                    <a:gd name="T6" fmla="*/ 43 w 43"/>
                    <a:gd name="T7" fmla="*/ 0 h 73"/>
                    <a:gd name="T8" fmla="*/ 0 w 43"/>
                    <a:gd name="T9" fmla="*/ 36 h 73"/>
                  </a:gdLst>
                  <a:ahLst/>
                  <a:cxnLst>
                    <a:cxn ang="0">
                      <a:pos x="T0" y="T1"/>
                    </a:cxn>
                    <a:cxn ang="0">
                      <a:pos x="T2" y="T3"/>
                    </a:cxn>
                    <a:cxn ang="0">
                      <a:pos x="T4" y="T5"/>
                    </a:cxn>
                    <a:cxn ang="0">
                      <a:pos x="T6" y="T7"/>
                    </a:cxn>
                    <a:cxn ang="0">
                      <a:pos x="T8" y="T9"/>
                    </a:cxn>
                  </a:cxnLst>
                  <a:rect l="0" t="0" r="r" b="b"/>
                  <a:pathLst>
                    <a:path w="43" h="73">
                      <a:moveTo>
                        <a:pt x="0" y="36"/>
                      </a:moveTo>
                      <a:lnTo>
                        <a:pt x="0" y="73"/>
                      </a:lnTo>
                      <a:lnTo>
                        <a:pt x="43" y="73"/>
                      </a:lnTo>
                      <a:lnTo>
                        <a:pt x="4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58" name="Freeform 120"/>
                <p:cNvSpPr/>
                <p:nvPr/>
              </p:nvSpPr>
              <p:spPr bwMode="auto">
                <a:xfrm>
                  <a:off x="6927372" y="4636437"/>
                  <a:ext cx="50094" cy="182485"/>
                </a:xfrm>
                <a:custGeom>
                  <a:avLst/>
                  <a:gdLst>
                    <a:gd name="T0" fmla="*/ 0 w 42"/>
                    <a:gd name="T1" fmla="*/ 153 h 153"/>
                    <a:gd name="T2" fmla="*/ 42 w 42"/>
                    <a:gd name="T3" fmla="*/ 153 h 153"/>
                    <a:gd name="T4" fmla="*/ 42 w 42"/>
                    <a:gd name="T5" fmla="*/ 0 h 153"/>
                    <a:gd name="T6" fmla="*/ 0 w 42"/>
                    <a:gd name="T7" fmla="*/ 35 h 153"/>
                    <a:gd name="T8" fmla="*/ 0 w 42"/>
                    <a:gd name="T9" fmla="*/ 153 h 153"/>
                  </a:gdLst>
                  <a:ahLst/>
                  <a:cxnLst>
                    <a:cxn ang="0">
                      <a:pos x="T0" y="T1"/>
                    </a:cxn>
                    <a:cxn ang="0">
                      <a:pos x="T2" y="T3"/>
                    </a:cxn>
                    <a:cxn ang="0">
                      <a:pos x="T4" y="T5"/>
                    </a:cxn>
                    <a:cxn ang="0">
                      <a:pos x="T6" y="T7"/>
                    </a:cxn>
                    <a:cxn ang="0">
                      <a:pos x="T8" y="T9"/>
                    </a:cxn>
                  </a:cxnLst>
                  <a:rect l="0" t="0" r="r" b="b"/>
                  <a:pathLst>
                    <a:path w="42" h="153">
                      <a:moveTo>
                        <a:pt x="0" y="153"/>
                      </a:moveTo>
                      <a:lnTo>
                        <a:pt x="42" y="153"/>
                      </a:lnTo>
                      <a:lnTo>
                        <a:pt x="42" y="0"/>
                      </a:lnTo>
                      <a:lnTo>
                        <a:pt x="0" y="35"/>
                      </a:lnTo>
                      <a:lnTo>
                        <a:pt x="0" y="1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59" name="Freeform 121"/>
                <p:cNvSpPr/>
                <p:nvPr/>
              </p:nvSpPr>
              <p:spPr bwMode="auto">
                <a:xfrm>
                  <a:off x="6904710" y="4556525"/>
                  <a:ext cx="25047" cy="51287"/>
                </a:xfrm>
                <a:custGeom>
                  <a:avLst/>
                  <a:gdLst>
                    <a:gd name="T0" fmla="*/ 21 w 21"/>
                    <a:gd name="T1" fmla="*/ 22 h 43"/>
                    <a:gd name="T2" fmla="*/ 0 w 21"/>
                    <a:gd name="T3" fmla="*/ 0 h 43"/>
                    <a:gd name="T4" fmla="*/ 0 w 21"/>
                    <a:gd name="T5" fmla="*/ 43 h 43"/>
                    <a:gd name="T6" fmla="*/ 21 w 21"/>
                    <a:gd name="T7" fmla="*/ 22 h 43"/>
                  </a:gdLst>
                  <a:ahLst/>
                  <a:cxnLst>
                    <a:cxn ang="0">
                      <a:pos x="T0" y="T1"/>
                    </a:cxn>
                    <a:cxn ang="0">
                      <a:pos x="T2" y="T3"/>
                    </a:cxn>
                    <a:cxn ang="0">
                      <a:pos x="T4" y="T5"/>
                    </a:cxn>
                    <a:cxn ang="0">
                      <a:pos x="T6" y="T7"/>
                    </a:cxn>
                  </a:cxnLst>
                  <a:rect l="0" t="0" r="r" b="b"/>
                  <a:pathLst>
                    <a:path w="21" h="43">
                      <a:moveTo>
                        <a:pt x="21" y="22"/>
                      </a:moveTo>
                      <a:lnTo>
                        <a:pt x="0" y="0"/>
                      </a:lnTo>
                      <a:lnTo>
                        <a:pt x="0" y="43"/>
                      </a:lnTo>
                      <a:lnTo>
                        <a:pt x="21"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60" name="Freeform 122"/>
                <p:cNvSpPr>
                  <a:spLocks noEditPoints="1"/>
                </p:cNvSpPr>
                <p:nvPr/>
              </p:nvSpPr>
              <p:spPr bwMode="auto">
                <a:xfrm>
                  <a:off x="6605340" y="4486155"/>
                  <a:ext cx="332767" cy="493783"/>
                </a:xfrm>
                <a:custGeom>
                  <a:avLst/>
                  <a:gdLst>
                    <a:gd name="T0" fmla="*/ 108 w 118"/>
                    <a:gd name="T1" fmla="*/ 69 h 175"/>
                    <a:gd name="T2" fmla="*/ 107 w 118"/>
                    <a:gd name="T3" fmla="*/ 70 h 175"/>
                    <a:gd name="T4" fmla="*/ 107 w 118"/>
                    <a:gd name="T5" fmla="*/ 123 h 175"/>
                    <a:gd name="T6" fmla="*/ 106 w 118"/>
                    <a:gd name="T7" fmla="*/ 123 h 175"/>
                    <a:gd name="T8" fmla="*/ 106 w 118"/>
                    <a:gd name="T9" fmla="*/ 136 h 175"/>
                    <a:gd name="T10" fmla="*/ 12 w 118"/>
                    <a:gd name="T11" fmla="*/ 136 h 175"/>
                    <a:gd name="T12" fmla="*/ 12 w 118"/>
                    <a:gd name="T13" fmla="*/ 12 h 175"/>
                    <a:gd name="T14" fmla="*/ 106 w 118"/>
                    <a:gd name="T15" fmla="*/ 12 h 175"/>
                    <a:gd name="T16" fmla="*/ 106 w 118"/>
                    <a:gd name="T17" fmla="*/ 15 h 175"/>
                    <a:gd name="T18" fmla="*/ 118 w 118"/>
                    <a:gd name="T19" fmla="*/ 15 h 175"/>
                    <a:gd name="T20" fmla="*/ 118 w 118"/>
                    <a:gd name="T21" fmla="*/ 10 h 175"/>
                    <a:gd name="T22" fmla="*/ 108 w 118"/>
                    <a:gd name="T23" fmla="*/ 0 h 175"/>
                    <a:gd name="T24" fmla="*/ 9 w 118"/>
                    <a:gd name="T25" fmla="*/ 0 h 175"/>
                    <a:gd name="T26" fmla="*/ 0 w 118"/>
                    <a:gd name="T27" fmla="*/ 10 h 175"/>
                    <a:gd name="T28" fmla="*/ 0 w 118"/>
                    <a:gd name="T29" fmla="*/ 165 h 175"/>
                    <a:gd name="T30" fmla="*/ 9 w 118"/>
                    <a:gd name="T31" fmla="*/ 175 h 175"/>
                    <a:gd name="T32" fmla="*/ 108 w 118"/>
                    <a:gd name="T33" fmla="*/ 175 h 175"/>
                    <a:gd name="T34" fmla="*/ 118 w 118"/>
                    <a:gd name="T35" fmla="*/ 165 h 175"/>
                    <a:gd name="T36" fmla="*/ 118 w 118"/>
                    <a:gd name="T37" fmla="*/ 123 h 175"/>
                    <a:gd name="T38" fmla="*/ 108 w 118"/>
                    <a:gd name="T39" fmla="*/ 123 h 175"/>
                    <a:gd name="T40" fmla="*/ 108 w 118"/>
                    <a:gd name="T41" fmla="*/ 69 h 175"/>
                    <a:gd name="T42" fmla="*/ 58 w 118"/>
                    <a:gd name="T43" fmla="*/ 170 h 175"/>
                    <a:gd name="T44" fmla="*/ 43 w 118"/>
                    <a:gd name="T45" fmla="*/ 155 h 175"/>
                    <a:gd name="T46" fmla="*/ 58 w 118"/>
                    <a:gd name="T47" fmla="*/ 140 h 175"/>
                    <a:gd name="T48" fmla="*/ 73 w 118"/>
                    <a:gd name="T49" fmla="*/ 155 h 175"/>
                    <a:gd name="T50" fmla="*/ 58 w 118"/>
                    <a:gd name="T51" fmla="*/ 17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175">
                      <a:moveTo>
                        <a:pt x="108" y="69"/>
                      </a:moveTo>
                      <a:cubicBezTo>
                        <a:pt x="107" y="70"/>
                        <a:pt x="107" y="70"/>
                        <a:pt x="107" y="70"/>
                      </a:cubicBezTo>
                      <a:cubicBezTo>
                        <a:pt x="107" y="123"/>
                        <a:pt x="107" y="123"/>
                        <a:pt x="107" y="123"/>
                      </a:cubicBezTo>
                      <a:cubicBezTo>
                        <a:pt x="106" y="123"/>
                        <a:pt x="106" y="123"/>
                        <a:pt x="106" y="123"/>
                      </a:cubicBezTo>
                      <a:cubicBezTo>
                        <a:pt x="106" y="136"/>
                        <a:pt x="106" y="136"/>
                        <a:pt x="106" y="136"/>
                      </a:cubicBezTo>
                      <a:cubicBezTo>
                        <a:pt x="12" y="136"/>
                        <a:pt x="12" y="136"/>
                        <a:pt x="12" y="136"/>
                      </a:cubicBezTo>
                      <a:cubicBezTo>
                        <a:pt x="12" y="12"/>
                        <a:pt x="12" y="12"/>
                        <a:pt x="12" y="12"/>
                      </a:cubicBezTo>
                      <a:cubicBezTo>
                        <a:pt x="106" y="12"/>
                        <a:pt x="106" y="12"/>
                        <a:pt x="106" y="12"/>
                      </a:cubicBezTo>
                      <a:cubicBezTo>
                        <a:pt x="106" y="15"/>
                        <a:pt x="106" y="15"/>
                        <a:pt x="106" y="15"/>
                      </a:cubicBezTo>
                      <a:cubicBezTo>
                        <a:pt x="118" y="15"/>
                        <a:pt x="118" y="15"/>
                        <a:pt x="118" y="15"/>
                      </a:cubicBezTo>
                      <a:cubicBezTo>
                        <a:pt x="118" y="10"/>
                        <a:pt x="118" y="10"/>
                        <a:pt x="118" y="10"/>
                      </a:cubicBezTo>
                      <a:cubicBezTo>
                        <a:pt x="118" y="4"/>
                        <a:pt x="114" y="0"/>
                        <a:pt x="108" y="0"/>
                      </a:cubicBezTo>
                      <a:cubicBezTo>
                        <a:pt x="9" y="0"/>
                        <a:pt x="9" y="0"/>
                        <a:pt x="9" y="0"/>
                      </a:cubicBezTo>
                      <a:cubicBezTo>
                        <a:pt x="4" y="0"/>
                        <a:pt x="0" y="4"/>
                        <a:pt x="0" y="10"/>
                      </a:cubicBezTo>
                      <a:cubicBezTo>
                        <a:pt x="0" y="165"/>
                        <a:pt x="0" y="165"/>
                        <a:pt x="0" y="165"/>
                      </a:cubicBezTo>
                      <a:cubicBezTo>
                        <a:pt x="0" y="171"/>
                        <a:pt x="4" y="175"/>
                        <a:pt x="9" y="175"/>
                      </a:cubicBezTo>
                      <a:cubicBezTo>
                        <a:pt x="108" y="175"/>
                        <a:pt x="108" y="175"/>
                        <a:pt x="108" y="175"/>
                      </a:cubicBezTo>
                      <a:cubicBezTo>
                        <a:pt x="114" y="175"/>
                        <a:pt x="118" y="171"/>
                        <a:pt x="118" y="165"/>
                      </a:cubicBezTo>
                      <a:cubicBezTo>
                        <a:pt x="118" y="123"/>
                        <a:pt x="118" y="123"/>
                        <a:pt x="118" y="123"/>
                      </a:cubicBezTo>
                      <a:cubicBezTo>
                        <a:pt x="108" y="123"/>
                        <a:pt x="108" y="123"/>
                        <a:pt x="108" y="123"/>
                      </a:cubicBezTo>
                      <a:lnTo>
                        <a:pt x="108" y="69"/>
                      </a:lnTo>
                      <a:close/>
                      <a:moveTo>
                        <a:pt x="58" y="170"/>
                      </a:moveTo>
                      <a:cubicBezTo>
                        <a:pt x="50" y="170"/>
                        <a:pt x="43" y="163"/>
                        <a:pt x="43" y="155"/>
                      </a:cubicBezTo>
                      <a:cubicBezTo>
                        <a:pt x="43" y="147"/>
                        <a:pt x="50" y="140"/>
                        <a:pt x="58" y="140"/>
                      </a:cubicBezTo>
                      <a:cubicBezTo>
                        <a:pt x="66" y="140"/>
                        <a:pt x="73" y="147"/>
                        <a:pt x="73" y="155"/>
                      </a:cubicBezTo>
                      <a:cubicBezTo>
                        <a:pt x="73" y="163"/>
                        <a:pt x="66" y="170"/>
                        <a:pt x="58"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61" name="Freeform 123"/>
                <p:cNvSpPr/>
                <p:nvPr/>
              </p:nvSpPr>
              <p:spPr bwMode="auto">
                <a:xfrm>
                  <a:off x="6669746" y="4543406"/>
                  <a:ext cx="338730" cy="200376"/>
                </a:xfrm>
                <a:custGeom>
                  <a:avLst/>
                  <a:gdLst>
                    <a:gd name="T0" fmla="*/ 204 w 284"/>
                    <a:gd name="T1" fmla="*/ 0 h 168"/>
                    <a:gd name="T2" fmla="*/ 239 w 284"/>
                    <a:gd name="T3" fmla="*/ 35 h 168"/>
                    <a:gd name="T4" fmla="*/ 152 w 284"/>
                    <a:gd name="T5" fmla="*/ 108 h 168"/>
                    <a:gd name="T6" fmla="*/ 93 w 284"/>
                    <a:gd name="T7" fmla="*/ 59 h 168"/>
                    <a:gd name="T8" fmla="*/ 0 w 284"/>
                    <a:gd name="T9" fmla="*/ 134 h 168"/>
                    <a:gd name="T10" fmla="*/ 0 w 284"/>
                    <a:gd name="T11" fmla="*/ 168 h 168"/>
                    <a:gd name="T12" fmla="*/ 93 w 284"/>
                    <a:gd name="T13" fmla="*/ 92 h 168"/>
                    <a:gd name="T14" fmla="*/ 152 w 284"/>
                    <a:gd name="T15" fmla="*/ 142 h 168"/>
                    <a:gd name="T16" fmla="*/ 256 w 284"/>
                    <a:gd name="T17" fmla="*/ 52 h 168"/>
                    <a:gd name="T18" fmla="*/ 284 w 284"/>
                    <a:gd name="T19" fmla="*/ 80 h 168"/>
                    <a:gd name="T20" fmla="*/ 284 w 284"/>
                    <a:gd name="T21" fmla="*/ 0 h 168"/>
                    <a:gd name="T22" fmla="*/ 204 w 284"/>
                    <a:gd name="T2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168">
                      <a:moveTo>
                        <a:pt x="204" y="0"/>
                      </a:moveTo>
                      <a:lnTo>
                        <a:pt x="239" y="35"/>
                      </a:lnTo>
                      <a:lnTo>
                        <a:pt x="152" y="108"/>
                      </a:lnTo>
                      <a:lnTo>
                        <a:pt x="93" y="59"/>
                      </a:lnTo>
                      <a:lnTo>
                        <a:pt x="0" y="134"/>
                      </a:lnTo>
                      <a:lnTo>
                        <a:pt x="0" y="168"/>
                      </a:lnTo>
                      <a:lnTo>
                        <a:pt x="93" y="92"/>
                      </a:lnTo>
                      <a:lnTo>
                        <a:pt x="152" y="142"/>
                      </a:lnTo>
                      <a:lnTo>
                        <a:pt x="256" y="52"/>
                      </a:lnTo>
                      <a:lnTo>
                        <a:pt x="284" y="80"/>
                      </a:lnTo>
                      <a:lnTo>
                        <a:pt x="284" y="0"/>
                      </a:lnTo>
                      <a:lnTo>
                        <a:pt x="2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grpSp>
          <p:sp>
            <p:nvSpPr>
              <p:cNvPr id="27" name="椭圆 26"/>
              <p:cNvSpPr/>
              <p:nvPr/>
            </p:nvSpPr>
            <p:spPr>
              <a:xfrm>
                <a:off x="4552404" y="2955706"/>
                <a:ext cx="769531" cy="769754"/>
              </a:xfrm>
              <a:prstGeom prst="ellipse">
                <a:avLst/>
              </a:prstGeom>
              <a:solidFill>
                <a:sysClr val="window" lastClr="FFFFFF">
                  <a:lumMod val="95000"/>
                </a:sysClr>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8" name="椭圆 27"/>
              <p:cNvSpPr/>
              <p:nvPr/>
            </p:nvSpPr>
            <p:spPr>
              <a:xfrm>
                <a:off x="4622001" y="3025323"/>
                <a:ext cx="630335" cy="630517"/>
              </a:xfrm>
              <a:prstGeom prst="ellipse">
                <a:avLst/>
              </a:prstGeom>
              <a:solidFill>
                <a:srgbClr val="1C50A2"/>
              </a:solidFill>
              <a:ln w="25400" cap="flat" cmpd="sng" algn="ctr">
                <a:noFill/>
                <a:prstDash val="solid"/>
              </a:ln>
              <a:effectLst>
                <a:innerShdw dist="88900" dir="13500000">
                  <a:srgbClr val="2683C6">
                    <a:lumMod val="50000"/>
                    <a:alpha val="50000"/>
                  </a:srgb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nvGrpSpPr>
              <p:cNvPr id="29" name="组合 28"/>
              <p:cNvGrpSpPr/>
              <p:nvPr/>
            </p:nvGrpSpPr>
            <p:grpSpPr>
              <a:xfrm rot="16200000" flipH="1">
                <a:off x="3997548" y="2956023"/>
                <a:ext cx="993147" cy="759909"/>
                <a:chOff x="911201" y="1622002"/>
                <a:chExt cx="2283025" cy="1747386"/>
              </a:xfrm>
              <a:solidFill>
                <a:srgbClr val="1C50A2"/>
              </a:solidFill>
            </p:grpSpPr>
            <p:sp>
              <p:nvSpPr>
                <p:cNvPr id="46" name="矩形 45"/>
                <p:cNvSpPr/>
                <p:nvPr/>
              </p:nvSpPr>
              <p:spPr>
                <a:xfrm>
                  <a:off x="2026099" y="1679379"/>
                  <a:ext cx="60759" cy="489621"/>
                </a:xfrm>
                <a:prstGeom prst="rect">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7" name="任意多边形 46"/>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8" name="椭圆 47"/>
                <p:cNvSpPr/>
                <p:nvPr/>
              </p:nvSpPr>
              <p:spPr>
                <a:xfrm>
                  <a:off x="911201" y="2587444"/>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9" name="椭圆 48"/>
                <p:cNvSpPr/>
                <p:nvPr/>
              </p:nvSpPr>
              <p:spPr>
                <a:xfrm>
                  <a:off x="3095293" y="2587444"/>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0" name="椭圆 49"/>
                <p:cNvSpPr/>
                <p:nvPr/>
              </p:nvSpPr>
              <p:spPr>
                <a:xfrm>
                  <a:off x="1952570" y="2048530"/>
                  <a:ext cx="209661" cy="209661"/>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1" name="椭圆 50"/>
                <p:cNvSpPr/>
                <p:nvPr/>
              </p:nvSpPr>
              <p:spPr>
                <a:xfrm>
                  <a:off x="2007933" y="2106832"/>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2" name="椭圆 51"/>
                <p:cNvSpPr/>
                <p:nvPr/>
              </p:nvSpPr>
              <p:spPr>
                <a:xfrm>
                  <a:off x="2007011" y="1622002"/>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0" name="组合 29"/>
              <p:cNvGrpSpPr/>
              <p:nvPr/>
            </p:nvGrpSpPr>
            <p:grpSpPr>
              <a:xfrm>
                <a:off x="4817394" y="3195955"/>
                <a:ext cx="300968" cy="283307"/>
                <a:chOff x="5067933" y="4413400"/>
                <a:chExt cx="586815" cy="552226"/>
              </a:xfrm>
              <a:solidFill>
                <a:sysClr val="window" lastClr="FFFFFF"/>
              </a:solidFill>
            </p:grpSpPr>
            <p:sp>
              <p:nvSpPr>
                <p:cNvPr id="43" name="Freeform 124"/>
                <p:cNvSpPr>
                  <a:spLocks noEditPoints="1"/>
                </p:cNvSpPr>
                <p:nvPr/>
              </p:nvSpPr>
              <p:spPr bwMode="auto">
                <a:xfrm>
                  <a:off x="5121606" y="4413400"/>
                  <a:ext cx="242121" cy="304142"/>
                </a:xfrm>
                <a:custGeom>
                  <a:avLst/>
                  <a:gdLst>
                    <a:gd name="T0" fmla="*/ 6 w 86"/>
                    <a:gd name="T1" fmla="*/ 68 h 108"/>
                    <a:gd name="T2" fmla="*/ 14 w 86"/>
                    <a:gd name="T3" fmla="*/ 77 h 108"/>
                    <a:gd name="T4" fmla="*/ 45 w 86"/>
                    <a:gd name="T5" fmla="*/ 108 h 108"/>
                    <a:gd name="T6" fmla="*/ 76 w 86"/>
                    <a:gd name="T7" fmla="*/ 77 h 108"/>
                    <a:gd name="T8" fmla="*/ 76 w 86"/>
                    <a:gd name="T9" fmla="*/ 77 h 108"/>
                    <a:gd name="T10" fmla="*/ 84 w 86"/>
                    <a:gd name="T11" fmla="*/ 68 h 108"/>
                    <a:gd name="T12" fmla="*/ 78 w 86"/>
                    <a:gd name="T13" fmla="*/ 59 h 108"/>
                    <a:gd name="T14" fmla="*/ 78 w 86"/>
                    <a:gd name="T15" fmla="*/ 59 h 108"/>
                    <a:gd name="T16" fmla="*/ 68 w 86"/>
                    <a:gd name="T17" fmla="*/ 24 h 108"/>
                    <a:gd name="T18" fmla="*/ 22 w 86"/>
                    <a:gd name="T19" fmla="*/ 19 h 108"/>
                    <a:gd name="T20" fmla="*/ 11 w 86"/>
                    <a:gd name="T21" fmla="*/ 59 h 108"/>
                    <a:gd name="T22" fmla="*/ 11 w 86"/>
                    <a:gd name="T23" fmla="*/ 59 h 108"/>
                    <a:gd name="T24" fmla="*/ 6 w 86"/>
                    <a:gd name="T25" fmla="*/ 68 h 108"/>
                    <a:gd name="T26" fmla="*/ 14 w 86"/>
                    <a:gd name="T27" fmla="*/ 60 h 108"/>
                    <a:gd name="T28" fmla="*/ 14 w 86"/>
                    <a:gd name="T29" fmla="*/ 60 h 108"/>
                    <a:gd name="T30" fmla="*/ 15 w 86"/>
                    <a:gd name="T31" fmla="*/ 60 h 108"/>
                    <a:gd name="T32" fmla="*/ 15 w 86"/>
                    <a:gd name="T33" fmla="*/ 58 h 108"/>
                    <a:gd name="T34" fmla="*/ 17 w 86"/>
                    <a:gd name="T35" fmla="*/ 46 h 108"/>
                    <a:gd name="T36" fmla="*/ 20 w 86"/>
                    <a:gd name="T37" fmla="*/ 42 h 108"/>
                    <a:gd name="T38" fmla="*/ 56 w 86"/>
                    <a:gd name="T39" fmla="*/ 34 h 108"/>
                    <a:gd name="T40" fmla="*/ 73 w 86"/>
                    <a:gd name="T41" fmla="*/ 61 h 108"/>
                    <a:gd name="T42" fmla="*/ 74 w 86"/>
                    <a:gd name="T43" fmla="*/ 61 h 108"/>
                    <a:gd name="T44" fmla="*/ 75 w 86"/>
                    <a:gd name="T45" fmla="*/ 61 h 108"/>
                    <a:gd name="T46" fmla="*/ 76 w 86"/>
                    <a:gd name="T47" fmla="*/ 60 h 108"/>
                    <a:gd name="T48" fmla="*/ 80 w 86"/>
                    <a:gd name="T49" fmla="*/ 62 h 108"/>
                    <a:gd name="T50" fmla="*/ 82 w 86"/>
                    <a:gd name="T51" fmla="*/ 68 h 108"/>
                    <a:gd name="T52" fmla="*/ 80 w 86"/>
                    <a:gd name="T53" fmla="*/ 73 h 108"/>
                    <a:gd name="T54" fmla="*/ 76 w 86"/>
                    <a:gd name="T55" fmla="*/ 75 h 108"/>
                    <a:gd name="T56" fmla="*/ 76 w 86"/>
                    <a:gd name="T57" fmla="*/ 75 h 108"/>
                    <a:gd name="T58" fmla="*/ 74 w 86"/>
                    <a:gd name="T59" fmla="*/ 75 h 108"/>
                    <a:gd name="T60" fmla="*/ 74 w 86"/>
                    <a:gd name="T61" fmla="*/ 77 h 108"/>
                    <a:gd name="T62" fmla="*/ 63 w 86"/>
                    <a:gd name="T63" fmla="*/ 98 h 108"/>
                    <a:gd name="T64" fmla="*/ 55 w 86"/>
                    <a:gd name="T65" fmla="*/ 104 h 108"/>
                    <a:gd name="T66" fmla="*/ 45 w 86"/>
                    <a:gd name="T67" fmla="*/ 106 h 108"/>
                    <a:gd name="T68" fmla="*/ 35 w 86"/>
                    <a:gd name="T69" fmla="*/ 104 h 108"/>
                    <a:gd name="T70" fmla="*/ 26 w 86"/>
                    <a:gd name="T71" fmla="*/ 98 h 108"/>
                    <a:gd name="T72" fmla="*/ 16 w 86"/>
                    <a:gd name="T73" fmla="*/ 77 h 108"/>
                    <a:gd name="T74" fmla="*/ 15 w 86"/>
                    <a:gd name="T75" fmla="*/ 75 h 108"/>
                    <a:gd name="T76" fmla="*/ 14 w 86"/>
                    <a:gd name="T77" fmla="*/ 75 h 108"/>
                    <a:gd name="T78" fmla="*/ 8 w 86"/>
                    <a:gd name="T79" fmla="*/ 68 h 108"/>
                    <a:gd name="T80" fmla="*/ 10 w 86"/>
                    <a:gd name="T81" fmla="*/ 62 h 108"/>
                    <a:gd name="T82" fmla="*/ 14 w 86"/>
                    <a:gd name="T83" fmla="*/ 6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6" h="108">
                      <a:moveTo>
                        <a:pt x="6" y="68"/>
                      </a:moveTo>
                      <a:cubicBezTo>
                        <a:pt x="6" y="73"/>
                        <a:pt x="9" y="77"/>
                        <a:pt x="14" y="77"/>
                      </a:cubicBezTo>
                      <a:cubicBezTo>
                        <a:pt x="17" y="95"/>
                        <a:pt x="29" y="108"/>
                        <a:pt x="45" y="108"/>
                      </a:cubicBezTo>
                      <a:cubicBezTo>
                        <a:pt x="60" y="108"/>
                        <a:pt x="73" y="95"/>
                        <a:pt x="76" y="77"/>
                      </a:cubicBezTo>
                      <a:cubicBezTo>
                        <a:pt x="76" y="77"/>
                        <a:pt x="76" y="77"/>
                        <a:pt x="76" y="77"/>
                      </a:cubicBezTo>
                      <a:cubicBezTo>
                        <a:pt x="81" y="77"/>
                        <a:pt x="84" y="73"/>
                        <a:pt x="84" y="68"/>
                      </a:cubicBezTo>
                      <a:cubicBezTo>
                        <a:pt x="84" y="63"/>
                        <a:pt x="81" y="59"/>
                        <a:pt x="78" y="59"/>
                      </a:cubicBezTo>
                      <a:cubicBezTo>
                        <a:pt x="78" y="59"/>
                        <a:pt x="78" y="59"/>
                        <a:pt x="78" y="59"/>
                      </a:cubicBezTo>
                      <a:cubicBezTo>
                        <a:pt x="78" y="59"/>
                        <a:pt x="86" y="31"/>
                        <a:pt x="68" y="24"/>
                      </a:cubicBezTo>
                      <a:cubicBezTo>
                        <a:pt x="66" y="0"/>
                        <a:pt x="22" y="19"/>
                        <a:pt x="22" y="19"/>
                      </a:cubicBezTo>
                      <a:cubicBezTo>
                        <a:pt x="0" y="30"/>
                        <a:pt x="11" y="59"/>
                        <a:pt x="11" y="59"/>
                      </a:cubicBezTo>
                      <a:cubicBezTo>
                        <a:pt x="11" y="59"/>
                        <a:pt x="11" y="59"/>
                        <a:pt x="11" y="59"/>
                      </a:cubicBezTo>
                      <a:cubicBezTo>
                        <a:pt x="8" y="61"/>
                        <a:pt x="6" y="64"/>
                        <a:pt x="6" y="68"/>
                      </a:cubicBezTo>
                      <a:close/>
                      <a:moveTo>
                        <a:pt x="14" y="60"/>
                      </a:moveTo>
                      <a:cubicBezTo>
                        <a:pt x="14" y="60"/>
                        <a:pt x="14" y="60"/>
                        <a:pt x="14" y="60"/>
                      </a:cubicBezTo>
                      <a:cubicBezTo>
                        <a:pt x="15" y="60"/>
                        <a:pt x="15" y="60"/>
                        <a:pt x="15" y="60"/>
                      </a:cubicBezTo>
                      <a:cubicBezTo>
                        <a:pt x="15" y="58"/>
                        <a:pt x="15" y="58"/>
                        <a:pt x="15" y="58"/>
                      </a:cubicBezTo>
                      <a:cubicBezTo>
                        <a:pt x="17" y="46"/>
                        <a:pt x="17" y="46"/>
                        <a:pt x="17" y="46"/>
                      </a:cubicBezTo>
                      <a:cubicBezTo>
                        <a:pt x="19" y="44"/>
                        <a:pt x="20" y="42"/>
                        <a:pt x="20" y="42"/>
                      </a:cubicBezTo>
                      <a:cubicBezTo>
                        <a:pt x="40" y="43"/>
                        <a:pt x="56" y="34"/>
                        <a:pt x="56" y="34"/>
                      </a:cubicBezTo>
                      <a:cubicBezTo>
                        <a:pt x="69" y="24"/>
                        <a:pt x="73" y="61"/>
                        <a:pt x="73" y="61"/>
                      </a:cubicBezTo>
                      <a:cubicBezTo>
                        <a:pt x="74" y="61"/>
                        <a:pt x="74" y="61"/>
                        <a:pt x="74" y="61"/>
                      </a:cubicBezTo>
                      <a:cubicBezTo>
                        <a:pt x="75" y="61"/>
                        <a:pt x="75" y="61"/>
                        <a:pt x="75" y="61"/>
                      </a:cubicBezTo>
                      <a:cubicBezTo>
                        <a:pt x="76" y="60"/>
                        <a:pt x="76" y="60"/>
                        <a:pt x="76" y="60"/>
                      </a:cubicBezTo>
                      <a:cubicBezTo>
                        <a:pt x="78" y="60"/>
                        <a:pt x="79" y="61"/>
                        <a:pt x="80" y="62"/>
                      </a:cubicBezTo>
                      <a:cubicBezTo>
                        <a:pt x="81" y="64"/>
                        <a:pt x="82" y="66"/>
                        <a:pt x="82" y="68"/>
                      </a:cubicBezTo>
                      <a:cubicBezTo>
                        <a:pt x="82" y="70"/>
                        <a:pt x="81" y="72"/>
                        <a:pt x="80" y="73"/>
                      </a:cubicBezTo>
                      <a:cubicBezTo>
                        <a:pt x="79" y="75"/>
                        <a:pt x="78" y="75"/>
                        <a:pt x="76" y="75"/>
                      </a:cubicBezTo>
                      <a:cubicBezTo>
                        <a:pt x="76" y="75"/>
                        <a:pt x="76" y="75"/>
                        <a:pt x="76" y="75"/>
                      </a:cubicBezTo>
                      <a:cubicBezTo>
                        <a:pt x="74" y="75"/>
                        <a:pt x="74" y="75"/>
                        <a:pt x="74" y="75"/>
                      </a:cubicBezTo>
                      <a:cubicBezTo>
                        <a:pt x="74" y="77"/>
                        <a:pt x="74" y="77"/>
                        <a:pt x="74" y="77"/>
                      </a:cubicBezTo>
                      <a:cubicBezTo>
                        <a:pt x="72" y="85"/>
                        <a:pt x="69" y="92"/>
                        <a:pt x="63" y="98"/>
                      </a:cubicBezTo>
                      <a:cubicBezTo>
                        <a:pt x="61" y="100"/>
                        <a:pt x="58" y="102"/>
                        <a:pt x="55" y="104"/>
                      </a:cubicBezTo>
                      <a:cubicBezTo>
                        <a:pt x="51" y="105"/>
                        <a:pt x="48" y="106"/>
                        <a:pt x="45" y="106"/>
                      </a:cubicBezTo>
                      <a:cubicBezTo>
                        <a:pt x="41" y="106"/>
                        <a:pt x="38" y="105"/>
                        <a:pt x="35" y="104"/>
                      </a:cubicBezTo>
                      <a:cubicBezTo>
                        <a:pt x="32" y="102"/>
                        <a:pt x="29" y="100"/>
                        <a:pt x="26" y="98"/>
                      </a:cubicBezTo>
                      <a:cubicBezTo>
                        <a:pt x="21" y="93"/>
                        <a:pt x="17" y="85"/>
                        <a:pt x="16" y="77"/>
                      </a:cubicBezTo>
                      <a:cubicBezTo>
                        <a:pt x="15" y="75"/>
                        <a:pt x="15" y="75"/>
                        <a:pt x="15" y="75"/>
                      </a:cubicBezTo>
                      <a:cubicBezTo>
                        <a:pt x="14" y="75"/>
                        <a:pt x="14" y="75"/>
                        <a:pt x="14" y="75"/>
                      </a:cubicBezTo>
                      <a:cubicBezTo>
                        <a:pt x="11" y="75"/>
                        <a:pt x="8" y="72"/>
                        <a:pt x="8" y="68"/>
                      </a:cubicBezTo>
                      <a:cubicBezTo>
                        <a:pt x="8" y="66"/>
                        <a:pt x="9" y="64"/>
                        <a:pt x="10" y="62"/>
                      </a:cubicBezTo>
                      <a:cubicBezTo>
                        <a:pt x="11" y="61"/>
                        <a:pt x="13" y="60"/>
                        <a:pt x="1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44" name="Freeform 125"/>
                <p:cNvSpPr/>
                <p:nvPr/>
              </p:nvSpPr>
              <p:spPr bwMode="auto">
                <a:xfrm>
                  <a:off x="5067933" y="4717542"/>
                  <a:ext cx="361392" cy="248084"/>
                </a:xfrm>
                <a:custGeom>
                  <a:avLst/>
                  <a:gdLst>
                    <a:gd name="T0" fmla="*/ 126 w 128"/>
                    <a:gd name="T1" fmla="*/ 61 h 88"/>
                    <a:gd name="T2" fmla="*/ 113 w 128"/>
                    <a:gd name="T3" fmla="*/ 64 h 88"/>
                    <a:gd name="T4" fmla="*/ 99 w 128"/>
                    <a:gd name="T5" fmla="*/ 70 h 88"/>
                    <a:gd name="T6" fmla="*/ 83 w 128"/>
                    <a:gd name="T7" fmla="*/ 33 h 88"/>
                    <a:gd name="T8" fmla="*/ 94 w 128"/>
                    <a:gd name="T9" fmla="*/ 28 h 88"/>
                    <a:gd name="T10" fmla="*/ 119 w 128"/>
                    <a:gd name="T11" fmla="*/ 12 h 88"/>
                    <a:gd name="T12" fmla="*/ 99 w 128"/>
                    <a:gd name="T13" fmla="*/ 0 h 88"/>
                    <a:gd name="T14" fmla="*/ 72 w 128"/>
                    <a:gd name="T15" fmla="*/ 43 h 88"/>
                    <a:gd name="T16" fmla="*/ 68 w 128"/>
                    <a:gd name="T17" fmla="*/ 23 h 88"/>
                    <a:gd name="T18" fmla="*/ 72 w 128"/>
                    <a:gd name="T19" fmla="*/ 17 h 88"/>
                    <a:gd name="T20" fmla="*/ 64 w 128"/>
                    <a:gd name="T21" fmla="*/ 10 h 88"/>
                    <a:gd name="T22" fmla="*/ 56 w 128"/>
                    <a:gd name="T23" fmla="*/ 17 h 88"/>
                    <a:gd name="T24" fmla="*/ 60 w 128"/>
                    <a:gd name="T25" fmla="*/ 23 h 88"/>
                    <a:gd name="T26" fmla="*/ 57 w 128"/>
                    <a:gd name="T27" fmla="*/ 43 h 88"/>
                    <a:gd name="T28" fmla="*/ 29 w 128"/>
                    <a:gd name="T29" fmla="*/ 0 h 88"/>
                    <a:gd name="T30" fmla="*/ 0 w 128"/>
                    <a:gd name="T31" fmla="*/ 28 h 88"/>
                    <a:gd name="T32" fmla="*/ 0 w 128"/>
                    <a:gd name="T33" fmla="*/ 82 h 88"/>
                    <a:gd name="T34" fmla="*/ 64 w 128"/>
                    <a:gd name="T35" fmla="*/ 88 h 88"/>
                    <a:gd name="T36" fmla="*/ 128 w 128"/>
                    <a:gd name="T37" fmla="*/ 82 h 88"/>
                    <a:gd name="T38" fmla="*/ 128 w 128"/>
                    <a:gd name="T39" fmla="*/ 65 h 88"/>
                    <a:gd name="T40" fmla="*/ 126 w 128"/>
                    <a:gd name="T41"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88">
                      <a:moveTo>
                        <a:pt x="126" y="61"/>
                      </a:moveTo>
                      <a:cubicBezTo>
                        <a:pt x="113" y="64"/>
                        <a:pt x="113" y="64"/>
                        <a:pt x="113" y="64"/>
                      </a:cubicBezTo>
                      <a:cubicBezTo>
                        <a:pt x="99" y="70"/>
                        <a:pt x="99" y="70"/>
                        <a:pt x="99" y="70"/>
                      </a:cubicBezTo>
                      <a:cubicBezTo>
                        <a:pt x="83" y="33"/>
                        <a:pt x="83" y="33"/>
                        <a:pt x="83" y="33"/>
                      </a:cubicBezTo>
                      <a:cubicBezTo>
                        <a:pt x="94" y="28"/>
                        <a:pt x="94" y="28"/>
                        <a:pt x="94" y="28"/>
                      </a:cubicBezTo>
                      <a:cubicBezTo>
                        <a:pt x="119" y="12"/>
                        <a:pt x="119" y="12"/>
                        <a:pt x="119" y="12"/>
                      </a:cubicBezTo>
                      <a:cubicBezTo>
                        <a:pt x="114" y="7"/>
                        <a:pt x="107" y="3"/>
                        <a:pt x="99" y="0"/>
                      </a:cubicBezTo>
                      <a:cubicBezTo>
                        <a:pt x="72" y="43"/>
                        <a:pt x="72" y="43"/>
                        <a:pt x="72" y="43"/>
                      </a:cubicBezTo>
                      <a:cubicBezTo>
                        <a:pt x="68" y="23"/>
                        <a:pt x="68" y="23"/>
                        <a:pt x="68" y="23"/>
                      </a:cubicBezTo>
                      <a:cubicBezTo>
                        <a:pt x="70" y="22"/>
                        <a:pt x="72" y="20"/>
                        <a:pt x="72" y="17"/>
                      </a:cubicBezTo>
                      <a:cubicBezTo>
                        <a:pt x="72" y="13"/>
                        <a:pt x="68" y="10"/>
                        <a:pt x="64" y="10"/>
                      </a:cubicBezTo>
                      <a:cubicBezTo>
                        <a:pt x="60" y="10"/>
                        <a:pt x="56" y="13"/>
                        <a:pt x="56" y="17"/>
                      </a:cubicBezTo>
                      <a:cubicBezTo>
                        <a:pt x="56" y="20"/>
                        <a:pt x="58" y="22"/>
                        <a:pt x="60" y="23"/>
                      </a:cubicBezTo>
                      <a:cubicBezTo>
                        <a:pt x="57" y="43"/>
                        <a:pt x="57" y="43"/>
                        <a:pt x="57" y="43"/>
                      </a:cubicBezTo>
                      <a:cubicBezTo>
                        <a:pt x="29" y="0"/>
                        <a:pt x="29" y="0"/>
                        <a:pt x="29" y="0"/>
                      </a:cubicBezTo>
                      <a:cubicBezTo>
                        <a:pt x="14" y="6"/>
                        <a:pt x="3" y="16"/>
                        <a:pt x="0" y="28"/>
                      </a:cubicBezTo>
                      <a:cubicBezTo>
                        <a:pt x="0" y="82"/>
                        <a:pt x="0" y="82"/>
                        <a:pt x="0" y="82"/>
                      </a:cubicBezTo>
                      <a:cubicBezTo>
                        <a:pt x="0" y="82"/>
                        <a:pt x="33" y="88"/>
                        <a:pt x="64" y="88"/>
                      </a:cubicBezTo>
                      <a:cubicBezTo>
                        <a:pt x="95" y="88"/>
                        <a:pt x="128" y="82"/>
                        <a:pt x="128" y="82"/>
                      </a:cubicBezTo>
                      <a:cubicBezTo>
                        <a:pt x="128" y="65"/>
                        <a:pt x="128" y="65"/>
                        <a:pt x="128" y="65"/>
                      </a:cubicBezTo>
                      <a:cubicBezTo>
                        <a:pt x="127" y="64"/>
                        <a:pt x="126" y="62"/>
                        <a:pt x="126"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45" name="Freeform 126"/>
                <p:cNvSpPr>
                  <a:spLocks noEditPoints="1"/>
                </p:cNvSpPr>
                <p:nvPr/>
              </p:nvSpPr>
              <p:spPr bwMode="auto">
                <a:xfrm>
                  <a:off x="5321981" y="4644786"/>
                  <a:ext cx="332767" cy="273131"/>
                </a:xfrm>
                <a:custGeom>
                  <a:avLst/>
                  <a:gdLst>
                    <a:gd name="T0" fmla="*/ 117 w 118"/>
                    <a:gd name="T1" fmla="*/ 60 h 97"/>
                    <a:gd name="T2" fmla="*/ 93 w 118"/>
                    <a:gd name="T3" fmla="*/ 4 h 97"/>
                    <a:gd name="T4" fmla="*/ 87 w 118"/>
                    <a:gd name="T5" fmla="*/ 1 h 97"/>
                    <a:gd name="T6" fmla="*/ 84 w 118"/>
                    <a:gd name="T7" fmla="*/ 7 h 97"/>
                    <a:gd name="T8" fmla="*/ 6 w 118"/>
                    <a:gd name="T9" fmla="*/ 59 h 97"/>
                    <a:gd name="T10" fmla="*/ 0 w 118"/>
                    <a:gd name="T11" fmla="*/ 61 h 97"/>
                    <a:gd name="T12" fmla="*/ 11 w 118"/>
                    <a:gd name="T13" fmla="*/ 89 h 97"/>
                    <a:gd name="T14" fmla="*/ 17 w 118"/>
                    <a:gd name="T15" fmla="*/ 86 h 97"/>
                    <a:gd name="T16" fmla="*/ 13 w 118"/>
                    <a:gd name="T17" fmla="*/ 76 h 97"/>
                    <a:gd name="T18" fmla="*/ 15 w 118"/>
                    <a:gd name="T19" fmla="*/ 75 h 97"/>
                    <a:gd name="T20" fmla="*/ 19 w 118"/>
                    <a:gd name="T21" fmla="*/ 85 h 97"/>
                    <a:gd name="T22" fmla="*/ 39 w 118"/>
                    <a:gd name="T23" fmla="*/ 81 h 97"/>
                    <a:gd name="T24" fmla="*/ 40 w 118"/>
                    <a:gd name="T25" fmla="*/ 84 h 97"/>
                    <a:gd name="T26" fmla="*/ 62 w 118"/>
                    <a:gd name="T27" fmla="*/ 94 h 97"/>
                    <a:gd name="T28" fmla="*/ 71 w 118"/>
                    <a:gd name="T29" fmla="*/ 74 h 97"/>
                    <a:gd name="T30" fmla="*/ 108 w 118"/>
                    <a:gd name="T31" fmla="*/ 65 h 97"/>
                    <a:gd name="T32" fmla="*/ 89 w 118"/>
                    <a:gd name="T33" fmla="*/ 23 h 97"/>
                    <a:gd name="T34" fmla="*/ 91 w 118"/>
                    <a:gd name="T35" fmla="*/ 22 h 97"/>
                    <a:gd name="T36" fmla="*/ 110 w 118"/>
                    <a:gd name="T37" fmla="*/ 66 h 97"/>
                    <a:gd name="T38" fmla="*/ 114 w 118"/>
                    <a:gd name="T39" fmla="*/ 66 h 97"/>
                    <a:gd name="T40" fmla="*/ 117 w 118"/>
                    <a:gd name="T41" fmla="*/ 60 h 97"/>
                    <a:gd name="T42" fmla="*/ 59 w 118"/>
                    <a:gd name="T43" fmla="*/ 87 h 97"/>
                    <a:gd name="T44" fmla="*/ 46 w 118"/>
                    <a:gd name="T45" fmla="*/ 82 h 97"/>
                    <a:gd name="T46" fmla="*/ 46 w 118"/>
                    <a:gd name="T47" fmla="*/ 79 h 97"/>
                    <a:gd name="T48" fmla="*/ 64 w 118"/>
                    <a:gd name="T49" fmla="*/ 75 h 97"/>
                    <a:gd name="T50" fmla="*/ 59 w 118"/>
                    <a:gd name="T51" fmla="*/ 87 h 97"/>
                    <a:gd name="T52" fmla="*/ 79 w 118"/>
                    <a:gd name="T53" fmla="*/ 23 h 97"/>
                    <a:gd name="T54" fmla="*/ 18 w 118"/>
                    <a:gd name="T55" fmla="*/ 64 h 97"/>
                    <a:gd name="T56" fmla="*/ 13 w 118"/>
                    <a:gd name="T57" fmla="*/ 63 h 97"/>
                    <a:gd name="T58" fmla="*/ 14 w 118"/>
                    <a:gd name="T59" fmla="*/ 58 h 97"/>
                    <a:gd name="T60" fmla="*/ 75 w 118"/>
                    <a:gd name="T61" fmla="*/ 17 h 97"/>
                    <a:gd name="T62" fmla="*/ 80 w 118"/>
                    <a:gd name="T63" fmla="*/ 18 h 97"/>
                    <a:gd name="T64" fmla="*/ 79 w 118"/>
                    <a:gd name="T65" fmla="*/ 2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97">
                      <a:moveTo>
                        <a:pt x="117" y="60"/>
                      </a:moveTo>
                      <a:cubicBezTo>
                        <a:pt x="93" y="4"/>
                        <a:pt x="93" y="4"/>
                        <a:pt x="93" y="4"/>
                      </a:cubicBezTo>
                      <a:cubicBezTo>
                        <a:pt x="92" y="1"/>
                        <a:pt x="89" y="0"/>
                        <a:pt x="87" y="1"/>
                      </a:cubicBezTo>
                      <a:cubicBezTo>
                        <a:pt x="85" y="2"/>
                        <a:pt x="83" y="5"/>
                        <a:pt x="84" y="7"/>
                      </a:cubicBezTo>
                      <a:cubicBezTo>
                        <a:pt x="6" y="59"/>
                        <a:pt x="6" y="59"/>
                        <a:pt x="6" y="59"/>
                      </a:cubicBezTo>
                      <a:cubicBezTo>
                        <a:pt x="0" y="61"/>
                        <a:pt x="0" y="61"/>
                        <a:pt x="0" y="61"/>
                      </a:cubicBezTo>
                      <a:cubicBezTo>
                        <a:pt x="11" y="89"/>
                        <a:pt x="11" y="89"/>
                        <a:pt x="11" y="89"/>
                      </a:cubicBezTo>
                      <a:cubicBezTo>
                        <a:pt x="17" y="86"/>
                        <a:pt x="17" y="86"/>
                        <a:pt x="17" y="86"/>
                      </a:cubicBezTo>
                      <a:cubicBezTo>
                        <a:pt x="13" y="76"/>
                        <a:pt x="13" y="76"/>
                        <a:pt x="13" y="76"/>
                      </a:cubicBezTo>
                      <a:cubicBezTo>
                        <a:pt x="15" y="75"/>
                        <a:pt x="15" y="75"/>
                        <a:pt x="15" y="75"/>
                      </a:cubicBezTo>
                      <a:cubicBezTo>
                        <a:pt x="19" y="85"/>
                        <a:pt x="19" y="85"/>
                        <a:pt x="19" y="85"/>
                      </a:cubicBezTo>
                      <a:cubicBezTo>
                        <a:pt x="39" y="81"/>
                        <a:pt x="39" y="81"/>
                        <a:pt x="39" y="81"/>
                      </a:cubicBezTo>
                      <a:cubicBezTo>
                        <a:pt x="39" y="82"/>
                        <a:pt x="40" y="83"/>
                        <a:pt x="40" y="84"/>
                      </a:cubicBezTo>
                      <a:cubicBezTo>
                        <a:pt x="44" y="93"/>
                        <a:pt x="54" y="97"/>
                        <a:pt x="62" y="94"/>
                      </a:cubicBezTo>
                      <a:cubicBezTo>
                        <a:pt x="69" y="90"/>
                        <a:pt x="73" y="82"/>
                        <a:pt x="71" y="74"/>
                      </a:cubicBezTo>
                      <a:cubicBezTo>
                        <a:pt x="108" y="65"/>
                        <a:pt x="108" y="65"/>
                        <a:pt x="108" y="65"/>
                      </a:cubicBezTo>
                      <a:cubicBezTo>
                        <a:pt x="89" y="23"/>
                        <a:pt x="89" y="23"/>
                        <a:pt x="89" y="23"/>
                      </a:cubicBezTo>
                      <a:cubicBezTo>
                        <a:pt x="91" y="22"/>
                        <a:pt x="91" y="22"/>
                        <a:pt x="91" y="22"/>
                      </a:cubicBezTo>
                      <a:cubicBezTo>
                        <a:pt x="110" y="66"/>
                        <a:pt x="110" y="66"/>
                        <a:pt x="110" y="66"/>
                      </a:cubicBezTo>
                      <a:cubicBezTo>
                        <a:pt x="111" y="67"/>
                        <a:pt x="113" y="67"/>
                        <a:pt x="114" y="66"/>
                      </a:cubicBezTo>
                      <a:cubicBezTo>
                        <a:pt x="117" y="65"/>
                        <a:pt x="118" y="63"/>
                        <a:pt x="117" y="60"/>
                      </a:cubicBezTo>
                      <a:close/>
                      <a:moveTo>
                        <a:pt x="59" y="87"/>
                      </a:moveTo>
                      <a:cubicBezTo>
                        <a:pt x="54" y="89"/>
                        <a:pt x="48" y="87"/>
                        <a:pt x="46" y="82"/>
                      </a:cubicBezTo>
                      <a:cubicBezTo>
                        <a:pt x="46" y="81"/>
                        <a:pt x="46" y="80"/>
                        <a:pt x="46" y="79"/>
                      </a:cubicBezTo>
                      <a:cubicBezTo>
                        <a:pt x="64" y="75"/>
                        <a:pt x="64" y="75"/>
                        <a:pt x="64" y="75"/>
                      </a:cubicBezTo>
                      <a:cubicBezTo>
                        <a:pt x="65" y="80"/>
                        <a:pt x="63" y="85"/>
                        <a:pt x="59" y="87"/>
                      </a:cubicBezTo>
                      <a:close/>
                      <a:moveTo>
                        <a:pt x="79" y="23"/>
                      </a:moveTo>
                      <a:cubicBezTo>
                        <a:pt x="18" y="64"/>
                        <a:pt x="18" y="64"/>
                        <a:pt x="18" y="64"/>
                      </a:cubicBezTo>
                      <a:cubicBezTo>
                        <a:pt x="17" y="66"/>
                        <a:pt x="14" y="65"/>
                        <a:pt x="13" y="63"/>
                      </a:cubicBezTo>
                      <a:cubicBezTo>
                        <a:pt x="12" y="62"/>
                        <a:pt x="12" y="59"/>
                        <a:pt x="14" y="58"/>
                      </a:cubicBezTo>
                      <a:cubicBezTo>
                        <a:pt x="75" y="17"/>
                        <a:pt x="75" y="17"/>
                        <a:pt x="75" y="17"/>
                      </a:cubicBezTo>
                      <a:cubicBezTo>
                        <a:pt x="77" y="15"/>
                        <a:pt x="79" y="16"/>
                        <a:pt x="80" y="18"/>
                      </a:cubicBezTo>
                      <a:cubicBezTo>
                        <a:pt x="81" y="19"/>
                        <a:pt x="81" y="22"/>
                        <a:pt x="7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grpSp>
          <p:sp>
            <p:nvSpPr>
              <p:cNvPr id="31" name="椭圆 30"/>
              <p:cNvSpPr/>
              <p:nvPr/>
            </p:nvSpPr>
            <p:spPr>
              <a:xfrm>
                <a:off x="3143250" y="1531927"/>
                <a:ext cx="770628" cy="770266"/>
              </a:xfrm>
              <a:prstGeom prst="ellipse">
                <a:avLst/>
              </a:prstGeom>
              <a:solidFill>
                <a:sysClr val="window" lastClr="FFFFFF">
                  <a:lumMod val="95000"/>
                </a:sysClr>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2" name="椭圆 31"/>
              <p:cNvSpPr/>
              <p:nvPr/>
            </p:nvSpPr>
            <p:spPr>
              <a:xfrm>
                <a:off x="3212946" y="1601590"/>
                <a:ext cx="631233" cy="630937"/>
              </a:xfrm>
              <a:prstGeom prst="ellipse">
                <a:avLst/>
              </a:prstGeom>
              <a:solidFill>
                <a:srgbClr val="1C50A2"/>
              </a:solidFill>
              <a:ln w="25400" cap="flat" cmpd="sng" algn="ctr">
                <a:noFill/>
                <a:prstDash val="solid"/>
              </a:ln>
              <a:effectLst>
                <a:innerShdw dist="88900" dir="13500000">
                  <a:srgbClr val="2683C6">
                    <a:lumMod val="50000"/>
                    <a:alpha val="50000"/>
                  </a:srgb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nvGrpSpPr>
              <p:cNvPr id="33" name="组合 32"/>
              <p:cNvGrpSpPr/>
              <p:nvPr/>
            </p:nvGrpSpPr>
            <p:grpSpPr>
              <a:xfrm>
                <a:off x="3390739" y="1786904"/>
                <a:ext cx="291592" cy="273700"/>
                <a:chOff x="3411256" y="4486155"/>
                <a:chExt cx="567731" cy="533142"/>
              </a:xfrm>
              <a:solidFill>
                <a:sysClr val="window" lastClr="FFFFFF"/>
              </a:solidFill>
            </p:grpSpPr>
            <p:sp>
              <p:nvSpPr>
                <p:cNvPr id="34" name="Freeform 156"/>
                <p:cNvSpPr/>
                <p:nvPr/>
              </p:nvSpPr>
              <p:spPr bwMode="auto">
                <a:xfrm>
                  <a:off x="3411256" y="4486155"/>
                  <a:ext cx="363778" cy="435340"/>
                </a:xfrm>
                <a:custGeom>
                  <a:avLst/>
                  <a:gdLst>
                    <a:gd name="T0" fmla="*/ 11 w 129"/>
                    <a:gd name="T1" fmla="*/ 12 h 154"/>
                    <a:gd name="T2" fmla="*/ 118 w 129"/>
                    <a:gd name="T3" fmla="*/ 12 h 154"/>
                    <a:gd name="T4" fmla="*/ 118 w 129"/>
                    <a:gd name="T5" fmla="*/ 31 h 154"/>
                    <a:gd name="T6" fmla="*/ 129 w 129"/>
                    <a:gd name="T7" fmla="*/ 31 h 154"/>
                    <a:gd name="T8" fmla="*/ 129 w 129"/>
                    <a:gd name="T9" fmla="*/ 10 h 154"/>
                    <a:gd name="T10" fmla="*/ 120 w 129"/>
                    <a:gd name="T11" fmla="*/ 0 h 154"/>
                    <a:gd name="T12" fmla="*/ 10 w 129"/>
                    <a:gd name="T13" fmla="*/ 0 h 154"/>
                    <a:gd name="T14" fmla="*/ 0 w 129"/>
                    <a:gd name="T15" fmla="*/ 10 h 154"/>
                    <a:gd name="T16" fmla="*/ 0 w 129"/>
                    <a:gd name="T17" fmla="*/ 144 h 154"/>
                    <a:gd name="T18" fmla="*/ 10 w 129"/>
                    <a:gd name="T19" fmla="*/ 154 h 154"/>
                    <a:gd name="T20" fmla="*/ 69 w 129"/>
                    <a:gd name="T21" fmla="*/ 154 h 154"/>
                    <a:gd name="T22" fmla="*/ 69 w 129"/>
                    <a:gd name="T23" fmla="*/ 143 h 154"/>
                    <a:gd name="T24" fmla="*/ 11 w 129"/>
                    <a:gd name="T25" fmla="*/ 143 h 154"/>
                    <a:gd name="T26" fmla="*/ 11 w 129"/>
                    <a:gd name="T27" fmla="*/ 1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54">
                      <a:moveTo>
                        <a:pt x="11" y="12"/>
                      </a:moveTo>
                      <a:cubicBezTo>
                        <a:pt x="118" y="12"/>
                        <a:pt x="118" y="12"/>
                        <a:pt x="118" y="12"/>
                      </a:cubicBezTo>
                      <a:cubicBezTo>
                        <a:pt x="118" y="31"/>
                        <a:pt x="118" y="31"/>
                        <a:pt x="118" y="31"/>
                      </a:cubicBezTo>
                      <a:cubicBezTo>
                        <a:pt x="129" y="31"/>
                        <a:pt x="129" y="31"/>
                        <a:pt x="129" y="31"/>
                      </a:cubicBezTo>
                      <a:cubicBezTo>
                        <a:pt x="129" y="10"/>
                        <a:pt x="129" y="10"/>
                        <a:pt x="129" y="10"/>
                      </a:cubicBezTo>
                      <a:cubicBezTo>
                        <a:pt x="129" y="5"/>
                        <a:pt x="125" y="0"/>
                        <a:pt x="120" y="0"/>
                      </a:cubicBezTo>
                      <a:cubicBezTo>
                        <a:pt x="10" y="0"/>
                        <a:pt x="10" y="0"/>
                        <a:pt x="10" y="0"/>
                      </a:cubicBezTo>
                      <a:cubicBezTo>
                        <a:pt x="5" y="0"/>
                        <a:pt x="0" y="5"/>
                        <a:pt x="0" y="10"/>
                      </a:cubicBezTo>
                      <a:cubicBezTo>
                        <a:pt x="0" y="144"/>
                        <a:pt x="0" y="144"/>
                        <a:pt x="0" y="144"/>
                      </a:cubicBezTo>
                      <a:cubicBezTo>
                        <a:pt x="0" y="150"/>
                        <a:pt x="5" y="154"/>
                        <a:pt x="10" y="154"/>
                      </a:cubicBezTo>
                      <a:cubicBezTo>
                        <a:pt x="69" y="154"/>
                        <a:pt x="69" y="154"/>
                        <a:pt x="69" y="154"/>
                      </a:cubicBezTo>
                      <a:cubicBezTo>
                        <a:pt x="69" y="143"/>
                        <a:pt x="69" y="143"/>
                        <a:pt x="69" y="143"/>
                      </a:cubicBezTo>
                      <a:cubicBezTo>
                        <a:pt x="11" y="143"/>
                        <a:pt x="11" y="143"/>
                        <a:pt x="11" y="143"/>
                      </a:cubicBezTo>
                      <a:lnTo>
                        <a:pt x="1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35" name="Freeform 157"/>
                <p:cNvSpPr>
                  <a:spLocks noEditPoints="1"/>
                </p:cNvSpPr>
                <p:nvPr/>
              </p:nvSpPr>
              <p:spPr bwMode="auto">
                <a:xfrm>
                  <a:off x="3617595" y="4585150"/>
                  <a:ext cx="361392" cy="434147"/>
                </a:xfrm>
                <a:custGeom>
                  <a:avLst/>
                  <a:gdLst>
                    <a:gd name="T0" fmla="*/ 119 w 128"/>
                    <a:gd name="T1" fmla="*/ 0 h 154"/>
                    <a:gd name="T2" fmla="*/ 9 w 128"/>
                    <a:gd name="T3" fmla="*/ 0 h 154"/>
                    <a:gd name="T4" fmla="*/ 0 w 128"/>
                    <a:gd name="T5" fmla="*/ 10 h 154"/>
                    <a:gd name="T6" fmla="*/ 0 w 128"/>
                    <a:gd name="T7" fmla="*/ 144 h 154"/>
                    <a:gd name="T8" fmla="*/ 9 w 128"/>
                    <a:gd name="T9" fmla="*/ 154 h 154"/>
                    <a:gd name="T10" fmla="*/ 119 w 128"/>
                    <a:gd name="T11" fmla="*/ 154 h 154"/>
                    <a:gd name="T12" fmla="*/ 128 w 128"/>
                    <a:gd name="T13" fmla="*/ 144 h 154"/>
                    <a:gd name="T14" fmla="*/ 128 w 128"/>
                    <a:gd name="T15" fmla="*/ 10 h 154"/>
                    <a:gd name="T16" fmla="*/ 119 w 128"/>
                    <a:gd name="T17" fmla="*/ 0 h 154"/>
                    <a:gd name="T18" fmla="*/ 117 w 128"/>
                    <a:gd name="T19" fmla="*/ 142 h 154"/>
                    <a:gd name="T20" fmla="*/ 10 w 128"/>
                    <a:gd name="T21" fmla="*/ 142 h 154"/>
                    <a:gd name="T22" fmla="*/ 10 w 128"/>
                    <a:gd name="T23" fmla="*/ 12 h 154"/>
                    <a:gd name="T24" fmla="*/ 117 w 128"/>
                    <a:gd name="T25" fmla="*/ 12 h 154"/>
                    <a:gd name="T26" fmla="*/ 117 w 128"/>
                    <a:gd name="T27" fmla="*/ 14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54">
                      <a:moveTo>
                        <a:pt x="119" y="0"/>
                      </a:moveTo>
                      <a:cubicBezTo>
                        <a:pt x="9" y="0"/>
                        <a:pt x="9" y="0"/>
                        <a:pt x="9" y="0"/>
                      </a:cubicBezTo>
                      <a:cubicBezTo>
                        <a:pt x="4" y="0"/>
                        <a:pt x="0" y="5"/>
                        <a:pt x="0" y="10"/>
                      </a:cubicBezTo>
                      <a:cubicBezTo>
                        <a:pt x="0" y="144"/>
                        <a:pt x="0" y="144"/>
                        <a:pt x="0" y="144"/>
                      </a:cubicBezTo>
                      <a:cubicBezTo>
                        <a:pt x="0" y="150"/>
                        <a:pt x="4" y="154"/>
                        <a:pt x="9" y="154"/>
                      </a:cubicBezTo>
                      <a:cubicBezTo>
                        <a:pt x="119" y="154"/>
                        <a:pt x="119" y="154"/>
                        <a:pt x="119" y="154"/>
                      </a:cubicBezTo>
                      <a:cubicBezTo>
                        <a:pt x="124" y="154"/>
                        <a:pt x="128" y="150"/>
                        <a:pt x="128" y="144"/>
                      </a:cubicBezTo>
                      <a:cubicBezTo>
                        <a:pt x="128" y="10"/>
                        <a:pt x="128" y="10"/>
                        <a:pt x="128" y="10"/>
                      </a:cubicBezTo>
                      <a:cubicBezTo>
                        <a:pt x="128" y="5"/>
                        <a:pt x="124" y="0"/>
                        <a:pt x="119" y="0"/>
                      </a:cubicBezTo>
                      <a:close/>
                      <a:moveTo>
                        <a:pt x="117" y="142"/>
                      </a:moveTo>
                      <a:cubicBezTo>
                        <a:pt x="10" y="142"/>
                        <a:pt x="10" y="142"/>
                        <a:pt x="10" y="142"/>
                      </a:cubicBezTo>
                      <a:cubicBezTo>
                        <a:pt x="10" y="12"/>
                        <a:pt x="10" y="12"/>
                        <a:pt x="10" y="12"/>
                      </a:cubicBezTo>
                      <a:cubicBezTo>
                        <a:pt x="117" y="12"/>
                        <a:pt x="117" y="12"/>
                        <a:pt x="117" y="12"/>
                      </a:cubicBezTo>
                      <a:lnTo>
                        <a:pt x="117" y="1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36" name="Rectangle 158"/>
                <p:cNvSpPr>
                  <a:spLocks noChangeArrowheads="1"/>
                </p:cNvSpPr>
                <p:nvPr/>
              </p:nvSpPr>
              <p:spPr bwMode="auto">
                <a:xfrm>
                  <a:off x="3671267" y="4692494"/>
                  <a:ext cx="256434" cy="250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37" name="Rectangle 159"/>
                <p:cNvSpPr>
                  <a:spLocks noChangeArrowheads="1"/>
                </p:cNvSpPr>
                <p:nvPr/>
              </p:nvSpPr>
              <p:spPr bwMode="auto">
                <a:xfrm>
                  <a:off x="3671267" y="4760479"/>
                  <a:ext cx="256434" cy="250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38" name="Rectangle 160"/>
                <p:cNvSpPr>
                  <a:spLocks noChangeArrowheads="1"/>
                </p:cNvSpPr>
                <p:nvPr/>
              </p:nvSpPr>
              <p:spPr bwMode="auto">
                <a:xfrm>
                  <a:off x="3671267" y="4828463"/>
                  <a:ext cx="256434" cy="21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39" name="Rectangle 161"/>
                <p:cNvSpPr>
                  <a:spLocks noChangeArrowheads="1"/>
                </p:cNvSpPr>
                <p:nvPr/>
              </p:nvSpPr>
              <p:spPr bwMode="auto">
                <a:xfrm>
                  <a:off x="3671267" y="4895255"/>
                  <a:ext cx="256434" cy="22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40" name="Freeform 162"/>
                <p:cNvSpPr/>
                <p:nvPr/>
              </p:nvSpPr>
              <p:spPr bwMode="auto">
                <a:xfrm>
                  <a:off x="3468506" y="4597077"/>
                  <a:ext cx="132391" cy="273131"/>
                </a:xfrm>
                <a:custGeom>
                  <a:avLst/>
                  <a:gdLst>
                    <a:gd name="T0" fmla="*/ 47 w 47"/>
                    <a:gd name="T1" fmla="*/ 97 h 97"/>
                    <a:gd name="T2" fmla="*/ 47 w 47"/>
                    <a:gd name="T3" fmla="*/ 78 h 97"/>
                    <a:gd name="T4" fmla="*/ 47 w 47"/>
                    <a:gd name="T5" fmla="*/ 78 h 97"/>
                    <a:gd name="T6" fmla="*/ 17 w 47"/>
                    <a:gd name="T7" fmla="*/ 48 h 97"/>
                    <a:gd name="T8" fmla="*/ 47 w 47"/>
                    <a:gd name="T9" fmla="*/ 19 h 97"/>
                    <a:gd name="T10" fmla="*/ 47 w 47"/>
                    <a:gd name="T11" fmla="*/ 19 h 97"/>
                    <a:gd name="T12" fmla="*/ 47 w 47"/>
                    <a:gd name="T13" fmla="*/ 0 h 97"/>
                    <a:gd name="T14" fmla="*/ 38 w 47"/>
                    <a:gd name="T15" fmla="*/ 0 h 97"/>
                    <a:gd name="T16" fmla="*/ 38 w 47"/>
                    <a:gd name="T17" fmla="*/ 8 h 97"/>
                    <a:gd name="T18" fmla="*/ 24 w 47"/>
                    <a:gd name="T19" fmla="*/ 14 h 97"/>
                    <a:gd name="T20" fmla="*/ 19 w 47"/>
                    <a:gd name="T21" fmla="*/ 8 h 97"/>
                    <a:gd name="T22" fmla="*/ 6 w 47"/>
                    <a:gd name="T23" fmla="*/ 20 h 97"/>
                    <a:gd name="T24" fmla="*/ 12 w 47"/>
                    <a:gd name="T25" fmla="*/ 26 h 97"/>
                    <a:gd name="T26" fmla="*/ 6 w 47"/>
                    <a:gd name="T27" fmla="*/ 40 h 97"/>
                    <a:gd name="T28" fmla="*/ 0 w 47"/>
                    <a:gd name="T29" fmla="*/ 40 h 97"/>
                    <a:gd name="T30" fmla="*/ 0 w 47"/>
                    <a:gd name="T31" fmla="*/ 57 h 97"/>
                    <a:gd name="T32" fmla="*/ 6 w 47"/>
                    <a:gd name="T33" fmla="*/ 57 h 97"/>
                    <a:gd name="T34" fmla="*/ 12 w 47"/>
                    <a:gd name="T35" fmla="*/ 71 h 97"/>
                    <a:gd name="T36" fmla="*/ 6 w 47"/>
                    <a:gd name="T37" fmla="*/ 77 h 97"/>
                    <a:gd name="T38" fmla="*/ 18 w 47"/>
                    <a:gd name="T39" fmla="*/ 89 h 97"/>
                    <a:gd name="T40" fmla="*/ 24 w 47"/>
                    <a:gd name="T41" fmla="*/ 83 h 97"/>
                    <a:gd name="T42" fmla="*/ 38 w 47"/>
                    <a:gd name="T43" fmla="*/ 89 h 97"/>
                    <a:gd name="T44" fmla="*/ 38 w 47"/>
                    <a:gd name="T45" fmla="*/ 97 h 97"/>
                    <a:gd name="T46" fmla="*/ 47 w 47"/>
                    <a:gd name="T4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97">
                      <a:moveTo>
                        <a:pt x="47" y="97"/>
                      </a:moveTo>
                      <a:cubicBezTo>
                        <a:pt x="47" y="78"/>
                        <a:pt x="47" y="78"/>
                        <a:pt x="47" y="78"/>
                      </a:cubicBezTo>
                      <a:cubicBezTo>
                        <a:pt x="47" y="78"/>
                        <a:pt x="47" y="78"/>
                        <a:pt x="47" y="78"/>
                      </a:cubicBezTo>
                      <a:cubicBezTo>
                        <a:pt x="30" y="78"/>
                        <a:pt x="17" y="64"/>
                        <a:pt x="17" y="48"/>
                      </a:cubicBezTo>
                      <a:cubicBezTo>
                        <a:pt x="17" y="32"/>
                        <a:pt x="30" y="19"/>
                        <a:pt x="47" y="19"/>
                      </a:cubicBezTo>
                      <a:cubicBezTo>
                        <a:pt x="47" y="19"/>
                        <a:pt x="47" y="19"/>
                        <a:pt x="47" y="19"/>
                      </a:cubicBezTo>
                      <a:cubicBezTo>
                        <a:pt x="47" y="0"/>
                        <a:pt x="47" y="0"/>
                        <a:pt x="47" y="0"/>
                      </a:cubicBezTo>
                      <a:cubicBezTo>
                        <a:pt x="38" y="0"/>
                        <a:pt x="38" y="0"/>
                        <a:pt x="38" y="0"/>
                      </a:cubicBezTo>
                      <a:cubicBezTo>
                        <a:pt x="38" y="8"/>
                        <a:pt x="38" y="8"/>
                        <a:pt x="38" y="8"/>
                      </a:cubicBezTo>
                      <a:cubicBezTo>
                        <a:pt x="33" y="9"/>
                        <a:pt x="28" y="11"/>
                        <a:pt x="24" y="14"/>
                      </a:cubicBezTo>
                      <a:cubicBezTo>
                        <a:pt x="19" y="8"/>
                        <a:pt x="19" y="8"/>
                        <a:pt x="19" y="8"/>
                      </a:cubicBezTo>
                      <a:cubicBezTo>
                        <a:pt x="6" y="20"/>
                        <a:pt x="6" y="20"/>
                        <a:pt x="6" y="20"/>
                      </a:cubicBezTo>
                      <a:cubicBezTo>
                        <a:pt x="12" y="26"/>
                        <a:pt x="12" y="26"/>
                        <a:pt x="12" y="26"/>
                      </a:cubicBezTo>
                      <a:cubicBezTo>
                        <a:pt x="9" y="30"/>
                        <a:pt x="7" y="35"/>
                        <a:pt x="6" y="40"/>
                      </a:cubicBezTo>
                      <a:cubicBezTo>
                        <a:pt x="0" y="40"/>
                        <a:pt x="0" y="40"/>
                        <a:pt x="0" y="40"/>
                      </a:cubicBezTo>
                      <a:cubicBezTo>
                        <a:pt x="0" y="57"/>
                        <a:pt x="0" y="57"/>
                        <a:pt x="0" y="57"/>
                      </a:cubicBezTo>
                      <a:cubicBezTo>
                        <a:pt x="6" y="57"/>
                        <a:pt x="6" y="57"/>
                        <a:pt x="6" y="57"/>
                      </a:cubicBezTo>
                      <a:cubicBezTo>
                        <a:pt x="7" y="62"/>
                        <a:pt x="9" y="67"/>
                        <a:pt x="12" y="71"/>
                      </a:cubicBezTo>
                      <a:cubicBezTo>
                        <a:pt x="6" y="77"/>
                        <a:pt x="6" y="77"/>
                        <a:pt x="6" y="77"/>
                      </a:cubicBezTo>
                      <a:cubicBezTo>
                        <a:pt x="18" y="89"/>
                        <a:pt x="18" y="89"/>
                        <a:pt x="18" y="89"/>
                      </a:cubicBezTo>
                      <a:cubicBezTo>
                        <a:pt x="24" y="83"/>
                        <a:pt x="24" y="83"/>
                        <a:pt x="24" y="83"/>
                      </a:cubicBezTo>
                      <a:cubicBezTo>
                        <a:pt x="28" y="86"/>
                        <a:pt x="33" y="88"/>
                        <a:pt x="38" y="89"/>
                      </a:cubicBezTo>
                      <a:cubicBezTo>
                        <a:pt x="38" y="97"/>
                        <a:pt x="38" y="97"/>
                        <a:pt x="38" y="97"/>
                      </a:cubicBezTo>
                      <a:lnTo>
                        <a:pt x="47"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41" name="Freeform 163"/>
                <p:cNvSpPr/>
                <p:nvPr/>
              </p:nvSpPr>
              <p:spPr bwMode="auto">
                <a:xfrm>
                  <a:off x="3538876" y="4669833"/>
                  <a:ext cx="62021" cy="127621"/>
                </a:xfrm>
                <a:custGeom>
                  <a:avLst/>
                  <a:gdLst>
                    <a:gd name="T0" fmla="*/ 22 w 22"/>
                    <a:gd name="T1" fmla="*/ 7 h 45"/>
                    <a:gd name="T2" fmla="*/ 22 w 22"/>
                    <a:gd name="T3" fmla="*/ 0 h 45"/>
                    <a:gd name="T4" fmla="*/ 22 w 22"/>
                    <a:gd name="T5" fmla="*/ 0 h 45"/>
                    <a:gd name="T6" fmla="*/ 0 w 22"/>
                    <a:gd name="T7" fmla="*/ 22 h 45"/>
                    <a:gd name="T8" fmla="*/ 22 w 22"/>
                    <a:gd name="T9" fmla="*/ 45 h 45"/>
                    <a:gd name="T10" fmla="*/ 22 w 22"/>
                    <a:gd name="T11" fmla="*/ 45 h 45"/>
                    <a:gd name="T12" fmla="*/ 22 w 22"/>
                    <a:gd name="T13" fmla="*/ 38 h 45"/>
                    <a:gd name="T14" fmla="*/ 22 w 22"/>
                    <a:gd name="T15" fmla="*/ 38 h 45"/>
                    <a:gd name="T16" fmla="*/ 7 w 22"/>
                    <a:gd name="T17" fmla="*/ 22 h 45"/>
                    <a:gd name="T18" fmla="*/ 22 w 22"/>
                    <a:gd name="T19" fmla="*/ 7 h 45"/>
                    <a:gd name="T20" fmla="*/ 22 w 22"/>
                    <a:gd name="T2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5">
                      <a:moveTo>
                        <a:pt x="22" y="7"/>
                      </a:moveTo>
                      <a:cubicBezTo>
                        <a:pt x="22" y="0"/>
                        <a:pt x="22" y="0"/>
                        <a:pt x="22" y="0"/>
                      </a:cubicBezTo>
                      <a:cubicBezTo>
                        <a:pt x="22" y="0"/>
                        <a:pt x="22" y="0"/>
                        <a:pt x="22" y="0"/>
                      </a:cubicBezTo>
                      <a:cubicBezTo>
                        <a:pt x="9" y="0"/>
                        <a:pt x="0" y="10"/>
                        <a:pt x="0" y="22"/>
                      </a:cubicBezTo>
                      <a:cubicBezTo>
                        <a:pt x="0" y="35"/>
                        <a:pt x="9" y="45"/>
                        <a:pt x="22" y="45"/>
                      </a:cubicBezTo>
                      <a:cubicBezTo>
                        <a:pt x="22" y="45"/>
                        <a:pt x="22" y="45"/>
                        <a:pt x="22" y="45"/>
                      </a:cubicBezTo>
                      <a:cubicBezTo>
                        <a:pt x="22" y="38"/>
                        <a:pt x="22" y="38"/>
                        <a:pt x="22" y="38"/>
                      </a:cubicBezTo>
                      <a:cubicBezTo>
                        <a:pt x="22" y="38"/>
                        <a:pt x="22" y="38"/>
                        <a:pt x="22" y="38"/>
                      </a:cubicBezTo>
                      <a:cubicBezTo>
                        <a:pt x="13" y="38"/>
                        <a:pt x="7" y="31"/>
                        <a:pt x="7" y="22"/>
                      </a:cubicBezTo>
                      <a:cubicBezTo>
                        <a:pt x="7" y="14"/>
                        <a:pt x="13" y="7"/>
                        <a:pt x="22" y="7"/>
                      </a:cubicBezTo>
                      <a:cubicBezTo>
                        <a:pt x="22" y="7"/>
                        <a:pt x="22" y="7"/>
                        <a:pt x="2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42" name="Freeform 164"/>
                <p:cNvSpPr/>
                <p:nvPr/>
              </p:nvSpPr>
              <p:spPr bwMode="auto">
                <a:xfrm>
                  <a:off x="3578236" y="4709192"/>
                  <a:ext cx="22662" cy="45323"/>
                </a:xfrm>
                <a:custGeom>
                  <a:avLst/>
                  <a:gdLst>
                    <a:gd name="T0" fmla="*/ 8 w 8"/>
                    <a:gd name="T1" fmla="*/ 16 h 16"/>
                    <a:gd name="T2" fmla="*/ 8 w 8"/>
                    <a:gd name="T3" fmla="*/ 0 h 16"/>
                    <a:gd name="T4" fmla="*/ 0 w 8"/>
                    <a:gd name="T5" fmla="*/ 8 h 16"/>
                    <a:gd name="T6" fmla="*/ 8 w 8"/>
                    <a:gd name="T7" fmla="*/ 16 h 16"/>
                  </a:gdLst>
                  <a:ahLst/>
                  <a:cxnLst>
                    <a:cxn ang="0">
                      <a:pos x="T0" y="T1"/>
                    </a:cxn>
                    <a:cxn ang="0">
                      <a:pos x="T2" y="T3"/>
                    </a:cxn>
                    <a:cxn ang="0">
                      <a:pos x="T4" y="T5"/>
                    </a:cxn>
                    <a:cxn ang="0">
                      <a:pos x="T6" y="T7"/>
                    </a:cxn>
                  </a:cxnLst>
                  <a:rect l="0" t="0" r="r" b="b"/>
                  <a:pathLst>
                    <a:path w="8" h="16">
                      <a:moveTo>
                        <a:pt x="8" y="16"/>
                      </a:moveTo>
                      <a:cubicBezTo>
                        <a:pt x="8" y="0"/>
                        <a:pt x="8" y="0"/>
                        <a:pt x="8" y="0"/>
                      </a:cubicBezTo>
                      <a:cubicBezTo>
                        <a:pt x="3" y="0"/>
                        <a:pt x="0" y="4"/>
                        <a:pt x="0" y="8"/>
                      </a:cubicBezTo>
                      <a:cubicBezTo>
                        <a:pt x="0" y="13"/>
                        <a:pt x="3" y="16"/>
                        <a:pt x="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grpSp>
        </p:grpSp>
      </p:grpSp>
      <p:sp>
        <p:nvSpPr>
          <p:cNvPr id="95" name="文本框 1"/>
          <p:cNvSpPr txBox="1"/>
          <p:nvPr/>
        </p:nvSpPr>
        <p:spPr>
          <a:xfrm>
            <a:off x="4696685" y="1087478"/>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išļîďè"/>
          <p:cNvSpPr txBox="1"/>
          <p:nvPr/>
        </p:nvSpPr>
        <p:spPr bwMode="auto">
          <a:xfrm>
            <a:off x="4680802" y="742654"/>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97" name="文本框 1"/>
          <p:cNvSpPr txBox="1"/>
          <p:nvPr/>
        </p:nvSpPr>
        <p:spPr>
          <a:xfrm>
            <a:off x="1040707" y="2221799"/>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 name="išļîďè"/>
          <p:cNvSpPr txBox="1"/>
          <p:nvPr/>
        </p:nvSpPr>
        <p:spPr bwMode="auto">
          <a:xfrm>
            <a:off x="1024824" y="1876975"/>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99" name="文本框 1"/>
          <p:cNvSpPr txBox="1"/>
          <p:nvPr/>
        </p:nvSpPr>
        <p:spPr>
          <a:xfrm>
            <a:off x="1040707" y="3651232"/>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0" name="išļîďè"/>
          <p:cNvSpPr txBox="1"/>
          <p:nvPr/>
        </p:nvSpPr>
        <p:spPr bwMode="auto">
          <a:xfrm>
            <a:off x="1024824" y="3306408"/>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101" name="文本框 1"/>
          <p:cNvSpPr txBox="1"/>
          <p:nvPr/>
        </p:nvSpPr>
        <p:spPr>
          <a:xfrm>
            <a:off x="6771666" y="4462664"/>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 name="išļîďè"/>
          <p:cNvSpPr txBox="1"/>
          <p:nvPr/>
        </p:nvSpPr>
        <p:spPr bwMode="auto">
          <a:xfrm>
            <a:off x="6755783" y="4117840"/>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103" name="文本框 1"/>
          <p:cNvSpPr txBox="1"/>
          <p:nvPr/>
        </p:nvSpPr>
        <p:spPr>
          <a:xfrm>
            <a:off x="8111649" y="2991851"/>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 name="išļîďè"/>
          <p:cNvSpPr txBox="1"/>
          <p:nvPr/>
        </p:nvSpPr>
        <p:spPr bwMode="auto">
          <a:xfrm>
            <a:off x="8095766" y="2647027"/>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grpSp>
        <p:nvGrpSpPr>
          <p:cNvPr id="105" name="组合 104"/>
          <p:cNvGrpSpPr/>
          <p:nvPr/>
        </p:nvGrpSpPr>
        <p:grpSpPr>
          <a:xfrm>
            <a:off x="1017713" y="5198428"/>
            <a:ext cx="596906" cy="538179"/>
            <a:chOff x="5424755" y="1340768"/>
            <a:chExt cx="670560" cy="604586"/>
          </a:xfrm>
        </p:grpSpPr>
        <p:grpSp>
          <p:nvGrpSpPr>
            <p:cNvPr id="106" name="组合 105"/>
            <p:cNvGrpSpPr/>
            <p:nvPr/>
          </p:nvGrpSpPr>
          <p:grpSpPr>
            <a:xfrm>
              <a:off x="5424755" y="1340768"/>
              <a:ext cx="670560" cy="604586"/>
              <a:chOff x="3720691" y="2824413"/>
              <a:chExt cx="1341120" cy="1209172"/>
            </a:xfrm>
          </p:grpSpPr>
          <p:sp>
            <p:nvSpPr>
              <p:cNvPr id="108"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109"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107"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110" name="文本框 9"/>
          <p:cNvSpPr txBox="1"/>
          <p:nvPr/>
        </p:nvSpPr>
        <p:spPr>
          <a:xfrm>
            <a:off x="1738485" y="5214491"/>
            <a:ext cx="2122390" cy="409944"/>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输入文字标题</a:t>
            </a:r>
          </a:p>
        </p:txBody>
      </p:sp>
      <p:cxnSp>
        <p:nvCxnSpPr>
          <p:cNvPr id="111" name="直接连接符 110"/>
          <p:cNvCxnSpPr/>
          <p:nvPr/>
        </p:nvCxnSpPr>
        <p:spPr>
          <a:xfrm>
            <a:off x="1820116" y="5622644"/>
            <a:ext cx="9258760"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11240840" y="5474791"/>
            <a:ext cx="293292" cy="264436"/>
            <a:chOff x="3720691" y="2824413"/>
            <a:chExt cx="1341120" cy="1209172"/>
          </a:xfrm>
        </p:grpSpPr>
        <p:sp>
          <p:nvSpPr>
            <p:cNvPr id="113"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114"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115" name="TextBox 75"/>
          <p:cNvSpPr txBox="1"/>
          <p:nvPr/>
        </p:nvSpPr>
        <p:spPr>
          <a:xfrm>
            <a:off x="1710618" y="5789919"/>
            <a:ext cx="9687136" cy="766125"/>
          </a:xfrm>
          <a:prstGeom prst="rect">
            <a:avLst/>
          </a:prstGeom>
          <a:noFill/>
        </p:spPr>
        <p:txBody>
          <a:bodyPr wrap="squar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30000"/>
              </a:lnSpc>
              <a:spcBef>
                <a:spcPct val="0"/>
              </a:spcBef>
            </a:pP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a:t>
            </a:r>
          </a:p>
        </p:txBody>
      </p:sp>
    </p:spTree>
    <p:extLst>
      <p:ext uri="{BB962C8B-B14F-4D97-AF65-F5344CB8AC3E}">
        <p14:creationId xmlns:p14="http://schemas.microsoft.com/office/powerpoint/2010/main" val="3894392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18" y="1992284"/>
            <a:ext cx="12192518" cy="2375427"/>
            <a:chOff x="-135" y="2292"/>
            <a:chExt cx="14536" cy="2832"/>
          </a:xfrm>
        </p:grpSpPr>
        <p:sp>
          <p:nvSpPr>
            <p:cNvPr id="3" name="梯形 2"/>
            <p:cNvSpPr/>
            <p:nvPr/>
          </p:nvSpPr>
          <p:spPr>
            <a:xfrm rot="16200000">
              <a:off x="8795" y="-543"/>
              <a:ext cx="2707" cy="8504"/>
            </a:xfrm>
            <a:prstGeom prst="trapezoid">
              <a:avLst>
                <a:gd name="adj" fmla="val 16935"/>
              </a:avLst>
            </a:prstGeom>
            <a:solidFill>
              <a:srgbClr val="1C50A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4" name="梯形 3"/>
            <p:cNvSpPr/>
            <p:nvPr/>
          </p:nvSpPr>
          <p:spPr>
            <a:xfrm rot="5400000">
              <a:off x="1474" y="683"/>
              <a:ext cx="2832" cy="6049"/>
            </a:xfrm>
            <a:prstGeom prst="trapezoid">
              <a:avLst>
                <a:gd name="adj" fmla="val 17865"/>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 name="文本框 2"/>
            <p:cNvSpPr txBox="1"/>
            <p:nvPr/>
          </p:nvSpPr>
          <p:spPr>
            <a:xfrm>
              <a:off x="4404" y="3019"/>
              <a:ext cx="1040" cy="1073"/>
            </a:xfrm>
            <a:prstGeom prst="rect">
              <a:avLst/>
            </a:prstGeom>
            <a:noFill/>
          </p:spPr>
          <p:txBody>
            <a:bodyPr wrap="none" lIns="68580" tIns="34290" rIns="68580" bIns="34290"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rPr>
                <a:t>Part</a:t>
              </a:r>
              <a:r>
                <a:rPr kumimoji="0" lang="en-US" altLang="zh-CN" sz="5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rPr>
                <a:t>5</a:t>
              </a:r>
              <a:endParaRPr kumimoji="0" lang="zh-CN" altLang="en-US" sz="5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endParaRPr>
            </a:p>
          </p:txBody>
        </p:sp>
        <p:sp>
          <p:nvSpPr>
            <p:cNvPr id="6" name="矩形 5"/>
            <p:cNvSpPr/>
            <p:nvPr/>
          </p:nvSpPr>
          <p:spPr>
            <a:xfrm>
              <a:off x="6534" y="3289"/>
              <a:ext cx="2917" cy="743"/>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zh-CN" altLang="en-US" sz="3600" b="1" dirty="0">
                  <a:solidFill>
                    <a:prstClr val="white"/>
                  </a:solidFill>
                  <a:latin typeface="Arial" panose="020B0604020202020204"/>
                </a:rPr>
                <a:t>建议与总结</a:t>
              </a:r>
            </a:p>
          </p:txBody>
        </p:sp>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0" y="2677"/>
              <a:ext cx="2064" cy="2064"/>
            </a:xfrm>
            <a:prstGeom prst="rect">
              <a:avLst/>
            </a:prstGeom>
          </p:spPr>
        </p:pic>
        <p:grpSp>
          <p:nvGrpSpPr>
            <p:cNvPr id="8" name="组合 7"/>
            <p:cNvGrpSpPr/>
            <p:nvPr/>
          </p:nvGrpSpPr>
          <p:grpSpPr>
            <a:xfrm>
              <a:off x="10782" y="3025"/>
              <a:ext cx="1657" cy="1460"/>
              <a:chOff x="9140243" y="2604870"/>
              <a:chExt cx="1404881" cy="1236083"/>
            </a:xfrm>
          </p:grpSpPr>
          <p:sp>
            <p:nvSpPr>
              <p:cNvPr id="9" name="矩形 8"/>
              <p:cNvSpPr/>
              <p:nvPr/>
            </p:nvSpPr>
            <p:spPr>
              <a:xfrm>
                <a:off x="9140243" y="2604870"/>
                <a:ext cx="1222752" cy="310615"/>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ct val="0"/>
                  </a:spcBef>
                  <a:spcAft>
                    <a:spcPts val="0"/>
                  </a:spcAft>
                  <a:buClrTx/>
                  <a:buSzTx/>
                  <a:buFontTx/>
                  <a:buNone/>
                  <a:defRPr/>
                </a:pPr>
                <a:r>
                  <a:rPr kumimoji="1"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5-1 </a:t>
                </a:r>
                <a:r>
                  <a:rPr kumimoji="1"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问题评估</a:t>
                </a: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sym typeface="微软雅黑" panose="020B0503020204020204" pitchFamily="34" charset="-122"/>
                </a:endParaRPr>
              </a:p>
            </p:txBody>
          </p:sp>
          <p:sp>
            <p:nvSpPr>
              <p:cNvPr id="10" name="矩形 9"/>
              <p:cNvSpPr/>
              <p:nvPr/>
            </p:nvSpPr>
            <p:spPr>
              <a:xfrm>
                <a:off x="9140243" y="2917263"/>
                <a:ext cx="1222981" cy="310615"/>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5-2 </a:t>
                </a:r>
                <a:r>
                  <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相关对策</a:t>
                </a:r>
              </a:p>
            </p:txBody>
          </p:sp>
          <p:sp>
            <p:nvSpPr>
              <p:cNvPr id="11" name="矩形 10"/>
              <p:cNvSpPr/>
              <p:nvPr/>
            </p:nvSpPr>
            <p:spPr>
              <a:xfrm>
                <a:off x="9140243" y="3214491"/>
                <a:ext cx="1223210" cy="310615"/>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5-3 </a:t>
                </a:r>
                <a:r>
                  <a:rPr kumimoji="1"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研究总结</a:t>
                </a: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14" name="矩形 13"/>
              <p:cNvSpPr/>
              <p:nvPr/>
            </p:nvSpPr>
            <p:spPr>
              <a:xfrm>
                <a:off x="9140243" y="3530296"/>
                <a:ext cx="1404881" cy="310657"/>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5-4 </a:t>
                </a:r>
                <a:r>
                  <a:rPr kumimoji="1"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成绩与思考</a:t>
                </a: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grpSp>
      </p:grpSp>
    </p:spTree>
    <p:extLst>
      <p:ext uri="{BB962C8B-B14F-4D97-AF65-F5344CB8AC3E}">
        <p14:creationId xmlns:p14="http://schemas.microsoft.com/office/powerpoint/2010/main" val="22749237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2612112"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相关建议与论文总结</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48" name="椭圆 47"/>
          <p:cNvSpPr/>
          <p:nvPr/>
        </p:nvSpPr>
        <p:spPr>
          <a:xfrm>
            <a:off x="4663315" y="2233381"/>
            <a:ext cx="2865372" cy="2865372"/>
          </a:xfrm>
          <a:prstGeom prst="ellipse">
            <a:avLst/>
          </a:prstGeom>
          <a:solidFill>
            <a:srgbClr val="1C50A2"/>
          </a:solidFill>
          <a:ln w="25400" cap="flat" cmpd="sng" algn="ctr">
            <a:noFill/>
            <a:prstDash val="solid"/>
          </a:ln>
          <a:effectLst>
            <a:softEdge rad="25400"/>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grpSp>
        <p:nvGrpSpPr>
          <p:cNvPr id="49" name="组合 48"/>
          <p:cNvGrpSpPr/>
          <p:nvPr/>
        </p:nvGrpSpPr>
        <p:grpSpPr>
          <a:xfrm>
            <a:off x="5187827" y="2757894"/>
            <a:ext cx="1816348" cy="1816348"/>
            <a:chOff x="8502650" y="2178050"/>
            <a:chExt cx="2120900" cy="2120900"/>
          </a:xfrm>
        </p:grpSpPr>
        <p:sp>
          <p:nvSpPr>
            <p:cNvPr id="66" name="椭圆 65"/>
            <p:cNvSpPr/>
            <p:nvPr/>
          </p:nvSpPr>
          <p:spPr>
            <a:xfrm>
              <a:off x="8502650" y="2178050"/>
              <a:ext cx="2120900" cy="2120900"/>
            </a:xfrm>
            <a:prstGeom prst="ellipse">
              <a:avLst/>
            </a:prstGeom>
            <a:gradFill>
              <a:gsLst>
                <a:gs pos="100000">
                  <a:srgbClr val="E4E4E4"/>
                </a:gs>
                <a:gs pos="0">
                  <a:sysClr val="window" lastClr="FFFFFF"/>
                </a:gs>
              </a:gsLst>
              <a:lin ang="5400000" scaled="1"/>
            </a:gradFill>
            <a:ln w="25400" cap="flat" cmpd="sng" algn="ctr">
              <a:noFill/>
              <a:prstDash val="solid"/>
            </a:ln>
            <a:effectLst>
              <a:outerShdw blurRad="127000" dist="50800" dir="5400000" algn="t" rotWithShape="0">
                <a:prstClr val="black">
                  <a:alpha val="25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67" name="椭圆 66"/>
            <p:cNvSpPr/>
            <p:nvPr/>
          </p:nvSpPr>
          <p:spPr>
            <a:xfrm>
              <a:off x="8502650" y="2178050"/>
              <a:ext cx="2120900" cy="2120900"/>
            </a:xfrm>
            <a:prstGeom prst="ellipse">
              <a:avLst/>
            </a:prstGeom>
            <a:gradFill>
              <a:gsLst>
                <a:gs pos="100000">
                  <a:srgbClr val="E4E4E4"/>
                </a:gs>
                <a:gs pos="0">
                  <a:srgbClr val="FBFBFB"/>
                </a:gs>
              </a:gsLst>
              <a:lin ang="5400000" scaled="1"/>
            </a:gradFill>
            <a:ln w="25400" cap="flat" cmpd="sng" algn="ctr">
              <a:noFill/>
              <a:prstDash val="solid"/>
            </a:ln>
            <a:effectLst>
              <a:softEdge rad="50800"/>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grpSp>
      <p:sp>
        <p:nvSpPr>
          <p:cNvPr id="50" name="椭圆 49"/>
          <p:cNvSpPr/>
          <p:nvPr/>
        </p:nvSpPr>
        <p:spPr>
          <a:xfrm>
            <a:off x="5473084" y="3043150"/>
            <a:ext cx="1245835" cy="1245835"/>
          </a:xfrm>
          <a:prstGeom prst="ellipse">
            <a:avLst/>
          </a:prstGeom>
          <a:gradFill>
            <a:gsLst>
              <a:gs pos="0">
                <a:srgbClr val="ECECEC"/>
              </a:gs>
              <a:gs pos="100000">
                <a:sysClr val="window" lastClr="FFFFFF"/>
              </a:gs>
            </a:gsLst>
            <a:lin ang="5400000" scaled="1"/>
          </a:gradFill>
          <a:ln w="25400" cap="flat" cmpd="sng" algn="ctr">
            <a:noFill/>
            <a:prstDash val="solid"/>
          </a:ln>
          <a:effectLst>
            <a:softEdge rad="25400"/>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51" name="椭圆 50"/>
          <p:cNvSpPr/>
          <p:nvPr/>
        </p:nvSpPr>
        <p:spPr>
          <a:xfrm>
            <a:off x="5607049" y="3235680"/>
            <a:ext cx="977900" cy="977900"/>
          </a:xfrm>
          <a:prstGeom prst="ellipse">
            <a:avLst/>
          </a:prstGeom>
          <a:solidFill>
            <a:srgbClr val="1C50A2"/>
          </a:solidFill>
          <a:ln w="25400" cap="flat" cmpd="sng" algn="ctr">
            <a:noFill/>
            <a:prstDash val="solid"/>
          </a:ln>
          <a:effectLst>
            <a:innerShdw blurRad="101600" dist="50800" dir="16200000">
              <a:srgbClr val="2683C6">
                <a:lumMod val="50000"/>
                <a:alpha val="59000"/>
              </a:srgb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grpSp>
        <p:nvGrpSpPr>
          <p:cNvPr id="52" name="组合 51"/>
          <p:cNvGrpSpPr/>
          <p:nvPr/>
        </p:nvGrpSpPr>
        <p:grpSpPr>
          <a:xfrm>
            <a:off x="5817984" y="3427075"/>
            <a:ext cx="557455" cy="478016"/>
            <a:chOff x="3546346" y="2339026"/>
            <a:chExt cx="897787" cy="769842"/>
          </a:xfrm>
          <a:solidFill>
            <a:sysClr val="window" lastClr="FFFFFF"/>
          </a:solidFill>
        </p:grpSpPr>
        <p:sp>
          <p:nvSpPr>
            <p:cNvPr id="59"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60" name="Freeform 228"/>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61" name="Freeform 229"/>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62" name="Freeform 230"/>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63" name="Freeform 231"/>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64" name="Freeform 232"/>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65" name="Freeform 233"/>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grpSp>
      <p:grpSp>
        <p:nvGrpSpPr>
          <p:cNvPr id="53" name="组合 52"/>
          <p:cNvGrpSpPr/>
          <p:nvPr/>
        </p:nvGrpSpPr>
        <p:grpSpPr>
          <a:xfrm>
            <a:off x="4208096" y="3570528"/>
            <a:ext cx="3775808" cy="191078"/>
            <a:chOff x="3583200" y="3301838"/>
            <a:chExt cx="5025601" cy="254325"/>
          </a:xfrm>
          <a:solidFill>
            <a:srgbClr val="1C50A2"/>
          </a:solidFill>
        </p:grpSpPr>
        <p:sp>
          <p:nvSpPr>
            <p:cNvPr id="57" name="等腰三角形 56"/>
            <p:cNvSpPr/>
            <p:nvPr/>
          </p:nvSpPr>
          <p:spPr>
            <a:xfrm rot="5400000">
              <a:off x="8372016" y="3319378"/>
              <a:ext cx="254325" cy="219245"/>
            </a:xfrm>
            <a:prstGeom prst="triangl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58" name="等腰三角形 57"/>
            <p:cNvSpPr/>
            <p:nvPr/>
          </p:nvSpPr>
          <p:spPr>
            <a:xfrm rot="16200000" flipH="1">
              <a:off x="3565660" y="3319378"/>
              <a:ext cx="254325" cy="219245"/>
            </a:xfrm>
            <a:prstGeom prst="triangl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grpSp>
      <p:grpSp>
        <p:nvGrpSpPr>
          <p:cNvPr id="54" name="组合 53"/>
          <p:cNvGrpSpPr/>
          <p:nvPr/>
        </p:nvGrpSpPr>
        <p:grpSpPr>
          <a:xfrm rot="5400000">
            <a:off x="4208096" y="3570528"/>
            <a:ext cx="3775808" cy="191079"/>
            <a:chOff x="3583200" y="3301838"/>
            <a:chExt cx="5025601" cy="254325"/>
          </a:xfrm>
          <a:solidFill>
            <a:srgbClr val="1C50A2"/>
          </a:solidFill>
        </p:grpSpPr>
        <p:sp>
          <p:nvSpPr>
            <p:cNvPr id="55" name="等腰三角形 54"/>
            <p:cNvSpPr/>
            <p:nvPr/>
          </p:nvSpPr>
          <p:spPr>
            <a:xfrm rot="5400000">
              <a:off x="8372016" y="3319378"/>
              <a:ext cx="254325" cy="219245"/>
            </a:xfrm>
            <a:prstGeom prst="triangl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56" name="等腰三角形 55"/>
            <p:cNvSpPr/>
            <p:nvPr/>
          </p:nvSpPr>
          <p:spPr>
            <a:xfrm rot="16200000" flipH="1">
              <a:off x="3565660" y="3319378"/>
              <a:ext cx="254325" cy="219245"/>
            </a:xfrm>
            <a:prstGeom prst="triangl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grpSp>
      <p:sp>
        <p:nvSpPr>
          <p:cNvPr id="68" name="文本框 1"/>
          <p:cNvSpPr txBox="1"/>
          <p:nvPr/>
        </p:nvSpPr>
        <p:spPr>
          <a:xfrm>
            <a:off x="1202785" y="3387974"/>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išļîďè"/>
          <p:cNvSpPr txBox="1"/>
          <p:nvPr/>
        </p:nvSpPr>
        <p:spPr bwMode="auto">
          <a:xfrm>
            <a:off x="1186902" y="3043150"/>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0" name="文本框 1"/>
          <p:cNvSpPr txBox="1"/>
          <p:nvPr/>
        </p:nvSpPr>
        <p:spPr>
          <a:xfrm>
            <a:off x="8418273" y="3597591"/>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išļîďè"/>
          <p:cNvSpPr txBox="1"/>
          <p:nvPr/>
        </p:nvSpPr>
        <p:spPr bwMode="auto">
          <a:xfrm>
            <a:off x="8402390" y="3252767"/>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2" name="文本框 1"/>
          <p:cNvSpPr txBox="1"/>
          <p:nvPr/>
        </p:nvSpPr>
        <p:spPr>
          <a:xfrm>
            <a:off x="6707065" y="1369465"/>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išļîďè"/>
          <p:cNvSpPr txBox="1"/>
          <p:nvPr/>
        </p:nvSpPr>
        <p:spPr bwMode="auto">
          <a:xfrm>
            <a:off x="6691182" y="1024641"/>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4" name="文本框 1"/>
          <p:cNvSpPr txBox="1"/>
          <p:nvPr/>
        </p:nvSpPr>
        <p:spPr>
          <a:xfrm>
            <a:off x="2795687" y="5309599"/>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išļîďè"/>
          <p:cNvSpPr txBox="1"/>
          <p:nvPr/>
        </p:nvSpPr>
        <p:spPr bwMode="auto">
          <a:xfrm>
            <a:off x="2779804" y="4964775"/>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Tree>
    <p:extLst>
      <p:ext uri="{BB962C8B-B14F-4D97-AF65-F5344CB8AC3E}">
        <p14:creationId xmlns:p14="http://schemas.microsoft.com/office/powerpoint/2010/main" val="2079944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395254"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Experiment</a:t>
            </a:r>
            <a:endParaRPr lang="zh-CN" altLang="en-US" sz="1800" b="1" dirty="0">
              <a:solidFill>
                <a:srgbClr val="1C50A2"/>
              </a:solidFill>
              <a:latin typeface="Arial" panose="020B0604020202020204"/>
            </a:endParaRPr>
          </a:p>
        </p:txBody>
      </p:sp>
      <p:pic>
        <p:nvPicPr>
          <p:cNvPr id="15" name="图片 14">
            <a:extLst>
              <a:ext uri="{FF2B5EF4-FFF2-40B4-BE49-F238E27FC236}">
                <a16:creationId xmlns:a16="http://schemas.microsoft.com/office/drawing/2014/main" id="{B1F97279-C1C3-4759-A90C-EF045FF0F456}"/>
              </a:ext>
            </a:extLst>
          </p:cNvPr>
          <p:cNvPicPr>
            <a:picLocks noChangeAspect="1"/>
          </p:cNvPicPr>
          <p:nvPr/>
        </p:nvPicPr>
        <p:blipFill>
          <a:blip r:embed="rId2"/>
          <a:stretch>
            <a:fillRect/>
          </a:stretch>
        </p:blipFill>
        <p:spPr>
          <a:xfrm>
            <a:off x="1870000" y="1188561"/>
            <a:ext cx="8004155" cy="4761966"/>
          </a:xfrm>
          <a:prstGeom prst="rect">
            <a:avLst/>
          </a:prstGeom>
        </p:spPr>
      </p:pic>
    </p:spTree>
    <p:extLst>
      <p:ext uri="{BB962C8B-B14F-4D97-AF65-F5344CB8AC3E}">
        <p14:creationId xmlns:p14="http://schemas.microsoft.com/office/powerpoint/2010/main" val="739629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2612112"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相关建议与论文总结</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3" name="组合 12"/>
          <p:cNvGrpSpPr/>
          <p:nvPr/>
        </p:nvGrpSpPr>
        <p:grpSpPr>
          <a:xfrm>
            <a:off x="5676052" y="1567035"/>
            <a:ext cx="1275583" cy="1150083"/>
            <a:chOff x="5424755" y="1340768"/>
            <a:chExt cx="670560" cy="604586"/>
          </a:xfrm>
        </p:grpSpPr>
        <p:grpSp>
          <p:nvGrpSpPr>
            <p:cNvPr id="69" name="组合 68"/>
            <p:cNvGrpSpPr/>
            <p:nvPr/>
          </p:nvGrpSpPr>
          <p:grpSpPr>
            <a:xfrm>
              <a:off x="5424755" y="1340768"/>
              <a:ext cx="670560" cy="604586"/>
              <a:chOff x="5424755" y="1340768"/>
              <a:chExt cx="670560" cy="604586"/>
            </a:xfrm>
          </p:grpSpPr>
          <p:grpSp>
            <p:nvGrpSpPr>
              <p:cNvPr id="71" name="组合 70"/>
              <p:cNvGrpSpPr/>
              <p:nvPr/>
            </p:nvGrpSpPr>
            <p:grpSpPr>
              <a:xfrm>
                <a:off x="5424755" y="1340768"/>
                <a:ext cx="670560" cy="604586"/>
                <a:chOff x="3720691" y="2824413"/>
                <a:chExt cx="1341120" cy="1209172"/>
              </a:xfrm>
            </p:grpSpPr>
            <p:sp>
              <p:nvSpPr>
                <p:cNvPr id="73"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sp>
              <p:nvSpPr>
                <p:cNvPr id="74"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72"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70" name="TextBox 7"/>
            <p:cNvSpPr>
              <a:spLocks noChangeArrowheads="1"/>
            </p:cNvSpPr>
            <p:nvPr/>
          </p:nvSpPr>
          <p:spPr bwMode="auto">
            <a:xfrm>
              <a:off x="5472003" y="1592566"/>
              <a:ext cx="576064" cy="12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fontAlgn="auto">
                <a:spcBef>
                  <a:spcPts val="0"/>
                </a:spcBef>
                <a:spcAft>
                  <a:spcPts val="0"/>
                </a:spcAft>
                <a:defRPr/>
              </a:pPr>
              <a:r>
                <a:rPr lang="zh-CN" altLang="en-US" sz="105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输入标题</a:t>
              </a:r>
            </a:p>
          </p:txBody>
        </p:sp>
      </p:grpSp>
      <p:grpSp>
        <p:nvGrpSpPr>
          <p:cNvPr id="14" name="组合 13"/>
          <p:cNvGrpSpPr/>
          <p:nvPr/>
        </p:nvGrpSpPr>
        <p:grpSpPr>
          <a:xfrm>
            <a:off x="5000487" y="2637396"/>
            <a:ext cx="1275583" cy="1150083"/>
            <a:chOff x="5424755" y="1340768"/>
            <a:chExt cx="670560" cy="604586"/>
          </a:xfrm>
        </p:grpSpPr>
        <p:grpSp>
          <p:nvGrpSpPr>
            <p:cNvPr id="63" name="组合 62"/>
            <p:cNvGrpSpPr/>
            <p:nvPr/>
          </p:nvGrpSpPr>
          <p:grpSpPr>
            <a:xfrm>
              <a:off x="5424755" y="1340768"/>
              <a:ext cx="670560" cy="604586"/>
              <a:chOff x="5424755" y="1340768"/>
              <a:chExt cx="670560" cy="604586"/>
            </a:xfrm>
          </p:grpSpPr>
          <p:grpSp>
            <p:nvGrpSpPr>
              <p:cNvPr id="65" name="组合 64"/>
              <p:cNvGrpSpPr/>
              <p:nvPr/>
            </p:nvGrpSpPr>
            <p:grpSpPr>
              <a:xfrm>
                <a:off x="5424755" y="1340768"/>
                <a:ext cx="670560" cy="604586"/>
                <a:chOff x="3720691" y="2824413"/>
                <a:chExt cx="1341120" cy="1209172"/>
              </a:xfrm>
            </p:grpSpPr>
            <p:sp>
              <p:nvSpPr>
                <p:cNvPr id="6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sp>
              <p:nvSpPr>
                <p:cNvPr id="6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66"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64" name="TextBox 7"/>
            <p:cNvSpPr>
              <a:spLocks noChangeArrowheads="1"/>
            </p:cNvSpPr>
            <p:nvPr/>
          </p:nvSpPr>
          <p:spPr bwMode="auto">
            <a:xfrm>
              <a:off x="5472003" y="1592566"/>
              <a:ext cx="576064" cy="12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fontAlgn="auto">
                <a:spcBef>
                  <a:spcPts val="0"/>
                </a:spcBef>
                <a:spcAft>
                  <a:spcPts val="0"/>
                </a:spcAft>
                <a:defRPr/>
              </a:pPr>
              <a:r>
                <a:rPr lang="zh-CN" altLang="en-US" sz="105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输入标题</a:t>
              </a:r>
            </a:p>
          </p:txBody>
        </p:sp>
      </p:grpSp>
      <p:grpSp>
        <p:nvGrpSpPr>
          <p:cNvPr id="15" name="组合 14"/>
          <p:cNvGrpSpPr/>
          <p:nvPr/>
        </p:nvGrpSpPr>
        <p:grpSpPr>
          <a:xfrm>
            <a:off x="6265917" y="2686683"/>
            <a:ext cx="1275583" cy="1150083"/>
            <a:chOff x="5424755" y="1340768"/>
            <a:chExt cx="670560" cy="604586"/>
          </a:xfrm>
        </p:grpSpPr>
        <p:grpSp>
          <p:nvGrpSpPr>
            <p:cNvPr id="57" name="组合 56"/>
            <p:cNvGrpSpPr/>
            <p:nvPr/>
          </p:nvGrpSpPr>
          <p:grpSpPr>
            <a:xfrm>
              <a:off x="5424755" y="1340768"/>
              <a:ext cx="670560" cy="604586"/>
              <a:chOff x="5424755" y="1340768"/>
              <a:chExt cx="670560" cy="604586"/>
            </a:xfrm>
          </p:grpSpPr>
          <p:grpSp>
            <p:nvGrpSpPr>
              <p:cNvPr id="59" name="组合 58"/>
              <p:cNvGrpSpPr/>
              <p:nvPr/>
            </p:nvGrpSpPr>
            <p:grpSpPr>
              <a:xfrm>
                <a:off x="5424755" y="1340768"/>
                <a:ext cx="670560" cy="604586"/>
                <a:chOff x="3720691" y="2824413"/>
                <a:chExt cx="1341120" cy="1209172"/>
              </a:xfrm>
            </p:grpSpPr>
            <p:sp>
              <p:nvSpPr>
                <p:cNvPr id="6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sp>
              <p:nvSpPr>
                <p:cNvPr id="6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6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58" name="TextBox 7"/>
            <p:cNvSpPr>
              <a:spLocks noChangeArrowheads="1"/>
            </p:cNvSpPr>
            <p:nvPr/>
          </p:nvSpPr>
          <p:spPr bwMode="auto">
            <a:xfrm>
              <a:off x="5472003" y="1592566"/>
              <a:ext cx="576064" cy="12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fontAlgn="auto">
                <a:spcBef>
                  <a:spcPts val="0"/>
                </a:spcBef>
                <a:spcAft>
                  <a:spcPts val="0"/>
                </a:spcAft>
                <a:defRPr/>
              </a:pPr>
              <a:r>
                <a:rPr lang="zh-CN" altLang="en-US" sz="105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输入标题</a:t>
              </a:r>
            </a:p>
          </p:txBody>
        </p:sp>
      </p:grpSp>
      <p:grpSp>
        <p:nvGrpSpPr>
          <p:cNvPr id="16" name="组合 15"/>
          <p:cNvGrpSpPr/>
          <p:nvPr/>
        </p:nvGrpSpPr>
        <p:grpSpPr>
          <a:xfrm>
            <a:off x="6937427" y="1736778"/>
            <a:ext cx="742413" cy="669369"/>
            <a:chOff x="5424755" y="1340768"/>
            <a:chExt cx="670560" cy="604586"/>
          </a:xfrm>
        </p:grpSpPr>
        <p:grpSp>
          <p:nvGrpSpPr>
            <p:cNvPr id="51" name="组合 50"/>
            <p:cNvGrpSpPr/>
            <p:nvPr/>
          </p:nvGrpSpPr>
          <p:grpSpPr>
            <a:xfrm>
              <a:off x="5424755" y="1340768"/>
              <a:ext cx="670560" cy="604586"/>
              <a:chOff x="5424755" y="1340768"/>
              <a:chExt cx="670560" cy="604586"/>
            </a:xfrm>
          </p:grpSpPr>
          <p:grpSp>
            <p:nvGrpSpPr>
              <p:cNvPr id="53" name="组合 52"/>
              <p:cNvGrpSpPr/>
              <p:nvPr/>
            </p:nvGrpSpPr>
            <p:grpSpPr>
              <a:xfrm>
                <a:off x="5424755" y="1340768"/>
                <a:ext cx="670560" cy="604586"/>
                <a:chOff x="3720691" y="2824413"/>
                <a:chExt cx="1341120" cy="1209172"/>
              </a:xfrm>
            </p:grpSpPr>
            <p:sp>
              <p:nvSpPr>
                <p:cNvPr id="55"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sp>
              <p:nvSpPr>
                <p:cNvPr id="56"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54"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52" name="TextBox 7"/>
            <p:cNvSpPr>
              <a:spLocks noChangeArrowheads="1"/>
            </p:cNvSpPr>
            <p:nvPr/>
          </p:nvSpPr>
          <p:spPr bwMode="auto">
            <a:xfrm>
              <a:off x="5472003" y="1484784"/>
              <a:ext cx="576064" cy="30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01</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sp>
        <p:nvSpPr>
          <p:cNvPr id="17" name="矩形 16"/>
          <p:cNvSpPr/>
          <p:nvPr/>
        </p:nvSpPr>
        <p:spPr>
          <a:xfrm>
            <a:off x="7814391" y="1564914"/>
            <a:ext cx="1718044" cy="424748"/>
          </a:xfrm>
          <a:prstGeom prst="rect">
            <a:avLst/>
          </a:prstGeom>
        </p:spPr>
        <p:txBody>
          <a:bodyPr wrap="square" lIns="68555" tIns="34278" rIns="68555" bIns="34278">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zh-CN" altLang="en-US" sz="1350" b="1" dirty="0">
                <a:solidFill>
                  <a:srgbClr val="414455"/>
                </a:solidFill>
                <a:latin typeface="微软雅黑" panose="020B0503020204020204" pitchFamily="34" charset="-122"/>
                <a:ea typeface="微软雅黑" panose="020B0503020204020204" pitchFamily="34" charset="-122"/>
              </a:rPr>
              <a:t>添加标题</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sp>
        <p:nvSpPr>
          <p:cNvPr id="18" name="矩形 17"/>
          <p:cNvSpPr>
            <a:spLocks noChangeArrowheads="1"/>
          </p:cNvSpPr>
          <p:nvPr/>
        </p:nvSpPr>
        <p:spPr bwMode="auto">
          <a:xfrm>
            <a:off x="7814391" y="1922523"/>
            <a:ext cx="2995791" cy="66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solidFill>
                  <a:schemeClr val="bg1">
                    <a:lumMod val="50000"/>
                  </a:schemeClr>
                </a:solidFill>
                <a:sym typeface="微软雅黑" panose="020B0503020204020204" pitchFamily="34" charset="-122"/>
              </a:rPr>
              <a:t>在此录入上述图表的描述说明，录入上述图表的描述说明。</a:t>
            </a:r>
          </a:p>
        </p:txBody>
      </p:sp>
      <p:grpSp>
        <p:nvGrpSpPr>
          <p:cNvPr id="19" name="组合 18"/>
          <p:cNvGrpSpPr/>
          <p:nvPr/>
        </p:nvGrpSpPr>
        <p:grpSpPr>
          <a:xfrm>
            <a:off x="7539867" y="2858108"/>
            <a:ext cx="742413" cy="669369"/>
            <a:chOff x="5424755" y="1340768"/>
            <a:chExt cx="670560" cy="604586"/>
          </a:xfrm>
        </p:grpSpPr>
        <p:grpSp>
          <p:nvGrpSpPr>
            <p:cNvPr id="45" name="组合 44"/>
            <p:cNvGrpSpPr/>
            <p:nvPr/>
          </p:nvGrpSpPr>
          <p:grpSpPr>
            <a:xfrm>
              <a:off x="5424755" y="1340768"/>
              <a:ext cx="670560" cy="604586"/>
              <a:chOff x="5424755" y="1340768"/>
              <a:chExt cx="670560" cy="604586"/>
            </a:xfrm>
          </p:grpSpPr>
          <p:grpSp>
            <p:nvGrpSpPr>
              <p:cNvPr id="47" name="组合 46"/>
              <p:cNvGrpSpPr/>
              <p:nvPr/>
            </p:nvGrpSpPr>
            <p:grpSpPr>
              <a:xfrm>
                <a:off x="5424755" y="1340768"/>
                <a:ext cx="670560" cy="604586"/>
                <a:chOff x="3720691" y="2824413"/>
                <a:chExt cx="1341120" cy="1209172"/>
              </a:xfrm>
            </p:grpSpPr>
            <p:sp>
              <p:nvSpPr>
                <p:cNvPr id="49"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sp>
              <p:nvSpPr>
                <p:cNvPr id="50"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48"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46" name="TextBox 7"/>
            <p:cNvSpPr>
              <a:spLocks noChangeArrowheads="1"/>
            </p:cNvSpPr>
            <p:nvPr/>
          </p:nvSpPr>
          <p:spPr bwMode="auto">
            <a:xfrm>
              <a:off x="5472003" y="1484784"/>
              <a:ext cx="576064" cy="30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02</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sp>
        <p:nvSpPr>
          <p:cNvPr id="20" name="矩形 19"/>
          <p:cNvSpPr/>
          <p:nvPr/>
        </p:nvSpPr>
        <p:spPr>
          <a:xfrm>
            <a:off x="8418462" y="2676935"/>
            <a:ext cx="1718044" cy="424748"/>
          </a:xfrm>
          <a:prstGeom prst="rect">
            <a:avLst/>
          </a:prstGeom>
        </p:spPr>
        <p:txBody>
          <a:bodyPr wrap="square" lIns="68555" tIns="34278" rIns="68555" bIns="34278">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zh-CN" altLang="en-US" sz="1350" b="1" dirty="0">
                <a:solidFill>
                  <a:srgbClr val="414455"/>
                </a:solidFill>
                <a:latin typeface="微软雅黑" panose="020B0503020204020204" pitchFamily="34" charset="-122"/>
                <a:ea typeface="微软雅黑" panose="020B0503020204020204" pitchFamily="34" charset="-122"/>
              </a:rPr>
              <a:t>添加标题</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sp>
        <p:nvSpPr>
          <p:cNvPr id="21" name="矩形 20"/>
          <p:cNvSpPr>
            <a:spLocks noChangeArrowheads="1"/>
          </p:cNvSpPr>
          <p:nvPr/>
        </p:nvSpPr>
        <p:spPr bwMode="auto">
          <a:xfrm>
            <a:off x="8418462" y="3034544"/>
            <a:ext cx="2995791" cy="66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solidFill>
                  <a:schemeClr val="bg1">
                    <a:lumMod val="50000"/>
                  </a:schemeClr>
                </a:solidFill>
                <a:sym typeface="微软雅黑" panose="020B0503020204020204" pitchFamily="34" charset="-122"/>
              </a:rPr>
              <a:t>在此录入上述图表的描述说明，录入上述图表的描述说明。</a:t>
            </a:r>
          </a:p>
        </p:txBody>
      </p:sp>
      <p:grpSp>
        <p:nvGrpSpPr>
          <p:cNvPr id="22" name="组合 21"/>
          <p:cNvGrpSpPr/>
          <p:nvPr/>
        </p:nvGrpSpPr>
        <p:grpSpPr>
          <a:xfrm>
            <a:off x="4272818" y="2836383"/>
            <a:ext cx="742413" cy="669369"/>
            <a:chOff x="5424755" y="1340768"/>
            <a:chExt cx="670560" cy="604586"/>
          </a:xfrm>
        </p:grpSpPr>
        <p:grpSp>
          <p:nvGrpSpPr>
            <p:cNvPr id="39" name="组合 38"/>
            <p:cNvGrpSpPr/>
            <p:nvPr/>
          </p:nvGrpSpPr>
          <p:grpSpPr>
            <a:xfrm>
              <a:off x="5424755" y="1340768"/>
              <a:ext cx="670560" cy="604586"/>
              <a:chOff x="5424755" y="1340768"/>
              <a:chExt cx="670560" cy="604586"/>
            </a:xfrm>
          </p:grpSpPr>
          <p:grpSp>
            <p:nvGrpSpPr>
              <p:cNvPr id="41" name="组合 40"/>
              <p:cNvGrpSpPr/>
              <p:nvPr/>
            </p:nvGrpSpPr>
            <p:grpSpPr>
              <a:xfrm>
                <a:off x="5424755" y="1340768"/>
                <a:ext cx="670560" cy="604586"/>
                <a:chOff x="3720691" y="2824413"/>
                <a:chExt cx="1341120" cy="1209172"/>
              </a:xfrm>
            </p:grpSpPr>
            <p:sp>
              <p:nvSpPr>
                <p:cNvPr id="43"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sp>
              <p:nvSpPr>
                <p:cNvPr id="44"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42"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40" name="TextBox 7"/>
            <p:cNvSpPr>
              <a:spLocks noChangeArrowheads="1"/>
            </p:cNvSpPr>
            <p:nvPr/>
          </p:nvSpPr>
          <p:spPr bwMode="auto">
            <a:xfrm>
              <a:off x="5472003" y="1484784"/>
              <a:ext cx="576064" cy="30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03</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sp>
        <p:nvSpPr>
          <p:cNvPr id="23" name="矩形 22"/>
          <p:cNvSpPr/>
          <p:nvPr/>
        </p:nvSpPr>
        <p:spPr>
          <a:xfrm>
            <a:off x="1356751" y="2676935"/>
            <a:ext cx="1718044" cy="424748"/>
          </a:xfrm>
          <a:prstGeom prst="rect">
            <a:avLst/>
          </a:prstGeom>
        </p:spPr>
        <p:txBody>
          <a:bodyPr wrap="square" lIns="68555" tIns="34278" rIns="68555" bIns="34278">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zh-CN" altLang="en-US" sz="1350" b="1" dirty="0">
                <a:solidFill>
                  <a:srgbClr val="414455"/>
                </a:solidFill>
                <a:latin typeface="微软雅黑" panose="020B0503020204020204" pitchFamily="34" charset="-122"/>
                <a:ea typeface="微软雅黑" panose="020B0503020204020204" pitchFamily="34" charset="-122"/>
              </a:rPr>
              <a:t>添加标题</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sp>
        <p:nvSpPr>
          <p:cNvPr id="24" name="矩形 23"/>
          <p:cNvSpPr>
            <a:spLocks noChangeArrowheads="1"/>
          </p:cNvSpPr>
          <p:nvPr/>
        </p:nvSpPr>
        <p:spPr bwMode="auto">
          <a:xfrm>
            <a:off x="1356751" y="3034544"/>
            <a:ext cx="2995791" cy="66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solidFill>
                  <a:schemeClr val="bg1">
                    <a:lumMod val="50000"/>
                  </a:schemeClr>
                </a:solidFill>
                <a:sym typeface="微软雅黑" panose="020B0503020204020204" pitchFamily="34" charset="-122"/>
              </a:rPr>
              <a:t>在此录入上述图表的描述说明，录入上述图表的描述说明。</a:t>
            </a:r>
          </a:p>
        </p:txBody>
      </p:sp>
      <p:grpSp>
        <p:nvGrpSpPr>
          <p:cNvPr id="25" name="组合 24"/>
          <p:cNvGrpSpPr/>
          <p:nvPr/>
        </p:nvGrpSpPr>
        <p:grpSpPr>
          <a:xfrm>
            <a:off x="1017713" y="5090392"/>
            <a:ext cx="582965" cy="525610"/>
            <a:chOff x="5424755" y="1340768"/>
            <a:chExt cx="670560" cy="604586"/>
          </a:xfrm>
        </p:grpSpPr>
        <p:grpSp>
          <p:nvGrpSpPr>
            <p:cNvPr id="35" name="组合 34"/>
            <p:cNvGrpSpPr/>
            <p:nvPr/>
          </p:nvGrpSpPr>
          <p:grpSpPr>
            <a:xfrm>
              <a:off x="5424755" y="1340768"/>
              <a:ext cx="670560" cy="604586"/>
              <a:chOff x="3720691" y="2824413"/>
              <a:chExt cx="1341120" cy="1209172"/>
            </a:xfrm>
          </p:grpSpPr>
          <p:sp>
            <p:nvSpPr>
              <p:cNvPr id="3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3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36"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26" name="文本框 9"/>
          <p:cNvSpPr txBox="1"/>
          <p:nvPr/>
        </p:nvSpPr>
        <p:spPr>
          <a:xfrm>
            <a:off x="1721652" y="5106083"/>
            <a:ext cx="2072822" cy="400370"/>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输入文字标题</a:t>
            </a:r>
          </a:p>
        </p:txBody>
      </p:sp>
      <p:cxnSp>
        <p:nvCxnSpPr>
          <p:cNvPr id="27" name="直接连接符 26"/>
          <p:cNvCxnSpPr/>
          <p:nvPr/>
        </p:nvCxnSpPr>
        <p:spPr>
          <a:xfrm>
            <a:off x="1801376" y="5504703"/>
            <a:ext cx="9042524"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11002081" y="5360303"/>
            <a:ext cx="286442" cy="258260"/>
            <a:chOff x="3720691" y="2824413"/>
            <a:chExt cx="1341120" cy="1209172"/>
          </a:xfrm>
        </p:grpSpPr>
        <p:sp>
          <p:nvSpPr>
            <p:cNvPr id="33"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34"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29" name="TextBox 76"/>
          <p:cNvSpPr txBox="1"/>
          <p:nvPr/>
        </p:nvSpPr>
        <p:spPr>
          <a:xfrm>
            <a:off x="1694435" y="5668070"/>
            <a:ext cx="9460895" cy="748232"/>
          </a:xfrm>
          <a:prstGeom prst="rect">
            <a:avLst/>
          </a:prstGeom>
          <a:noFill/>
        </p:spPr>
        <p:txBody>
          <a:bodyPr wrap="squar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30000"/>
              </a:lnSpc>
              <a:spcBef>
                <a:spcPct val="0"/>
              </a:spcBef>
            </a:pP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a:t>
            </a:r>
          </a:p>
        </p:txBody>
      </p:sp>
      <p:grpSp>
        <p:nvGrpSpPr>
          <p:cNvPr id="30" name="组合 29"/>
          <p:cNvGrpSpPr/>
          <p:nvPr/>
        </p:nvGrpSpPr>
        <p:grpSpPr>
          <a:xfrm>
            <a:off x="8907437" y="1405467"/>
            <a:ext cx="308213" cy="204282"/>
            <a:chOff x="9482595" y="2565731"/>
            <a:chExt cx="278384" cy="184511"/>
          </a:xfrm>
        </p:grpSpPr>
        <p:sp>
          <p:nvSpPr>
            <p:cNvPr id="31" name="椭圆 30"/>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p>
          </p:txBody>
        </p:sp>
        <p:sp>
          <p:nvSpPr>
            <p:cNvPr id="32" name="椭圆 31"/>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p>
          </p:txBody>
        </p:sp>
      </p:grpSp>
    </p:spTree>
    <p:extLst>
      <p:ext uri="{BB962C8B-B14F-4D97-AF65-F5344CB8AC3E}">
        <p14:creationId xmlns:p14="http://schemas.microsoft.com/office/powerpoint/2010/main" val="28730655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2612112"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相关建议与论文总结</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2" name="组合 51"/>
          <p:cNvGrpSpPr/>
          <p:nvPr/>
        </p:nvGrpSpPr>
        <p:grpSpPr>
          <a:xfrm>
            <a:off x="1028547" y="1542073"/>
            <a:ext cx="9927544" cy="3499834"/>
            <a:chOff x="2505536" y="2163226"/>
            <a:chExt cx="7180927" cy="2531548"/>
          </a:xfrm>
        </p:grpSpPr>
        <p:grpSp>
          <p:nvGrpSpPr>
            <p:cNvPr id="13" name="组合 12"/>
            <p:cNvGrpSpPr/>
            <p:nvPr/>
          </p:nvGrpSpPr>
          <p:grpSpPr>
            <a:xfrm>
              <a:off x="4773197" y="3836977"/>
              <a:ext cx="863871" cy="778878"/>
              <a:chOff x="5424755" y="1340768"/>
              <a:chExt cx="670560" cy="604586"/>
            </a:xfrm>
          </p:grpSpPr>
          <p:grpSp>
            <p:nvGrpSpPr>
              <p:cNvPr id="46" name="组合 45"/>
              <p:cNvGrpSpPr/>
              <p:nvPr/>
            </p:nvGrpSpPr>
            <p:grpSpPr>
              <a:xfrm>
                <a:off x="5424755" y="1340768"/>
                <a:ext cx="670560" cy="604586"/>
                <a:chOff x="5424755" y="1340768"/>
                <a:chExt cx="670560" cy="604586"/>
              </a:xfrm>
            </p:grpSpPr>
            <p:grpSp>
              <p:nvGrpSpPr>
                <p:cNvPr id="48" name="组合 47"/>
                <p:cNvGrpSpPr/>
                <p:nvPr/>
              </p:nvGrpSpPr>
              <p:grpSpPr>
                <a:xfrm>
                  <a:off x="5424755" y="1340768"/>
                  <a:ext cx="670560" cy="604586"/>
                  <a:chOff x="3720691" y="2824413"/>
                  <a:chExt cx="1341120" cy="1209172"/>
                </a:xfrm>
              </p:grpSpPr>
              <p:sp>
                <p:nvSpPr>
                  <p:cNvPr id="50"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sp>
                <p:nvSpPr>
                  <p:cNvPr id="5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49"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47" name="TextBox 7"/>
              <p:cNvSpPr>
                <a:spLocks noChangeArrowheads="1"/>
              </p:cNvSpPr>
              <p:nvPr/>
            </p:nvSpPr>
            <p:spPr bwMode="auto">
              <a:xfrm>
                <a:off x="5478217" y="1546604"/>
                <a:ext cx="576064" cy="24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fontAlgn="auto">
                  <a:spcBef>
                    <a:spcPts val="0"/>
                  </a:spcBef>
                  <a:spcAft>
                    <a:spcPts val="0"/>
                  </a:spcAft>
                  <a:defRPr/>
                </a:pPr>
                <a:r>
                  <a:rPr lang="en-US" altLang="zh-CN" sz="21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04</a:t>
                </a:r>
                <a:endParaRPr lang="zh-CN" altLang="en-US" sz="21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grpSp>
          <p:nvGrpSpPr>
            <p:cNvPr id="14" name="组合 13"/>
            <p:cNvGrpSpPr/>
            <p:nvPr/>
          </p:nvGrpSpPr>
          <p:grpSpPr>
            <a:xfrm>
              <a:off x="5205133" y="3081089"/>
              <a:ext cx="863871" cy="778878"/>
              <a:chOff x="5424755" y="1340768"/>
              <a:chExt cx="670560" cy="604586"/>
            </a:xfrm>
          </p:grpSpPr>
          <p:grpSp>
            <p:nvGrpSpPr>
              <p:cNvPr id="40" name="组合 39"/>
              <p:cNvGrpSpPr/>
              <p:nvPr/>
            </p:nvGrpSpPr>
            <p:grpSpPr>
              <a:xfrm>
                <a:off x="5424755" y="1340768"/>
                <a:ext cx="670560" cy="604586"/>
                <a:chOff x="5424755" y="1340768"/>
                <a:chExt cx="670560" cy="604586"/>
              </a:xfrm>
            </p:grpSpPr>
            <p:grpSp>
              <p:nvGrpSpPr>
                <p:cNvPr id="42" name="组合 41"/>
                <p:cNvGrpSpPr/>
                <p:nvPr/>
              </p:nvGrpSpPr>
              <p:grpSpPr>
                <a:xfrm>
                  <a:off x="5424755" y="1340768"/>
                  <a:ext cx="670560" cy="604586"/>
                  <a:chOff x="3720691" y="2824413"/>
                  <a:chExt cx="1341120" cy="1209172"/>
                </a:xfrm>
              </p:grpSpPr>
              <p:sp>
                <p:nvSpPr>
                  <p:cNvPr id="44"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sp>
                <p:nvSpPr>
                  <p:cNvPr id="45"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43"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41" name="TextBox 7"/>
              <p:cNvSpPr>
                <a:spLocks noChangeArrowheads="1"/>
              </p:cNvSpPr>
              <p:nvPr/>
            </p:nvSpPr>
            <p:spPr bwMode="auto">
              <a:xfrm>
                <a:off x="5478217" y="1546604"/>
                <a:ext cx="576064" cy="24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fontAlgn="auto">
                  <a:spcBef>
                    <a:spcPts val="0"/>
                  </a:spcBef>
                  <a:spcAft>
                    <a:spcPts val="0"/>
                  </a:spcAft>
                  <a:defRPr/>
                </a:pPr>
                <a:r>
                  <a:rPr lang="en-US" altLang="zh-CN" sz="21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03</a:t>
                </a:r>
                <a:endParaRPr lang="zh-CN" altLang="en-US" sz="21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grpSp>
          <p:nvGrpSpPr>
            <p:cNvPr id="15" name="组合 14"/>
            <p:cNvGrpSpPr/>
            <p:nvPr/>
          </p:nvGrpSpPr>
          <p:grpSpPr>
            <a:xfrm>
              <a:off x="6069004" y="3081089"/>
              <a:ext cx="863871" cy="778878"/>
              <a:chOff x="5424755" y="1340768"/>
              <a:chExt cx="670560" cy="604586"/>
            </a:xfrm>
          </p:grpSpPr>
          <p:grpSp>
            <p:nvGrpSpPr>
              <p:cNvPr id="34" name="组合 33"/>
              <p:cNvGrpSpPr/>
              <p:nvPr/>
            </p:nvGrpSpPr>
            <p:grpSpPr>
              <a:xfrm>
                <a:off x="5424755" y="1340768"/>
                <a:ext cx="670560" cy="604586"/>
                <a:chOff x="5424755" y="1340768"/>
                <a:chExt cx="670560" cy="604586"/>
              </a:xfrm>
            </p:grpSpPr>
            <p:grpSp>
              <p:nvGrpSpPr>
                <p:cNvPr id="36" name="组合 35"/>
                <p:cNvGrpSpPr/>
                <p:nvPr/>
              </p:nvGrpSpPr>
              <p:grpSpPr>
                <a:xfrm>
                  <a:off x="5424755" y="1340768"/>
                  <a:ext cx="670560" cy="604586"/>
                  <a:chOff x="3720691" y="2824413"/>
                  <a:chExt cx="1341120" cy="1209172"/>
                </a:xfrm>
              </p:grpSpPr>
              <p:sp>
                <p:nvSpPr>
                  <p:cNvPr id="38"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sp>
                <p:nvSpPr>
                  <p:cNvPr id="39"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37"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35" name="TextBox 7"/>
              <p:cNvSpPr>
                <a:spLocks noChangeArrowheads="1"/>
              </p:cNvSpPr>
              <p:nvPr/>
            </p:nvSpPr>
            <p:spPr bwMode="auto">
              <a:xfrm>
                <a:off x="5478217" y="1546604"/>
                <a:ext cx="576064" cy="24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fontAlgn="auto">
                  <a:spcBef>
                    <a:spcPts val="0"/>
                  </a:spcBef>
                  <a:spcAft>
                    <a:spcPts val="0"/>
                  </a:spcAft>
                  <a:defRPr/>
                </a:pPr>
                <a:r>
                  <a:rPr lang="en-US" altLang="zh-CN" sz="21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02</a:t>
                </a:r>
                <a:endParaRPr lang="zh-CN" altLang="en-US" sz="21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grpSp>
          <p:nvGrpSpPr>
            <p:cNvPr id="16" name="组合 15"/>
            <p:cNvGrpSpPr/>
            <p:nvPr/>
          </p:nvGrpSpPr>
          <p:grpSpPr>
            <a:xfrm>
              <a:off x="6554931" y="2356204"/>
              <a:ext cx="863871" cy="778878"/>
              <a:chOff x="5424755" y="1340768"/>
              <a:chExt cx="670560" cy="604586"/>
            </a:xfrm>
          </p:grpSpPr>
          <p:grpSp>
            <p:nvGrpSpPr>
              <p:cNvPr id="28" name="组合 27"/>
              <p:cNvGrpSpPr/>
              <p:nvPr/>
            </p:nvGrpSpPr>
            <p:grpSpPr>
              <a:xfrm>
                <a:off x="5424755" y="1340768"/>
                <a:ext cx="670560" cy="604586"/>
                <a:chOff x="5424755" y="1340768"/>
                <a:chExt cx="670560" cy="604586"/>
              </a:xfrm>
            </p:grpSpPr>
            <p:grpSp>
              <p:nvGrpSpPr>
                <p:cNvPr id="30" name="组合 29"/>
                <p:cNvGrpSpPr/>
                <p:nvPr/>
              </p:nvGrpSpPr>
              <p:grpSpPr>
                <a:xfrm>
                  <a:off x="5424755" y="1340768"/>
                  <a:ext cx="670560" cy="604586"/>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3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29" name="TextBox 7"/>
              <p:cNvSpPr>
                <a:spLocks noChangeArrowheads="1"/>
              </p:cNvSpPr>
              <p:nvPr/>
            </p:nvSpPr>
            <p:spPr bwMode="auto">
              <a:xfrm>
                <a:off x="5478217" y="1546604"/>
                <a:ext cx="576064" cy="24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fontAlgn="auto">
                  <a:spcBef>
                    <a:spcPts val="0"/>
                  </a:spcBef>
                  <a:spcAft>
                    <a:spcPts val="0"/>
                  </a:spcAft>
                  <a:defRPr/>
                </a:pPr>
                <a:r>
                  <a:rPr lang="en-US" altLang="zh-CN" sz="21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01</a:t>
                </a:r>
                <a:endParaRPr lang="zh-CN" altLang="en-US" sz="21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sp>
          <p:nvSpPr>
            <p:cNvPr id="17" name="矩形 16"/>
            <p:cNvSpPr/>
            <p:nvPr/>
          </p:nvSpPr>
          <p:spPr>
            <a:xfrm>
              <a:off x="7519852" y="2379194"/>
              <a:ext cx="1788668" cy="287655"/>
            </a:xfrm>
            <a:prstGeom prst="rect">
              <a:avLst/>
            </a:prstGeom>
          </p:spPr>
          <p:txBody>
            <a:bodyPr wrap="square" lIns="68555" tIns="34278" rIns="68555" bIns="34278">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zh-CN" altLang="en-US" sz="1350" b="1" dirty="0">
                  <a:solidFill>
                    <a:srgbClr val="414455"/>
                  </a:solidFill>
                  <a:latin typeface="微软雅黑" panose="020B0503020204020204" pitchFamily="34" charset="-122"/>
                  <a:ea typeface="微软雅黑" panose="020B0503020204020204" pitchFamily="34" charset="-122"/>
                </a:rPr>
                <a:t>添加标题</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sp>
          <p:nvSpPr>
            <p:cNvPr id="18" name="矩形 17"/>
            <p:cNvSpPr>
              <a:spLocks noChangeArrowheads="1"/>
            </p:cNvSpPr>
            <p:nvPr/>
          </p:nvSpPr>
          <p:spPr bwMode="auto">
            <a:xfrm>
              <a:off x="7519336" y="2621380"/>
              <a:ext cx="216712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solidFill>
                    <a:schemeClr val="bg1">
                      <a:lumMod val="50000"/>
                    </a:schemeClr>
                  </a:solidFill>
                  <a:sym typeface="微软雅黑" panose="020B0503020204020204" pitchFamily="34" charset="-122"/>
                </a:rPr>
                <a:t>在此录入上述图表的描述明，在此录入上述图表的描述说。</a:t>
              </a:r>
            </a:p>
          </p:txBody>
        </p:sp>
        <p:sp>
          <p:nvSpPr>
            <p:cNvPr id="19" name="矩形 18"/>
            <p:cNvSpPr/>
            <p:nvPr/>
          </p:nvSpPr>
          <p:spPr>
            <a:xfrm>
              <a:off x="7095366" y="3191860"/>
              <a:ext cx="1788668" cy="287655"/>
            </a:xfrm>
            <a:prstGeom prst="rect">
              <a:avLst/>
            </a:prstGeom>
          </p:spPr>
          <p:txBody>
            <a:bodyPr wrap="square" lIns="68555" tIns="34278" rIns="68555" bIns="34278">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zh-CN" altLang="en-US" sz="1350" b="1" dirty="0">
                  <a:solidFill>
                    <a:srgbClr val="414455"/>
                  </a:solidFill>
                  <a:latin typeface="微软雅黑" panose="020B0503020204020204" pitchFamily="34" charset="-122"/>
                  <a:ea typeface="微软雅黑" panose="020B0503020204020204" pitchFamily="34" charset="-122"/>
                </a:rPr>
                <a:t>添加标题</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sp>
          <p:nvSpPr>
            <p:cNvPr id="20" name="矩形 19"/>
            <p:cNvSpPr>
              <a:spLocks noChangeArrowheads="1"/>
            </p:cNvSpPr>
            <p:nvPr/>
          </p:nvSpPr>
          <p:spPr bwMode="auto">
            <a:xfrm>
              <a:off x="7094850" y="3434045"/>
              <a:ext cx="216712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solidFill>
                    <a:schemeClr val="bg1">
                      <a:lumMod val="50000"/>
                    </a:schemeClr>
                  </a:solidFill>
                  <a:sym typeface="微软雅黑" panose="020B0503020204020204" pitchFamily="34" charset="-122"/>
                </a:rPr>
                <a:t>在此录入上述图表的描述明，在此录入上述图表的描述说。</a:t>
              </a:r>
            </a:p>
          </p:txBody>
        </p:sp>
        <p:sp>
          <p:nvSpPr>
            <p:cNvPr id="21" name="矩形 20"/>
            <p:cNvSpPr/>
            <p:nvPr/>
          </p:nvSpPr>
          <p:spPr>
            <a:xfrm>
              <a:off x="2937987" y="3189073"/>
              <a:ext cx="1788668" cy="287655"/>
            </a:xfrm>
            <a:prstGeom prst="rect">
              <a:avLst/>
            </a:prstGeom>
          </p:spPr>
          <p:txBody>
            <a:bodyPr wrap="square" lIns="68555" tIns="34278" rIns="68555" bIns="34278">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zh-CN" altLang="en-US" sz="1350" b="1" dirty="0">
                  <a:solidFill>
                    <a:srgbClr val="414455"/>
                  </a:solidFill>
                  <a:latin typeface="微软雅黑" panose="020B0503020204020204" pitchFamily="34" charset="-122"/>
                  <a:ea typeface="微软雅黑" panose="020B0503020204020204" pitchFamily="34" charset="-122"/>
                </a:rPr>
                <a:t>添加标题</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sp>
          <p:nvSpPr>
            <p:cNvPr id="22" name="矩形 21"/>
            <p:cNvSpPr>
              <a:spLocks noChangeArrowheads="1"/>
            </p:cNvSpPr>
            <p:nvPr/>
          </p:nvSpPr>
          <p:spPr bwMode="auto">
            <a:xfrm>
              <a:off x="2937471" y="3431259"/>
              <a:ext cx="216712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solidFill>
                    <a:schemeClr val="bg1">
                      <a:lumMod val="50000"/>
                    </a:schemeClr>
                  </a:solidFill>
                  <a:sym typeface="微软雅黑" panose="020B0503020204020204" pitchFamily="34" charset="-122"/>
                </a:rPr>
                <a:t>在此录入上述图表的描述明，在此录入上述图表的描述说。</a:t>
              </a:r>
            </a:p>
          </p:txBody>
        </p:sp>
        <p:sp>
          <p:nvSpPr>
            <p:cNvPr id="23" name="矩形 22"/>
            <p:cNvSpPr/>
            <p:nvPr/>
          </p:nvSpPr>
          <p:spPr>
            <a:xfrm>
              <a:off x="2506051" y="4001739"/>
              <a:ext cx="1788668" cy="287655"/>
            </a:xfrm>
            <a:prstGeom prst="rect">
              <a:avLst/>
            </a:prstGeom>
          </p:spPr>
          <p:txBody>
            <a:bodyPr wrap="square" lIns="68555" tIns="34278" rIns="68555" bIns="34278">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zh-CN" altLang="en-US" sz="1350" b="1" dirty="0">
                  <a:solidFill>
                    <a:srgbClr val="414455"/>
                  </a:solidFill>
                  <a:latin typeface="微软雅黑" panose="020B0503020204020204" pitchFamily="34" charset="-122"/>
                  <a:ea typeface="微软雅黑" panose="020B0503020204020204" pitchFamily="34" charset="-122"/>
                </a:rPr>
                <a:t>添加标题</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sp>
          <p:nvSpPr>
            <p:cNvPr id="24" name="矩形 23"/>
            <p:cNvSpPr>
              <a:spLocks noChangeArrowheads="1"/>
            </p:cNvSpPr>
            <p:nvPr/>
          </p:nvSpPr>
          <p:spPr bwMode="auto">
            <a:xfrm>
              <a:off x="2505536" y="4243924"/>
              <a:ext cx="216712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solidFill>
                    <a:schemeClr val="bg1">
                      <a:lumMod val="50000"/>
                    </a:schemeClr>
                  </a:solidFill>
                  <a:sym typeface="微软雅黑" panose="020B0503020204020204" pitchFamily="34" charset="-122"/>
                </a:rPr>
                <a:t>在此录入上述图表的描述明，在此录入上述图表的描述说。</a:t>
              </a:r>
            </a:p>
          </p:txBody>
        </p:sp>
        <p:grpSp>
          <p:nvGrpSpPr>
            <p:cNvPr id="25" name="组合 24"/>
            <p:cNvGrpSpPr/>
            <p:nvPr/>
          </p:nvGrpSpPr>
          <p:grpSpPr>
            <a:xfrm>
              <a:off x="6986832" y="2163226"/>
              <a:ext cx="208733" cy="138347"/>
              <a:chOff x="9482595" y="2565731"/>
              <a:chExt cx="278384" cy="184511"/>
            </a:xfrm>
          </p:grpSpPr>
          <p:sp>
            <p:nvSpPr>
              <p:cNvPr id="26" name="椭圆 25"/>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solidFill>
                    <a:srgbClr val="414455"/>
                  </a:solidFill>
                </a:endParaRPr>
              </a:p>
            </p:txBody>
          </p:sp>
          <p:sp>
            <p:nvSpPr>
              <p:cNvPr id="27" name="椭圆 26"/>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solidFill>
                    <a:srgbClr val="414455"/>
                  </a:solidFill>
                </a:endParaRPr>
              </a:p>
            </p:txBody>
          </p:sp>
        </p:grpSp>
      </p:grpSp>
    </p:spTree>
    <p:extLst>
      <p:ext uri="{BB962C8B-B14F-4D97-AF65-F5344CB8AC3E}">
        <p14:creationId xmlns:p14="http://schemas.microsoft.com/office/powerpoint/2010/main" val="4104193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879251" y="2556805"/>
            <a:ext cx="8448214" cy="838691"/>
          </a:xfrm>
          <a:prstGeom prst="rect">
            <a:avLst/>
          </a:prstGeom>
        </p:spPr>
        <p:txBody>
          <a:bodyPr wrap="squar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lang="zh-CN" altLang="en-US" sz="5000" b="1" dirty="0">
                <a:solidFill>
                  <a:srgbClr val="1C50A2"/>
                </a:solidFill>
                <a:latin typeface="微软雅黑" panose="020B0503020204020204" pitchFamily="34" charset="-122"/>
                <a:ea typeface="微软雅黑" panose="020B0503020204020204" pitchFamily="34" charset="-122"/>
              </a:rPr>
              <a:t>演示完毕，请多指教！</a:t>
            </a:r>
            <a:endParaRPr kumimoji="0" lang="zh-CN" altLang="en-US" sz="5000" b="1" i="0" u="none" strike="noStrike" kern="1200" cap="none" spc="0" normalizeH="0" baseline="0" noProof="0" dirty="0">
              <a:ln>
                <a:noFill/>
              </a:ln>
              <a:solidFill>
                <a:srgbClr val="1C50A2"/>
              </a:solidFill>
              <a:effectLst/>
              <a:uLnTx/>
              <a:uFillTx/>
              <a:latin typeface="微软雅黑" panose="020B0503020204020204" pitchFamily="34" charset="-122"/>
              <a:ea typeface="微软雅黑" panose="020B0503020204020204" pitchFamily="34" charset="-122"/>
              <a:cs typeface="+mn-cs"/>
            </a:endParaRPr>
          </a:p>
        </p:txBody>
      </p:sp>
      <p:cxnSp>
        <p:nvCxnSpPr>
          <p:cNvPr id="8" name="直接连接符 7"/>
          <p:cNvCxnSpPr/>
          <p:nvPr/>
        </p:nvCxnSpPr>
        <p:spPr>
          <a:xfrm flipH="1">
            <a:off x="3957850" y="3546200"/>
            <a:ext cx="7279718" cy="0"/>
          </a:xfrm>
          <a:prstGeom prst="line">
            <a:avLst/>
          </a:prstGeom>
          <a:ln w="28575">
            <a:solidFill>
              <a:srgbClr val="1C50A2"/>
            </a:solidFill>
          </a:ln>
        </p:spPr>
        <p:style>
          <a:lnRef idx="1">
            <a:schemeClr val="accent1"/>
          </a:lnRef>
          <a:fillRef idx="0">
            <a:schemeClr val="accent1"/>
          </a:fillRef>
          <a:effectRef idx="0">
            <a:schemeClr val="accent1"/>
          </a:effectRef>
          <a:fontRef idx="minor">
            <a:schemeClr val="tx1"/>
          </a:fontRef>
        </p:style>
      </p:cxnSp>
      <p:sp>
        <p:nvSpPr>
          <p:cNvPr id="11" name="Freeform 5"/>
          <p:cNvSpPr>
            <a:spLocks noEditPoints="1"/>
          </p:cNvSpPr>
          <p:nvPr/>
        </p:nvSpPr>
        <p:spPr bwMode="auto">
          <a:xfrm>
            <a:off x="-1" y="1085407"/>
            <a:ext cx="2591077" cy="4151873"/>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rgbClr val="1C50A2"/>
          </a:solidFill>
          <a:ln w="5" cap="flat">
            <a:solidFill>
              <a:srgbClr val="24211D"/>
            </a:solidFill>
            <a:prstDash val="solid"/>
            <a:miter lim="800000"/>
          </a:ln>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 name="Freeform 6"/>
          <p:cNvSpPr>
            <a:spLocks noEditPoints="1"/>
          </p:cNvSpPr>
          <p:nvPr/>
        </p:nvSpPr>
        <p:spPr bwMode="auto">
          <a:xfrm>
            <a:off x="2491892" y="2588618"/>
            <a:ext cx="198368" cy="245114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rgbClr val="1C50A2"/>
          </a:solidFill>
          <a:ln>
            <a:noFill/>
          </a:ln>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Tree>
    <p:extLst>
      <p:ext uri="{BB962C8B-B14F-4D97-AF65-F5344CB8AC3E}">
        <p14:creationId xmlns:p14="http://schemas.microsoft.com/office/powerpoint/2010/main" val="1579645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395254"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Experiment</a:t>
            </a:r>
            <a:endParaRPr lang="zh-CN" altLang="en-US" sz="1800" b="1" dirty="0">
              <a:solidFill>
                <a:srgbClr val="1C50A2"/>
              </a:solidFill>
              <a:latin typeface="Arial" panose="020B0604020202020204"/>
            </a:endParaRPr>
          </a:p>
        </p:txBody>
      </p:sp>
      <p:pic>
        <p:nvPicPr>
          <p:cNvPr id="14" name="图片 13">
            <a:extLst>
              <a:ext uri="{FF2B5EF4-FFF2-40B4-BE49-F238E27FC236}">
                <a16:creationId xmlns:a16="http://schemas.microsoft.com/office/drawing/2014/main" id="{2C330346-3429-480E-A530-D8323B609A71}"/>
              </a:ext>
            </a:extLst>
          </p:cNvPr>
          <p:cNvPicPr>
            <a:picLocks noChangeAspect="1"/>
          </p:cNvPicPr>
          <p:nvPr/>
        </p:nvPicPr>
        <p:blipFill>
          <a:blip r:embed="rId2"/>
          <a:stretch>
            <a:fillRect/>
          </a:stretch>
        </p:blipFill>
        <p:spPr>
          <a:xfrm>
            <a:off x="1968301" y="1345001"/>
            <a:ext cx="7881025" cy="4776020"/>
          </a:xfrm>
          <a:prstGeom prst="rect">
            <a:avLst/>
          </a:prstGeom>
        </p:spPr>
      </p:pic>
    </p:spTree>
    <p:extLst>
      <p:ext uri="{BB962C8B-B14F-4D97-AF65-F5344CB8AC3E}">
        <p14:creationId xmlns:p14="http://schemas.microsoft.com/office/powerpoint/2010/main" val="2001612402"/>
      </p:ext>
    </p:extLst>
  </p:cSld>
  <p:clrMapOvr>
    <a:masterClrMapping/>
  </p:clrMapOvr>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30027</TotalTime>
  <Words>7388</Words>
  <Application>Microsoft Office PowerPoint</Application>
  <PresentationFormat>宽屏</PresentationFormat>
  <Paragraphs>702</Paragraphs>
  <Slides>82</Slides>
  <Notes>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82</vt:i4>
      </vt:variant>
    </vt:vector>
  </HeadingPairs>
  <TitlesOfParts>
    <vt:vector size="89" baseType="lpstr">
      <vt:lpstr>等线</vt:lpstr>
      <vt:lpstr>方正兰亭黑简体</vt:lpstr>
      <vt:lpstr>微软雅黑</vt:lpstr>
      <vt:lpstr>Arial</vt:lpstr>
      <vt:lpstr>Calibri</vt:lpstr>
      <vt:lpstr>Impact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第一PPT，www.1ppt.com</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蓝色简洁毕业答辩</dc:title>
  <dc:creator>第一PPT</dc:creator>
  <cp:keywords>www.1ppt.com</cp:keywords>
  <dc:description>www.1ppt.com</dc:description>
  <cp:lastModifiedBy>latezyzy</cp:lastModifiedBy>
  <cp:revision>282</cp:revision>
  <dcterms:created xsi:type="dcterms:W3CDTF">2019-03-12T12:26:15Z</dcterms:created>
  <dcterms:modified xsi:type="dcterms:W3CDTF">2023-06-07T14:49:41Z</dcterms:modified>
</cp:coreProperties>
</file>